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4" r:id="rId8"/>
    <p:sldId id="261" r:id="rId9"/>
    <p:sldId id="266" r:id="rId10"/>
    <p:sldId id="262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4642"/>
            <a:ext cx="6400800" cy="1127127"/>
          </a:xfrm>
        </p:spPr>
        <p:txBody>
          <a:bodyPr>
            <a:normAutofit/>
          </a:bodyPr>
          <a:lstStyle/>
          <a:p>
            <a:r>
              <a:rPr sz="2400" dirty="0"/>
              <a:t>An AI-Powered Cyber Truck for Construction Assistance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2E40F27-905F-4A5B-0372-D0D16A3B0FA9}"/>
              </a:ext>
            </a:extLst>
          </p:cNvPr>
          <p:cNvSpPr txBox="1">
            <a:spLocks/>
          </p:cNvSpPr>
          <p:nvPr/>
        </p:nvSpPr>
        <p:spPr>
          <a:xfrm>
            <a:off x="685800" y="225559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ACAV: Autonomous Construction Aid Vehicle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352DB6-3894-0F8B-474F-FC3D42D5EFAD}"/>
              </a:ext>
            </a:extLst>
          </p:cNvPr>
          <p:cNvSpPr txBox="1"/>
          <p:nvPr/>
        </p:nvSpPr>
        <p:spPr>
          <a:xfrm>
            <a:off x="5913120" y="4602402"/>
            <a:ext cx="2849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Guide</a:t>
            </a:r>
            <a:r>
              <a:rPr lang="en-US" dirty="0"/>
              <a:t>: </a:t>
            </a:r>
            <a:r>
              <a:rPr lang="en-US" dirty="0" err="1"/>
              <a:t>Rejimol</a:t>
            </a:r>
            <a:r>
              <a:rPr lang="en-US" dirty="0"/>
              <a:t> Robinson R </a:t>
            </a:r>
            <a:r>
              <a:rPr lang="en-US" dirty="0" err="1"/>
              <a:t>R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AC96A2-A02C-9BD1-B95E-BB94BDD04B8B}"/>
              </a:ext>
            </a:extLst>
          </p:cNvPr>
          <p:cNvSpPr txBox="1"/>
          <p:nvPr/>
        </p:nvSpPr>
        <p:spPr>
          <a:xfrm>
            <a:off x="6381133" y="4925567"/>
            <a:ext cx="23816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/>
              <a:t>Team</a:t>
            </a:r>
            <a:r>
              <a:rPr lang="en-US" sz="1600" dirty="0"/>
              <a:t>: Rahul B S – 351</a:t>
            </a:r>
          </a:p>
          <a:p>
            <a:pPr algn="r"/>
            <a:r>
              <a:rPr lang="en-US" sz="1600" dirty="0"/>
              <a:t>	   Rohit Francis – 353</a:t>
            </a:r>
          </a:p>
          <a:p>
            <a:pPr algn="r"/>
            <a:r>
              <a:rPr lang="en-US" sz="1600" dirty="0"/>
              <a:t>	   Salo E S - 354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ACAV will be equipped with sensors and cameras for environmental perception and gesture recognition. The cyber Truck-like design allows for heavy load-carrying capacity.</a:t>
            </a:r>
          </a:p>
          <a:p>
            <a:r>
              <a:rPr dirty="0"/>
              <a:t>Detailed explanation goes here to provide context and in-depth information on the topic.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BB715-E202-FB3E-8ED0-B9C5AFDDB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DD7E0-B127-7937-C7FF-DE4A1A7D0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0" i="0" dirty="0">
                <a:effectLst/>
                <a:latin typeface="gg sans"/>
              </a:rPr>
              <a:t>Our Autonomous Construction Aid Vehicle, equipped with </a:t>
            </a:r>
            <a:r>
              <a:rPr lang="en-US" sz="2600" b="0" i="0" dirty="0" err="1">
                <a:effectLst/>
                <a:latin typeface="gg sans"/>
              </a:rPr>
              <a:t>Aruco</a:t>
            </a:r>
            <a:r>
              <a:rPr lang="en-US" sz="2600" b="0" i="0" dirty="0">
                <a:effectLst/>
                <a:latin typeface="gg sans"/>
              </a:rPr>
              <a:t> marker detection and gesture recognition, streamlines construction processes with precise navigation and intuitive controls. </a:t>
            </a:r>
          </a:p>
          <a:p>
            <a:pPr marL="0" indent="0">
              <a:buNone/>
            </a:pPr>
            <a:r>
              <a:rPr lang="en-US" sz="2600" b="0" i="0" dirty="0">
                <a:effectLst/>
                <a:latin typeface="gg sans"/>
              </a:rPr>
              <a:t>Our project paves the way for the broader integration of autonomous systems in construction, reshaping the industry's future.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25853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B14A2-234D-1849-81D2-129984528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3A3CC-507B-08E5-C5F8-FC2735348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505" y="1985683"/>
            <a:ext cx="5316071" cy="37069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• Introduction </a:t>
            </a:r>
          </a:p>
          <a:p>
            <a:pPr marL="0" indent="0">
              <a:buNone/>
            </a:pPr>
            <a:r>
              <a:rPr lang="en-US" sz="2800" dirty="0"/>
              <a:t>• Problem Statement </a:t>
            </a:r>
          </a:p>
          <a:p>
            <a:pPr marL="0" indent="0">
              <a:buNone/>
            </a:pPr>
            <a:r>
              <a:rPr lang="en-US" sz="2800" dirty="0"/>
              <a:t>• Literature Survey </a:t>
            </a:r>
          </a:p>
          <a:p>
            <a:pPr marL="0" indent="0">
              <a:buNone/>
            </a:pPr>
            <a:r>
              <a:rPr lang="en-US" sz="2800" dirty="0"/>
              <a:t>• Objectives </a:t>
            </a:r>
          </a:p>
          <a:p>
            <a:pPr marL="0" indent="0">
              <a:buNone/>
            </a:pPr>
            <a:r>
              <a:rPr lang="en-US" sz="2800" dirty="0"/>
              <a:t>• Methodology </a:t>
            </a:r>
          </a:p>
          <a:p>
            <a:pPr marL="0" indent="0">
              <a:buNone/>
            </a:pPr>
            <a:r>
              <a:rPr lang="en-US" sz="2800" dirty="0"/>
              <a:t>• Design</a:t>
            </a:r>
          </a:p>
        </p:txBody>
      </p:sp>
    </p:spTree>
    <p:extLst>
      <p:ext uri="{BB962C8B-B14F-4D97-AF65-F5344CB8AC3E}">
        <p14:creationId xmlns:p14="http://schemas.microsoft.com/office/powerpoint/2010/main" val="157415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93141"/>
          </a:xfrm>
        </p:spPr>
        <p:txBody>
          <a:bodyPr>
            <a:normAutofit/>
          </a:bodyPr>
          <a:lstStyle/>
          <a:p>
            <a:r>
              <a:rPr sz="2600" dirty="0"/>
              <a:t>ACAV (Autonomous Construction Aid Vehicle) is a revolutionary AI-powered cyber Truck-like robot designed to assist construction workers by carrying heavy loads efficiently.</a:t>
            </a:r>
          </a:p>
          <a:p>
            <a:r>
              <a:rPr lang="en-US" sz="2600" dirty="0"/>
              <a:t>This innovative vehicle is equipped to autonomously navigate challenging terrains, ensuring safe material transport in close proximity to workers.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2295"/>
            <a:ext cx="8229600" cy="4525963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600" b="0" i="0" dirty="0">
                <a:effectLst/>
                <a:latin typeface="Söhne"/>
              </a:rPr>
              <a:t>Construction workers endure physical strain and safety risks when manually handling heavy loads and navigating hazardous terrain.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0" i="0" dirty="0">
                <a:effectLst/>
                <a:latin typeface="Söhne"/>
              </a:rPr>
              <a:t>Labor-intensive tasks contribute to a high risk of injuries and limit overall productivity on construction sites.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0" i="0" dirty="0">
                <a:effectLst/>
                <a:latin typeface="Söhne"/>
              </a:rPr>
              <a:t>Inefficient material transport systems lead to delays and inefficiencies in construction projects.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0" i="0" dirty="0">
                <a:effectLst/>
                <a:latin typeface="Söhne"/>
              </a:rPr>
              <a:t>There is a pressing need for innovative solutions to alleviate worker burden, enhance safety, and streamline material handling processes to improve productivity and project outcomes.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Literature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Existing solutions involve manual labor or vehicles that require human operation. Autonomous vehicles in construction are nascent but have potential for significant impact.</a:t>
            </a:r>
          </a:p>
          <a:p>
            <a:r>
              <a:t>Detailed explanation goes here to provide context and in-depth information on the topic.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2600" b="1" i="0" dirty="0">
                <a:effectLst/>
                <a:latin typeface="Söhne"/>
              </a:rPr>
              <a:t>1. Enhanced Worker Safety</a:t>
            </a:r>
            <a:r>
              <a:rPr lang="en-US" sz="2600" b="0" i="0" dirty="0">
                <a:effectLst/>
                <a:latin typeface="Söhne"/>
              </a:rPr>
              <a:t>: Improve safety by automating heavy load carrying tasks, reducing the risk of injuries for construction workers.</a:t>
            </a:r>
          </a:p>
          <a:p>
            <a:pPr marL="0" indent="0" algn="l">
              <a:buNone/>
            </a:pPr>
            <a:r>
              <a:rPr lang="en-US" sz="2600" b="1" i="0" dirty="0">
                <a:effectLst/>
                <a:latin typeface="Söhne"/>
              </a:rPr>
              <a:t>2. Efficiency and Productivity</a:t>
            </a:r>
            <a:r>
              <a:rPr lang="en-US" sz="2600" b="0" i="0" dirty="0">
                <a:effectLst/>
                <a:latin typeface="Söhne"/>
              </a:rPr>
              <a:t>: Increase efficiency by assisting workers with load transportation, allowing them to focus on more skilled tasks and speeding up overall construction progress.</a:t>
            </a:r>
          </a:p>
          <a:p>
            <a:pPr marL="0" indent="0" algn="l">
              <a:buNone/>
            </a:pPr>
            <a:r>
              <a:rPr lang="en-US" sz="2600" b="1" i="0" dirty="0">
                <a:effectLst/>
                <a:latin typeface="Söhne"/>
              </a:rPr>
              <a:t>3. Seamless Human-Robot Interaction</a:t>
            </a:r>
            <a:r>
              <a:rPr lang="en-US" sz="2600" b="0" i="0" dirty="0">
                <a:effectLst/>
                <a:latin typeface="Söhne"/>
              </a:rPr>
              <a:t>: Enable easy communication between workers and the robot using hand gestures, ensuring smooth collaboration on the construction site.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4C7835-A405-4290-61C7-16E7A1A3EC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E892D-6E71-2766-5A1D-FDE84D456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0D3C2-332B-2184-4A97-2CA74A945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51003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i="0" dirty="0">
                <a:effectLst/>
                <a:latin typeface="Söhne"/>
              </a:rPr>
              <a:t>4. Adaptability and Flexibility</a:t>
            </a:r>
            <a:r>
              <a:rPr lang="en-US" sz="2600" b="0" i="0" dirty="0">
                <a:effectLst/>
                <a:latin typeface="Söhne"/>
              </a:rPr>
              <a:t>: Develop a versatile system capable of operating in various construction environments, thanks to robust object detection and worker localization technologies.</a:t>
            </a:r>
          </a:p>
          <a:p>
            <a:pPr marL="0" indent="0">
              <a:buNone/>
            </a:pPr>
            <a:r>
              <a:rPr lang="en-US" sz="2600" b="1" i="0" dirty="0">
                <a:effectLst/>
                <a:latin typeface="Söhne"/>
              </a:rPr>
              <a:t>5. Scalability and Integration</a:t>
            </a:r>
            <a:r>
              <a:rPr lang="en-US" sz="2600" b="0" i="0" dirty="0">
                <a:effectLst/>
                <a:latin typeface="Söhne"/>
              </a:rPr>
              <a:t>: Create a scalable solution     that integrates seamlessly into existing construction workflows, leveraging open-source technologies for easy deployment and customization.</a:t>
            </a:r>
          </a:p>
          <a:p>
            <a:pPr marL="0" indent="0">
              <a:buNone/>
            </a:pPr>
            <a:r>
              <a:rPr lang="en-US" sz="2600" b="1" i="0" dirty="0">
                <a:effectLst/>
                <a:latin typeface="Söhne"/>
              </a:rPr>
              <a:t>6. Technology Validation and Innovation</a:t>
            </a:r>
            <a:r>
              <a:rPr lang="en-US" sz="2600" b="0" i="0" dirty="0">
                <a:effectLst/>
                <a:latin typeface="Söhne"/>
              </a:rPr>
              <a:t>: Validate and advance technologies like computer vision and AI in real-world construction applications, driving innovation in construction robotics.</a:t>
            </a:r>
          </a:p>
        </p:txBody>
      </p:sp>
    </p:spTree>
    <p:extLst>
      <p:ext uri="{BB962C8B-B14F-4D97-AF65-F5344CB8AC3E}">
        <p14:creationId xmlns:p14="http://schemas.microsoft.com/office/powerpoint/2010/main" val="3593323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dirty="0"/>
              <a:t>We plan to use Yolov3 for real-time object localization to identify workers on site. Workers will have </a:t>
            </a:r>
            <a:r>
              <a:rPr lang="en-IN" dirty="0"/>
              <a:t>A</a:t>
            </a:r>
            <a:r>
              <a:rPr dirty="0" err="1"/>
              <a:t>ruco</a:t>
            </a:r>
            <a:r>
              <a:rPr dirty="0"/>
              <a:t> markers embedded in their uniforms for precise location tracking.</a:t>
            </a:r>
          </a:p>
          <a:p>
            <a:r>
              <a:rPr lang="en-IN" b="1" dirty="0"/>
              <a:t>Gesture Recognition for User Interaction </a:t>
            </a:r>
            <a:r>
              <a:rPr lang="en-IN" dirty="0"/>
              <a:t>: Integrate gesture recognition algorithms for intuitive and efficient operator control. 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8ACEDE9-9C7A-D213-A530-6C7CE0AD35AF}"/>
              </a:ext>
            </a:extLst>
          </p:cNvPr>
          <p:cNvSpPr txBox="1">
            <a:spLocks/>
          </p:cNvSpPr>
          <p:nvPr/>
        </p:nvSpPr>
        <p:spPr>
          <a:xfrm>
            <a:off x="457200" y="103819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chemeClr val="tx1"/>
                </a:solidFill>
                <a:effectLst/>
                <a:latin typeface="Söhne"/>
              </a:rPr>
              <a:t>Integration of Sensor Fusion for Environmental Awareness</a:t>
            </a:r>
            <a:r>
              <a:rPr lang="en-IN" i="0" dirty="0">
                <a:solidFill>
                  <a:schemeClr val="tx1"/>
                </a:solidFill>
                <a:effectLst/>
                <a:latin typeface="Söhne"/>
              </a:rPr>
              <a:t>: </a:t>
            </a:r>
            <a:r>
              <a:rPr lang="en-IN" sz="3200" b="0" i="0" dirty="0">
                <a:solidFill>
                  <a:schemeClr val="tx1"/>
                </a:solidFill>
                <a:effectLst/>
                <a:latin typeface="Söhne"/>
              </a:rPr>
              <a:t>Combine data from LiDAR and ultrasonic sensors to enhance the vehicle's environmental awareness.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Path Planning and Navigation Algorithms:</a:t>
            </a:r>
            <a:r>
              <a:rPr lang="en-US" dirty="0">
                <a:solidFill>
                  <a:schemeClr val="tx1"/>
                </a:solidFill>
                <a:latin typeface="Söhne"/>
              </a:rPr>
              <a:t> 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Implement intelligent algorithms (e.g., A* or D*) for efficient path planning, considering obstacle avoidance and optimal route selection.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3200" b="0" i="0" dirty="0">
              <a:solidFill>
                <a:schemeClr val="tx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655835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574</Words>
  <Application>Microsoft Office PowerPoint</Application>
  <PresentationFormat>On-screen Show (4:3)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gg sans</vt:lpstr>
      <vt:lpstr>Söhne</vt:lpstr>
      <vt:lpstr>Office Theme</vt:lpstr>
      <vt:lpstr>PowerPoint Presentation</vt:lpstr>
      <vt:lpstr>Table of contents</vt:lpstr>
      <vt:lpstr>Introduction</vt:lpstr>
      <vt:lpstr>Problem Statement</vt:lpstr>
      <vt:lpstr>Literature Survey</vt:lpstr>
      <vt:lpstr>Objectives</vt:lpstr>
      <vt:lpstr>Objectives</vt:lpstr>
      <vt:lpstr>Methodology</vt:lpstr>
      <vt:lpstr>PowerPoint Presentation</vt:lpstr>
      <vt:lpstr>Design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Rahul B S</cp:lastModifiedBy>
  <cp:revision>4</cp:revision>
  <dcterms:created xsi:type="dcterms:W3CDTF">2013-01-27T09:14:16Z</dcterms:created>
  <dcterms:modified xsi:type="dcterms:W3CDTF">2024-02-27T17:44:32Z</dcterms:modified>
  <cp:category/>
</cp:coreProperties>
</file>