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45" r:id="rId2"/>
    <p:sldId id="1313" r:id="rId3"/>
    <p:sldId id="1326" r:id="rId4"/>
    <p:sldId id="1269" r:id="rId5"/>
    <p:sldId id="1298" r:id="rId6"/>
    <p:sldId id="1299" r:id="rId7"/>
    <p:sldId id="1300" r:id="rId8"/>
    <p:sldId id="1302" r:id="rId9"/>
    <p:sldId id="1303" r:id="rId10"/>
    <p:sldId id="1288" r:id="rId11"/>
    <p:sldId id="1289" r:id="rId12"/>
    <p:sldId id="1290" r:id="rId13"/>
    <p:sldId id="1291" r:id="rId14"/>
    <p:sldId id="1293" r:id="rId15"/>
    <p:sldId id="1294" r:id="rId16"/>
    <p:sldId id="1295" r:id="rId17"/>
    <p:sldId id="1296" r:id="rId18"/>
    <p:sldId id="1331" r:id="rId19"/>
    <p:sldId id="1332" r:id="rId20"/>
    <p:sldId id="1318" r:id="rId21"/>
    <p:sldId id="1334" r:id="rId22"/>
    <p:sldId id="1321" r:id="rId23"/>
    <p:sldId id="1335" r:id="rId24"/>
    <p:sldId id="1323" r:id="rId25"/>
    <p:sldId id="1336" r:id="rId26"/>
    <p:sldId id="1339" r:id="rId27"/>
    <p:sldId id="1340" r:id="rId28"/>
    <p:sldId id="1341" r:id="rId29"/>
    <p:sldId id="1325" r:id="rId30"/>
    <p:sldId id="1360" r:id="rId31"/>
    <p:sldId id="1361" r:id="rId32"/>
    <p:sldId id="1337" r:id="rId33"/>
    <p:sldId id="1338" r:id="rId34"/>
    <p:sldId id="1362" r:id="rId35"/>
    <p:sldId id="1342" r:id="rId36"/>
    <p:sldId id="1343" r:id="rId37"/>
    <p:sldId id="1344" r:id="rId38"/>
    <p:sldId id="1345" r:id="rId39"/>
    <p:sldId id="1346" r:id="rId40"/>
    <p:sldId id="1347" r:id="rId41"/>
    <p:sldId id="1348" r:id="rId42"/>
    <p:sldId id="1349" r:id="rId43"/>
    <p:sldId id="1350" r:id="rId44"/>
    <p:sldId id="1351" r:id="rId45"/>
    <p:sldId id="1363" r:id="rId46"/>
    <p:sldId id="1352" r:id="rId47"/>
    <p:sldId id="1353" r:id="rId48"/>
    <p:sldId id="1354" r:id="rId49"/>
    <p:sldId id="1355" r:id="rId50"/>
    <p:sldId id="1356" r:id="rId51"/>
    <p:sldId id="1357" r:id="rId52"/>
    <p:sldId id="1358" r:id="rId53"/>
    <p:sldId id="136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8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1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5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9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9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2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6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8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48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67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5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8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2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23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1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10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1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9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06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7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13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36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1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24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97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52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42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645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3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7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78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84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00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74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5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1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7A5FB-2CEC-44E7-AE19-2EF2FEC877F9}"/>
              </a:ext>
            </a:extLst>
          </p:cNvPr>
          <p:cNvSpPr txBox="1"/>
          <p:nvPr/>
        </p:nvSpPr>
        <p:spPr>
          <a:xfrm>
            <a:off x="1960367" y="1013076"/>
            <a:ext cx="8953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个具有给定次序的个体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组成的序列，叫做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,ordered tuple)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叫做该有序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个坐标。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870BE-559D-4BE1-9256-9AB5F3FE1553}"/>
              </a:ext>
            </a:extLst>
          </p:cNvPr>
          <p:cNvSpPr/>
          <p:nvPr/>
        </p:nvSpPr>
        <p:spPr>
          <a:xfrm>
            <a:off x="2191726" y="3128761"/>
            <a:ext cx="7808548" cy="660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33800E-7098-4905-BF86-FA010495D4BB}"/>
              </a:ext>
            </a:extLst>
          </p:cNvPr>
          <p:cNvSpPr/>
          <p:nvPr/>
        </p:nvSpPr>
        <p:spPr>
          <a:xfrm>
            <a:off x="677574" y="4007499"/>
            <a:ext cx="112162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&lt;b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n=m(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iN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327612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DDBCB4-E414-40C6-9664-42F8A8C992BA}"/>
              </a:ext>
            </a:extLst>
          </p:cNvPr>
          <p:cNvSpPr/>
          <p:nvPr/>
        </p:nvSpPr>
        <p:spPr>
          <a:xfrm>
            <a:off x="1571625" y="1031539"/>
            <a:ext cx="943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叉积，笛卡尔积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product ,Cartesian product)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维笛卡尔积定义为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n)}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40DF5-8B56-4CE0-8267-615624316F2A}"/>
              </a:ext>
            </a:extLst>
          </p:cNvPr>
          <p:cNvSpPr/>
          <p:nvPr/>
        </p:nvSpPr>
        <p:spPr>
          <a:xfrm>
            <a:off x="1751013" y="3510530"/>
            <a:ext cx="8812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维叉积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都称为一个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）；即，叉积是元组的集合；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个位置上的元素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个分量（坐标或投影）；元组各分量的顺序不能改变；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称为该叉积及其元组的维数；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两个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元组相等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它们的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维数相同且对应的分量相等。</a:t>
            </a:r>
          </a:p>
        </p:txBody>
      </p:sp>
    </p:spTree>
    <p:extLst>
      <p:ext uri="{BB962C8B-B14F-4D97-AF65-F5344CB8AC3E}">
        <p14:creationId xmlns:p14="http://schemas.microsoft.com/office/powerpoint/2010/main" val="42759689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D3783-FEDB-44A1-9B49-89D391A8B1D8}"/>
              </a:ext>
            </a:extLst>
          </p:cNvPr>
          <p:cNvSpPr/>
          <p:nvPr/>
        </p:nvSpPr>
        <p:spPr>
          <a:xfrm>
            <a:off x="659035" y="1513739"/>
            <a:ext cx="11043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二维或二重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笛卡尔积定义为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={&lt;a, b&gt;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其元素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或偶对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(ordered pair)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称为前者；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称为后者；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二维叉积的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称为前集；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称为后集。</a:t>
            </a:r>
          </a:p>
        </p:txBody>
      </p:sp>
      <p:sp>
        <p:nvSpPr>
          <p:cNvPr id="5" name="内容占位符 22530">
            <a:extLst>
              <a:ext uri="{FF2B5EF4-FFF2-40B4-BE49-F238E27FC236}">
                <a16:creationId xmlns:a16="http://schemas.microsoft.com/office/drawing/2014/main" id="{0B780738-E2AA-4840-BCAE-78265812D275}"/>
              </a:ext>
            </a:extLst>
          </p:cNvPr>
          <p:cNvSpPr txBox="1">
            <a:spLocks/>
          </p:cNvSpPr>
          <p:nvPr/>
        </p:nvSpPr>
        <p:spPr>
          <a:xfrm>
            <a:off x="1820238" y="738188"/>
            <a:ext cx="8229600" cy="77555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笛卡尔积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(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Cartesian product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，卡氏积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: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	</a:t>
            </a:r>
            <a:endParaRPr lang="zh-CN" altLang="en-US" sz="2215" dirty="0">
              <a:solidFill>
                <a:srgbClr val="CC0000"/>
              </a:solidFill>
              <a:latin typeface="Microsoft YaHei" panose="020B0503020204020204" charset="-122"/>
              <a:ea typeface="Microsoft YaHei" panose="020B0503020204020204" charset="-122"/>
              <a:cs typeface="Times New Roman" panose="02020603050405020304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185E9-AAB5-4183-8144-70BEB3B1B581}"/>
              </a:ext>
            </a:extLst>
          </p:cNvPr>
          <p:cNvSpPr/>
          <p:nvPr/>
        </p:nvSpPr>
        <p:spPr>
          <a:xfrm>
            <a:off x="935584" y="4845887"/>
            <a:ext cx="9720708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.</a:t>
            </a:r>
            <a:r>
              <a:rPr lang="en-US" altLang="zh-CN" sz="2800" dirty="0"/>
              <a:t> A={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B={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A×B={(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B×A={(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7469793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401E0-A6FD-47DA-9A8C-4646EDBADE4B}"/>
              </a:ext>
            </a:extLst>
          </p:cNvPr>
          <p:cNvSpPr/>
          <p:nvPr/>
        </p:nvSpPr>
        <p:spPr>
          <a:xfrm>
            <a:off x="1163787" y="3964235"/>
            <a:ext cx="4899098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&gt;=&lt;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c,d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a=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cb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C60ED7-83EE-45D1-BD53-D5F4B6BC04F7}"/>
              </a:ext>
            </a:extLst>
          </p:cNvPr>
          <p:cNvSpPr/>
          <p:nvPr/>
        </p:nvSpPr>
        <p:spPr>
          <a:xfrm>
            <a:off x="6194677" y="3964235"/>
            <a:ext cx="4001416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57175B-54B3-4702-8E7D-21AF43A009D1}"/>
              </a:ext>
            </a:extLst>
          </p:cNvPr>
          <p:cNvSpPr/>
          <p:nvPr/>
        </p:nvSpPr>
        <p:spPr>
          <a:xfrm>
            <a:off x="1652336" y="4929155"/>
            <a:ext cx="2500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1CFBC-B4BE-4898-A2ED-CBAFC154F792}"/>
              </a:ext>
            </a:extLst>
          </p:cNvPr>
          <p:cNvSpPr/>
          <p:nvPr/>
        </p:nvSpPr>
        <p:spPr>
          <a:xfrm>
            <a:off x="1652336" y="900504"/>
            <a:ext cx="10776064" cy="279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},  B={1,2,3}.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B={&lt;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,1&gt;,&lt;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,2&gt;,&lt;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,3&gt;,&lt;a,1&gt;,&lt;a,2&gt;,&lt;a,3&gt;}.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={&lt;1,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&gt;,&lt;1,a&gt;,&lt;2,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&gt;,&lt;2,a&gt;,&lt;3,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&gt;,&lt;3,a&gt;}.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,a&gt;, &lt;a,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&lt;1,1&gt;,&lt;1,2&gt;,&lt;1,3&gt;,&lt;2,1&gt;,&lt;2,2&gt;,&lt;2,3&gt;,&lt;3,1&gt;,&lt;3,2&gt;,&lt;3,3&gt; }.</a:t>
            </a:r>
            <a:endParaRPr lang="en-US" altLang="x-none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03E0B-01D4-488F-B8AD-44A29C276C3F}"/>
              </a:ext>
            </a:extLst>
          </p:cNvPr>
          <p:cNvSpPr/>
          <p:nvPr/>
        </p:nvSpPr>
        <p:spPr>
          <a:xfrm>
            <a:off x="2218782" y="5845663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有序组不是集合，因为有序组中的分量计较顺序</a:t>
            </a:r>
          </a:p>
        </p:txBody>
      </p:sp>
    </p:spTree>
    <p:extLst>
      <p:ext uri="{BB962C8B-B14F-4D97-AF65-F5344CB8AC3E}">
        <p14:creationId xmlns:p14="http://schemas.microsoft.com/office/powerpoint/2010/main" val="122342938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2F578C-7B34-428A-AE4E-4B656CDA2579}"/>
              </a:ext>
            </a:extLst>
          </p:cNvPr>
          <p:cNvSpPr/>
          <p:nvPr/>
        </p:nvSpPr>
        <p:spPr>
          <a:xfrm>
            <a:off x="2223549" y="1007673"/>
            <a:ext cx="6058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为任意两个有限集，则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 = |A | 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·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|B|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0481A-6962-462A-A03A-73D576AB2658}"/>
              </a:ext>
            </a:extLst>
          </p:cNvPr>
          <p:cNvSpPr/>
          <p:nvPr/>
        </p:nvSpPr>
        <p:spPr>
          <a:xfrm>
            <a:off x="2223548" y="2563827"/>
            <a:ext cx="8940025" cy="29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 {&lt;x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,…,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…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令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=1,2,…,n</a:t>
            </a: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显然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 = 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5315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B3BB1-213C-4EDC-9AB7-63CDC32828D9}"/>
              </a:ext>
            </a:extLst>
          </p:cNvPr>
          <p:cNvSpPr/>
          <p:nvPr/>
        </p:nvSpPr>
        <p:spPr>
          <a:xfrm>
            <a:off x="2666451" y="1291578"/>
            <a:ext cx="65499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是四个非空的集合。那么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4911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FC246-EC29-4DDF-BF87-1BDBE929997F}"/>
              </a:ext>
            </a:extLst>
          </p:cNvPr>
          <p:cNvSpPr/>
          <p:nvPr/>
        </p:nvSpPr>
        <p:spPr>
          <a:xfrm>
            <a:off x="1830993" y="1299519"/>
            <a:ext cx="9687816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是三个集合。则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A×(B∪C) = (A×B)∪(A×C)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A×(B∩C) = (A×B)∩(A×C)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A×(B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= (A×B)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(A×C)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(A∪B)×C = (A×C)∪(B×C)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(A∩B)×C = (A×C)∩(B×C)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(A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B)×C = (A×C)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(B×C)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6082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CFBED-B685-4CE3-89FA-94E44E6B7DE8}"/>
              </a:ext>
            </a:extLst>
          </p:cNvPr>
          <p:cNvSpPr/>
          <p:nvPr/>
        </p:nvSpPr>
        <p:spPr>
          <a:xfrm>
            <a:off x="2278326" y="1855953"/>
            <a:ext cx="8036632" cy="284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非交换</a:t>
            </a:r>
          </a:p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BA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A=B  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非结合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(BC)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C=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645032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2EDEA6-3817-4BF0-A994-A98638D75444}"/>
              </a:ext>
            </a:extLst>
          </p:cNvPr>
          <p:cNvSpPr/>
          <p:nvPr/>
        </p:nvSpPr>
        <p:spPr>
          <a:xfrm>
            <a:off x="2265167" y="814985"/>
            <a:ext cx="8497123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+，A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为任意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个集合，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间的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n=2，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为从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二元关系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空关系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(4)若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普遍关系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(5)若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=…=A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(6)若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x,x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&gt;|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恒等关系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DC3D92-C94B-44EE-898A-331DACE41577}"/>
              </a:ext>
            </a:extLst>
          </p:cNvPr>
          <p:cNvSpPr/>
          <p:nvPr/>
        </p:nvSpPr>
        <p:spPr>
          <a:xfrm>
            <a:off x="1847437" y="5811818"/>
            <a:ext cx="9332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的一个关系，且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有关系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57603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 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5C4381-AF5E-41B0-9965-3FCFAB2117DB}"/>
              </a:ext>
            </a:extLst>
          </p:cNvPr>
          <p:cNvSpPr/>
          <p:nvPr/>
        </p:nvSpPr>
        <p:spPr>
          <a:xfrm>
            <a:off x="2848847" y="2850957"/>
            <a:ext cx="65774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集合的基本概念</a:t>
            </a:r>
            <a:endParaRPr lang="en-US" altLang="zh-CN" sz="5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Basic Concepts of Set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525854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931607-B2E2-4360-B9CB-2A42321598BF}"/>
              </a:ext>
            </a:extLst>
          </p:cNvPr>
          <p:cNvSpPr/>
          <p:nvPr/>
        </p:nvSpPr>
        <p:spPr>
          <a:xfrm>
            <a:off x="1833015" y="1198775"/>
            <a:ext cx="1002901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是两个非空集合，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是一关系。则关系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定义域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值域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后域、陪域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域：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A271F59-E9D7-42C5-9C26-AC255FED9603}"/>
              </a:ext>
            </a:extLst>
          </p:cNvPr>
          <p:cNvGrpSpPr>
            <a:grpSpLocks/>
          </p:cNvGrpSpPr>
          <p:nvPr/>
        </p:nvGrpSpPr>
        <p:grpSpPr bwMode="auto">
          <a:xfrm>
            <a:off x="2193289" y="4930115"/>
            <a:ext cx="6019800" cy="1600200"/>
            <a:chOff x="1152" y="1392"/>
            <a:chExt cx="3792" cy="1008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F1313A-018E-4DE4-94FF-41D7399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64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525AFA4C-8A38-49D3-9790-8C473CD2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2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17E5398D-CA3A-4786-8DE6-00536CAB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576" cy="43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417A707C-F00E-4ECA-B387-D11926DF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1392" cy="33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38258E5-8426-4BF4-8675-BAC9FBC4F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768" cy="72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4D14308-E833-40C6-9697-03A71BC3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0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9102EB9-CC01-412C-ABE1-72703C1E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1536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657A46F-FD16-4F2E-AC78-89057221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16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389D6F1-6532-4CEF-A71C-1F2C87D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768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DD6C864-3F5A-4E2F-9434-B5660F206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066731E-2AF2-48AD-A84D-6D4F80C5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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484CD53D-5207-4781-96D1-36741F794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36B219C-29D9-4442-88E8-92A5AADCF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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E03139A-089F-467B-A690-2E505F8D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F80213D-1FDA-486F-A4A6-D00C6623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6A72688E-1080-4F7E-8595-D4D56B996D22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rot="5400000" flipV="1">
              <a:off x="2976" y="528"/>
              <a:ext cx="48" cy="2270"/>
            </a:xfrm>
            <a:prstGeom prst="curvedConnector3">
              <a:avLst>
                <a:gd name="adj1" fmla="val -31458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2ED5AD1D-B32D-44C6-BC2F-6F7B911B6758}"/>
                </a:ext>
              </a:extLst>
            </p:cNvPr>
            <p:cNvCxnSpPr>
              <a:cxnSpLocks noChangeShapeType="1"/>
              <a:stCxn id="20" idx="7"/>
              <a:endCxn id="21" idx="0"/>
            </p:cNvCxnSpPr>
            <p:nvPr/>
          </p:nvCxnSpPr>
          <p:spPr bwMode="auto">
            <a:xfrm rot="5400000" flipV="1">
              <a:off x="2988" y="516"/>
              <a:ext cx="41" cy="2287"/>
            </a:xfrm>
            <a:prstGeom prst="bentConnector3">
              <a:avLst>
                <a:gd name="adj1" fmla="val -36829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B3FC56C1-6209-4466-89DD-7AB835D7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32"/>
              <a:ext cx="2704" cy="56"/>
            </a:xfrm>
            <a:custGeom>
              <a:avLst/>
              <a:gdLst>
                <a:gd name="T0" fmla="*/ 0 w 2704"/>
                <a:gd name="T1" fmla="*/ 0 h 56"/>
                <a:gd name="T2" fmla="*/ 2304 w 2704"/>
                <a:gd name="T3" fmla="*/ 48 h 56"/>
                <a:gd name="T4" fmla="*/ 2400 w 270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4" h="56">
                  <a:moveTo>
                    <a:pt x="0" y="0"/>
                  </a:moveTo>
                  <a:cubicBezTo>
                    <a:pt x="952" y="20"/>
                    <a:pt x="1904" y="40"/>
                    <a:pt x="2304" y="48"/>
                  </a:cubicBezTo>
                  <a:cubicBezTo>
                    <a:pt x="2704" y="56"/>
                    <a:pt x="2392" y="48"/>
                    <a:pt x="2400" y="48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2CCF51B-909D-463C-ABA1-588900E4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230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83B4A916-A0D8-4AC0-AF9C-BFBA13B7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4B63F309-F6A8-4E4C-B8C9-7A64755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1898D3B0-0E69-4E50-808B-20DF644B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244E15A-99B5-44DB-AA64-18128BEE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192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F4F315C0-4A90-4943-8401-B42EDE85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776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59FDB38F-1AE4-400A-8C45-C4E7F2730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182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3CFD1FEE-B393-4C60-87F9-36521683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F7E91DA2-E3D1-4D7A-B30C-FC104BDA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129FB5C4-4EC6-4F1C-B624-1AF0F47C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391B5138-A290-4C6D-9D31-AE5DF9F24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16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0">
              <a:extLst>
                <a:ext uri="{FF2B5EF4-FFF2-40B4-BE49-F238E27FC236}">
                  <a16:creationId xmlns:a16="http://schemas.microsoft.com/office/drawing/2014/main" id="{3F48218C-D14D-4502-9546-7D05E86D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1">
              <a:extLst>
                <a:ext uri="{FF2B5EF4-FFF2-40B4-BE49-F238E27FC236}">
                  <a16:creationId xmlns:a16="http://schemas.microsoft.com/office/drawing/2014/main" id="{361A6944-26B0-4221-BDAA-211DDD881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95913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909F-55EB-4545-9D6F-48D982EC6376}"/>
              </a:ext>
            </a:extLst>
          </p:cNvPr>
          <p:cNvSpPr txBox="1">
            <a:spLocks noChangeArrowheads="1"/>
          </p:cNvSpPr>
          <p:nvPr/>
        </p:nvSpPr>
        <p:spPr>
          <a:xfrm>
            <a:off x="2029442" y="9906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是两个关系，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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zh-CN" altLang="en-US" dirty="0"/>
              <a:t> 对任何元素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　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   (</a:t>
            </a:r>
            <a:r>
              <a:rPr lang="zh-CN" altLang="en-US" dirty="0">
                <a:sym typeface="Symbol" panose="05050102010706020507" pitchFamily="18" charset="2"/>
              </a:rPr>
              <a:t>条件：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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所以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2893533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FCEF13-54CD-4C1A-B6FA-5182749FC0E9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2141274" y="843133"/>
            <a:ext cx="8489448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上的两个二元关系。则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(2)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en-US" altLang="zh-CN" dirty="0">
                <a:sym typeface="Symbol" panose="05050102010706020507" pitchFamily="18" charset="2"/>
              </a:rPr>
              <a:t> (1)</a:t>
            </a:r>
            <a:r>
              <a:rPr lang="zh-CN" altLang="en-US" dirty="0">
                <a:sym typeface="Symbol" panose="05050102010706020507" pitchFamily="18" charset="2"/>
              </a:rPr>
              <a:t>先证：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　由于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                有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                          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可得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  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0249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1AA88-6BBB-4B44-A0FB-CAA4196F928B}"/>
              </a:ext>
            </a:extLst>
          </p:cNvPr>
          <p:cNvSpPr/>
          <p:nvPr/>
        </p:nvSpPr>
        <p:spPr>
          <a:xfrm>
            <a:off x="2469099" y="813653"/>
            <a:ext cx="6096000" cy="60443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对任何元素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， 若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则存在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bB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，使得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 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因此　　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从而有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endParaRPr kumimoji="1" lang="en-US" altLang="zh-CN" sz="2800" baseline="-250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即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或者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endParaRPr kumimoji="1" lang="en-US" altLang="zh-CN" sz="28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于是</a:t>
            </a:r>
            <a:endParaRPr kumimoji="1" lang="zh-CN" altLang="en-US" sz="28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zh-CN" altLang="en-US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１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故此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 　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所以　 </a:t>
            </a:r>
            <a:r>
              <a:rPr lang="zh-CN" altLang="en-US" sz="2800" i="1">
                <a:sym typeface="Symbol" panose="05050102010706020507" pitchFamily="18" charset="2"/>
              </a:rPr>
              <a:t></a:t>
            </a:r>
            <a:r>
              <a:rPr lang="zh-CN" altLang="en-US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/>
              <a:t> ∪ 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dirty="0"/>
              <a:t>)</a:t>
            </a:r>
            <a:r>
              <a:rPr lang="en-US" altLang="zh-CN" sz="2800"/>
              <a:t>∪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82551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776D68-068F-4244-8AB3-50789EDB97E3}"/>
              </a:ext>
            </a:extLst>
          </p:cNvPr>
          <p:cNvSpPr/>
          <p:nvPr/>
        </p:nvSpPr>
        <p:spPr>
          <a:xfrm>
            <a:off x="1955981" y="547414"/>
            <a:ext cx="6911725" cy="196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A×B</a:t>
            </a:r>
            <a:r>
              <a:rPr lang="zh-CN" altLang="en-US" sz="2800" dirty="0">
                <a:solidFill>
                  <a:srgbClr val="C00000"/>
                </a:solidFill>
              </a:rPr>
              <a:t>是两个关系</a:t>
            </a:r>
            <a:r>
              <a:rPr lang="en-US" altLang="zh-CN" sz="2800" dirty="0">
                <a:solidFill>
                  <a:srgbClr val="C00000"/>
                </a:solidFill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(3)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(4)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FFF71-6020-4796-916C-A3DAF7183AE9}"/>
              </a:ext>
            </a:extLst>
          </p:cNvPr>
          <p:cNvSpPr/>
          <p:nvPr/>
        </p:nvSpPr>
        <p:spPr>
          <a:xfrm>
            <a:off x="1571625" y="2633407"/>
            <a:ext cx="8438955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由于　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 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　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，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可得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F59A26-4CBC-42CF-8337-53172DEE492A}"/>
              </a:ext>
            </a:extLst>
          </p:cNvPr>
          <p:cNvSpPr/>
          <p:nvPr/>
        </p:nvSpPr>
        <p:spPr>
          <a:xfrm>
            <a:off x="1909932" y="5199839"/>
            <a:ext cx="7990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={(1,1),(2,2)}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={(1,2),(2,1)}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则，由于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但是，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{1,2}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021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7AB56-3D52-4640-B7C8-58C6A0143178}"/>
              </a:ext>
            </a:extLst>
          </p:cNvPr>
          <p:cNvSpPr txBox="1"/>
          <p:nvPr/>
        </p:nvSpPr>
        <p:spPr>
          <a:xfrm>
            <a:off x="1751013" y="887146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076D3-8488-4DE0-80E3-76A9ADF2B4C6}"/>
              </a:ext>
            </a:extLst>
          </p:cNvPr>
          <p:cNvSpPr txBox="1"/>
          <p:nvPr/>
        </p:nvSpPr>
        <p:spPr>
          <a:xfrm>
            <a:off x="1751012" y="1684075"/>
            <a:ext cx="434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集合表示法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列举法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描述法</a:t>
            </a:r>
          </a:p>
        </p:txBody>
      </p:sp>
    </p:spTree>
    <p:extLst>
      <p:ext uri="{BB962C8B-B14F-4D97-AF65-F5344CB8AC3E}">
        <p14:creationId xmlns:p14="http://schemas.microsoft.com/office/powerpoint/2010/main" val="925382570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E89C0-2C47-4A18-9447-388F956C8BAD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2 </a:t>
            </a:r>
            <a:r>
              <a:rPr lang="zh-CN" altLang="en-US" sz="2800" dirty="0">
                <a:latin typeface="+mn-ea"/>
              </a:rPr>
              <a:t>关系图  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G(R)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</a:t>
            </a:r>
            <a:r>
              <a:rPr lang="en-US" altLang="x-none" sz="2800" baseline="-25000" dirty="0">
                <a:latin typeface="+mn-ea"/>
                <a:sym typeface="Wingdings" panose="05000000000000000000" pitchFamily="2" charset="2"/>
              </a:rPr>
              <a:t>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AB65E4-B088-48E1-97F5-CEAEEC42E829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6AD6B8-D0CC-4E01-852A-3FB55CF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011258"/>
            <a:ext cx="7835900" cy="284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B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},B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的一个二元关系，则规定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的关系图如下：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分别为图中的结点，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用“。</a:t>
            </a:r>
            <a:r>
              <a:rPr lang="zh-CN" altLang="en-US" sz="2800" noProof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”表示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800" noProof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zh-CN" sz="2800" noProof="1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0B4DEB-FD55-4586-BDCA-4AAA6350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34" y="5032076"/>
            <a:ext cx="7924800" cy="105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②.如&lt;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为对应图中的有向边。</a:t>
            </a:r>
            <a:endParaRPr kumimoji="1" lang="zh-CN" altLang="zh-CN" sz="2800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DE3A3CF-B412-415B-9E81-0178636B3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821" y="5348739"/>
            <a:ext cx="30480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48650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6B22C4-40E5-4A40-81EC-AEBA53D4A184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78281"/>
            <a:ext cx="8001000" cy="3662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2)A=B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B=&lt;a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的关系图规定如下：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为图中节点，用“。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如&lt;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用一带箭头的小圆环表示，即：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F18736-B475-4760-8957-EB7B7DBC9AD1}"/>
              </a:ext>
            </a:extLst>
          </p:cNvPr>
          <p:cNvSpPr>
            <a:spLocks/>
          </p:cNvSpPr>
          <p:nvPr/>
        </p:nvSpPr>
        <p:spPr bwMode="auto">
          <a:xfrm>
            <a:off x="7683732" y="4237955"/>
            <a:ext cx="365125" cy="14288"/>
          </a:xfrm>
          <a:custGeom>
            <a:avLst/>
            <a:gdLst>
              <a:gd name="T0" fmla="*/ 0 w 288"/>
              <a:gd name="T1" fmla="*/ 9 h 9"/>
              <a:gd name="T2" fmla="*/ 288 w 288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AC53B9-189D-4B0E-9655-BAC2F7E68764}"/>
              </a:ext>
            </a:extLst>
          </p:cNvPr>
          <p:cNvGrpSpPr>
            <a:grpSpLocks/>
          </p:cNvGrpSpPr>
          <p:nvPr/>
        </p:nvGrpSpPr>
        <p:grpSpPr bwMode="auto">
          <a:xfrm>
            <a:off x="2818701" y="6107184"/>
            <a:ext cx="444150" cy="379485"/>
            <a:chOff x="1952" y="3648"/>
            <a:chExt cx="352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FAA8FD-2077-4BCB-B9DD-DD063908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793"/>
              <a:ext cx="76" cy="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8B2D160-F60A-4856-9D5F-45850AF49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9" y="3704"/>
              <a:ext cx="76" cy="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84015E-4073-46F3-B5D9-1910360E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648"/>
              <a:ext cx="30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3823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8DD1C5-672E-46EC-9485-E913CF7B93DA}"/>
              </a:ext>
            </a:extLst>
          </p:cNvPr>
          <p:cNvSpPr/>
          <p:nvPr/>
        </p:nvSpPr>
        <p:spPr>
          <a:xfrm>
            <a:off x="1384102" y="836090"/>
            <a:ext cx="8819404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 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grpSp>
        <p:nvGrpSpPr>
          <p:cNvPr id="6" name="Group 74">
            <a:extLst>
              <a:ext uri="{FF2B5EF4-FFF2-40B4-BE49-F238E27FC236}">
                <a16:creationId xmlns:a16="http://schemas.microsoft.com/office/drawing/2014/main" id="{103FA744-8943-4A3F-AC4E-F593402198B9}"/>
              </a:ext>
            </a:extLst>
          </p:cNvPr>
          <p:cNvGrpSpPr>
            <a:grpSpLocks/>
          </p:cNvGrpSpPr>
          <p:nvPr/>
        </p:nvGrpSpPr>
        <p:grpSpPr bwMode="auto">
          <a:xfrm>
            <a:off x="2021904" y="3899357"/>
            <a:ext cx="7424738" cy="2686050"/>
            <a:chOff x="996" y="720"/>
            <a:chExt cx="4677" cy="1692"/>
          </a:xfrm>
        </p:grpSpPr>
        <p:grpSp>
          <p:nvGrpSpPr>
            <p:cNvPr id="7" name="Group 72">
              <a:extLst>
                <a:ext uri="{FF2B5EF4-FFF2-40B4-BE49-F238E27FC236}">
                  <a16:creationId xmlns:a16="http://schemas.microsoft.com/office/drawing/2014/main" id="{FB66109B-5529-4B88-A725-8E4A86BB4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" y="720"/>
              <a:ext cx="2508" cy="1642"/>
              <a:chOff x="996" y="720"/>
              <a:chExt cx="2508" cy="1642"/>
            </a:xfrm>
          </p:grpSpPr>
          <p:sp>
            <p:nvSpPr>
              <p:cNvPr id="32" name="Oval 6">
                <a:extLst>
                  <a:ext uri="{FF2B5EF4-FFF2-40B4-BE49-F238E27FC236}">
                    <a16:creationId xmlns:a16="http://schemas.microsoft.com/office/drawing/2014/main" id="{C53B6651-E8D9-4930-8FDD-E3F426B2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7">
                <a:extLst>
                  <a:ext uri="{FF2B5EF4-FFF2-40B4-BE49-F238E27FC236}">
                    <a16:creationId xmlns:a16="http://schemas.microsoft.com/office/drawing/2014/main" id="{8A273A49-EC15-4012-9106-CE8CB53B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2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EA7B3594-BCA5-439E-A649-87932F0B2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5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id="{ACE69229-534E-44D8-AC22-9ABF6D058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8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id="{46158A02-0FC7-491E-91A6-030E103E5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384133AE-D216-48C7-BBE6-87DAE0B16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34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4C13307A-C0CD-4A1C-B601-319C2462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4" y="16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9CD67973-5EE7-44F6-A8B5-D171AF08D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56"/>
                <a:ext cx="13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">
                <a:extLst>
                  <a:ext uri="{FF2B5EF4-FFF2-40B4-BE49-F238E27FC236}">
                    <a16:creationId xmlns:a16="http://schemas.microsoft.com/office/drawing/2014/main" id="{EA7B77EE-508C-4599-9075-B04703C65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056"/>
                <a:ext cx="1392" cy="67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DEB5B61C-004F-455C-955B-FB379B6FB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392"/>
                <a:ext cx="1392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D817BA3C-02B0-4629-ABBF-3BB82D35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2" y="1104"/>
                <a:ext cx="1392" cy="480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76635895-3F9C-4204-B637-137619BE0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0" y="1440"/>
                <a:ext cx="1344" cy="43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21">
                <a:extLst>
                  <a:ext uri="{FF2B5EF4-FFF2-40B4-BE49-F238E27FC236}">
                    <a16:creationId xmlns:a16="http://schemas.microsoft.com/office/drawing/2014/main" id="{D7ABFE6A-E825-4F23-BB45-052DF6ED8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91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</a:p>
            </p:txBody>
          </p:sp>
          <p:sp>
            <p:nvSpPr>
              <p:cNvPr id="45" name="Text Box 22">
                <a:extLst>
                  <a:ext uri="{FF2B5EF4-FFF2-40B4-BE49-F238E27FC236}">
                    <a16:creationId xmlns:a16="http://schemas.microsoft.com/office/drawing/2014/main" id="{8EB4E051-C755-4F62-8806-AEA9D4A34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18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46" name="Text Box 23">
                <a:extLst>
                  <a:ext uri="{FF2B5EF4-FFF2-40B4-BE49-F238E27FC236}">
                    <a16:creationId xmlns:a16="http://schemas.microsoft.com/office/drawing/2014/main" id="{D4AA2DE4-CD4E-4C99-AE1B-3AC19AD79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4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47" name="Text Box 24">
                <a:extLst>
                  <a:ext uri="{FF2B5EF4-FFF2-40B4-BE49-F238E27FC236}">
                    <a16:creationId xmlns:a16="http://schemas.microsoft.com/office/drawing/2014/main" id="{5FF301FA-8DD8-446B-9288-A1DB9AD83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8" name="Text Box 25">
                <a:extLst>
                  <a:ext uri="{FF2B5EF4-FFF2-40B4-BE49-F238E27FC236}">
                    <a16:creationId xmlns:a16="http://schemas.microsoft.com/office/drawing/2014/main" id="{07F217D2-75CA-470E-A6B7-74DC1FCE4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93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9C10561C-6345-4F44-8D62-85B7A2872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127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50" name="Text Box 27">
                <a:extLst>
                  <a:ext uri="{FF2B5EF4-FFF2-40B4-BE49-F238E27FC236}">
                    <a16:creationId xmlns:a16="http://schemas.microsoft.com/office/drawing/2014/main" id="{A6724F4B-C34D-493B-94BF-AE3263AF1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" y="160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51" name="Oval 28">
                <a:extLst>
                  <a:ext uri="{FF2B5EF4-FFF2-40B4-BE49-F238E27FC236}">
                    <a16:creationId xmlns:a16="http://schemas.microsoft.com/office/drawing/2014/main" id="{890AD545-7BFD-462C-8640-B4BC9375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768"/>
                <a:ext cx="912" cy="15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FCF2ED3B-C935-4A0D-88D4-FDADBAF4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008"/>
                <a:ext cx="672" cy="124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30">
                <a:extLst>
                  <a:ext uri="{FF2B5EF4-FFF2-40B4-BE49-F238E27FC236}">
                    <a16:creationId xmlns:a16="http://schemas.microsoft.com/office/drawing/2014/main" id="{418D43AA-9471-4FBA-85BD-A04228198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720"/>
                <a:ext cx="816" cy="153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Text Box 31">
                <a:extLst>
                  <a:ext uri="{FF2B5EF4-FFF2-40B4-BE49-F238E27FC236}">
                    <a16:creationId xmlns:a16="http://schemas.microsoft.com/office/drawing/2014/main" id="{F27C6346-6C2F-4AEF-8540-1CC8F86C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" y="99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  <p:sp>
            <p:nvSpPr>
              <p:cNvPr id="55" name="Text Box 32">
                <a:extLst>
                  <a:ext uri="{FF2B5EF4-FFF2-40B4-BE49-F238E27FC236}">
                    <a16:creationId xmlns:a16="http://schemas.microsoft.com/office/drawing/2014/main" id="{3AF7A872-53D1-4407-A879-08F2614BF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8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56" name="Text Box 33">
                <a:extLst>
                  <a:ext uri="{FF2B5EF4-FFF2-40B4-BE49-F238E27FC236}">
                    <a16:creationId xmlns:a16="http://schemas.microsoft.com/office/drawing/2014/main" id="{4823F4A1-A8E9-40E2-837E-47E414B9E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7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7" name="Text Box 35">
                <a:extLst>
                  <a:ext uri="{FF2B5EF4-FFF2-40B4-BE49-F238E27FC236}">
                    <a16:creationId xmlns:a16="http://schemas.microsoft.com/office/drawing/2014/main" id="{7B76ED19-7AF9-423E-848C-F8CA317E8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" y="211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R</a:t>
                </a:r>
              </a:p>
            </p:txBody>
          </p:sp>
        </p:grpSp>
        <p:grpSp>
          <p:nvGrpSpPr>
            <p:cNvPr id="8" name="Group 73">
              <a:extLst>
                <a:ext uri="{FF2B5EF4-FFF2-40B4-BE49-F238E27FC236}">
                  <a16:creationId xmlns:a16="http://schemas.microsoft.com/office/drawing/2014/main" id="{F091F98C-2013-47DC-B1B0-13F9C39C7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8" y="804"/>
              <a:ext cx="1905" cy="1608"/>
              <a:chOff x="3768" y="804"/>
              <a:chExt cx="1905" cy="1608"/>
            </a:xfrm>
          </p:grpSpPr>
          <p:sp>
            <p:nvSpPr>
              <p:cNvPr id="9" name="Oval 38">
                <a:extLst>
                  <a:ext uri="{FF2B5EF4-FFF2-40B4-BE49-F238E27FC236}">
                    <a16:creationId xmlns:a16="http://schemas.microsoft.com/office/drawing/2014/main" id="{23874D79-4F58-4103-ADEA-473B8015D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804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39">
                <a:extLst>
                  <a:ext uri="{FF2B5EF4-FFF2-40B4-BE49-F238E27FC236}">
                    <a16:creationId xmlns:a16="http://schemas.microsoft.com/office/drawing/2014/main" id="{5574D09B-D32B-498C-A454-9BFEA1C87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947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41">
                <a:extLst>
                  <a:ext uri="{FF2B5EF4-FFF2-40B4-BE49-F238E27FC236}">
                    <a16:creationId xmlns:a16="http://schemas.microsoft.com/office/drawing/2014/main" id="{CCB2DE74-13D8-482F-B7C3-AEFC59711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2" y="1956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42">
                <a:extLst>
                  <a:ext uri="{FF2B5EF4-FFF2-40B4-BE49-F238E27FC236}">
                    <a16:creationId xmlns:a16="http://schemas.microsoft.com/office/drawing/2014/main" id="{A5BD0D7D-2370-403A-963F-23F2E4058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109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43">
                <a:extLst>
                  <a:ext uri="{FF2B5EF4-FFF2-40B4-BE49-F238E27FC236}">
                    <a16:creationId xmlns:a16="http://schemas.microsoft.com/office/drawing/2014/main" id="{E75174B5-7DF1-46A1-927F-24F12E2E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938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44">
                <a:extLst>
                  <a:ext uri="{FF2B5EF4-FFF2-40B4-BE49-F238E27FC236}">
                    <a16:creationId xmlns:a16="http://schemas.microsoft.com/office/drawing/2014/main" id="{113D0700-D88D-4635-9CFA-4D8BD869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944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5" name="AutoShape 45">
                <a:extLst>
                  <a:ext uri="{FF2B5EF4-FFF2-40B4-BE49-F238E27FC236}">
                    <a16:creationId xmlns:a16="http://schemas.microsoft.com/office/drawing/2014/main" id="{1029BADF-A1D5-4B9E-9234-47E1497173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4583" y="1174"/>
                <a:ext cx="480" cy="604"/>
              </a:xfrm>
              <a:prstGeom prst="curvedConnector3">
                <a:avLst>
                  <a:gd name="adj1" fmla="val 13291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Oval 46">
                <a:extLst>
                  <a:ext uri="{FF2B5EF4-FFF2-40B4-BE49-F238E27FC236}">
                    <a16:creationId xmlns:a16="http://schemas.microsoft.com/office/drawing/2014/main" id="{BB5D32F6-2B96-4472-AC1E-939DBA477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1668"/>
                <a:ext cx="672" cy="52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47">
                <a:extLst>
                  <a:ext uri="{FF2B5EF4-FFF2-40B4-BE49-F238E27FC236}">
                    <a16:creationId xmlns:a16="http://schemas.microsoft.com/office/drawing/2014/main" id="{21B9B651-FC31-40B0-96CE-EACD099E3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1204"/>
                <a:ext cx="32" cy="11"/>
              </a:xfrm>
              <a:custGeom>
                <a:avLst/>
                <a:gdLst>
                  <a:gd name="T0" fmla="*/ 0 w 32"/>
                  <a:gd name="T1" fmla="*/ 11 h 11"/>
                  <a:gd name="T2" fmla="*/ 32 w 32"/>
                  <a:gd name="T3" fmla="*/ 0 h 11"/>
                  <a:gd name="T4" fmla="*/ 0 w 3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1">
                    <a:moveTo>
                      <a:pt x="0" y="11"/>
                    </a:moveTo>
                    <a:cubicBezTo>
                      <a:pt x="11" y="7"/>
                      <a:pt x="32" y="0"/>
                      <a:pt x="32" y="0"/>
                    </a:cubicBezTo>
                    <a:cubicBezTo>
                      <a:pt x="32" y="0"/>
                      <a:pt x="11" y="7"/>
                      <a:pt x="0" y="11"/>
                    </a:cubicBez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8" name="AutoShape 49">
                <a:extLst>
                  <a:ext uri="{FF2B5EF4-FFF2-40B4-BE49-F238E27FC236}">
                    <a16:creationId xmlns:a16="http://schemas.microsoft.com/office/drawing/2014/main" id="{CBA57689-EDDB-48B4-A4B7-4C17AF19B2F4}"/>
                  </a:ext>
                </a:extLst>
              </p:cNvPr>
              <p:cNvCxnSpPr>
                <a:cxnSpLocks noChangeShapeType="1"/>
                <a:stCxn id="13" idx="6"/>
                <a:endCxn id="16" idx="1"/>
              </p:cNvCxnSpPr>
              <p:nvPr/>
            </p:nvCxnSpPr>
            <p:spPr bwMode="auto">
              <a:xfrm flipV="1">
                <a:off x="4128" y="1745"/>
                <a:ext cx="971" cy="241"/>
              </a:xfrm>
              <a:prstGeom prst="curvedConnector4">
                <a:avLst>
                  <a:gd name="adj1" fmla="val 44903"/>
                  <a:gd name="adj2" fmla="val 191699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Text Box 53">
                <a:extLst>
                  <a:ext uri="{FF2B5EF4-FFF2-40B4-BE49-F238E27FC236}">
                    <a16:creationId xmlns:a16="http://schemas.microsoft.com/office/drawing/2014/main" id="{308AF220-95FB-4F61-8782-65ED4368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1011"/>
                <a:ext cx="1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0" name="Text Box 54">
                <a:extLst>
                  <a:ext uri="{FF2B5EF4-FFF2-40B4-BE49-F238E27FC236}">
                    <a16:creationId xmlns:a16="http://schemas.microsoft.com/office/drawing/2014/main" id="{9ABF6B72-A5CC-4880-A786-17623264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" y="1677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1" name="Text Box 55">
                <a:extLst>
                  <a:ext uri="{FF2B5EF4-FFF2-40B4-BE49-F238E27FC236}">
                    <a16:creationId xmlns:a16="http://schemas.microsoft.com/office/drawing/2014/main" id="{502031FD-0C54-4BBF-8D74-4E10BA879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0" y="1683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22" name="Text Box 56">
                <a:extLst>
                  <a:ext uri="{FF2B5EF4-FFF2-40B4-BE49-F238E27FC236}">
                    <a16:creationId xmlns:a16="http://schemas.microsoft.com/office/drawing/2014/main" id="{94571448-5BDD-4362-8427-C87640BFE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5" y="222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S</a:t>
                </a:r>
              </a:p>
            </p:txBody>
          </p:sp>
          <p:sp>
            <p:nvSpPr>
              <p:cNvPr id="23" name="Oval 61">
                <a:extLst>
                  <a:ext uri="{FF2B5EF4-FFF2-40B4-BE49-F238E27FC236}">
                    <a16:creationId xmlns:a16="http://schemas.microsoft.com/office/drawing/2014/main" id="{AB9CD2FF-88E1-4261-B5FF-A9E801778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80" y="1544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62">
                <a:extLst>
                  <a:ext uri="{FF2B5EF4-FFF2-40B4-BE49-F238E27FC236}">
                    <a16:creationId xmlns:a16="http://schemas.microsoft.com/office/drawing/2014/main" id="{F0E73255-9C1A-422D-B0A6-CFE8F186E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00000">
                <a:off x="4734" y="1116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63">
                <a:extLst>
                  <a:ext uri="{FF2B5EF4-FFF2-40B4-BE49-F238E27FC236}">
                    <a16:creationId xmlns:a16="http://schemas.microsoft.com/office/drawing/2014/main" id="{82A2123D-ACF1-41AE-8D6B-393EBA2ED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" y="1206"/>
                <a:ext cx="18" cy="99"/>
              </a:xfrm>
              <a:custGeom>
                <a:avLst/>
                <a:gdLst>
                  <a:gd name="T0" fmla="*/ 18 w 18"/>
                  <a:gd name="T1" fmla="*/ 99 h 99"/>
                  <a:gd name="T2" fmla="*/ 0 w 18"/>
                  <a:gd name="T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" h="99">
                    <a:moveTo>
                      <a:pt x="18" y="9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C2A62302-94E9-4619-B3AE-8DA51D279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7" y="1017"/>
                <a:ext cx="78" cy="69"/>
              </a:xfrm>
              <a:custGeom>
                <a:avLst/>
                <a:gdLst>
                  <a:gd name="T0" fmla="*/ 78 w 78"/>
                  <a:gd name="T1" fmla="*/ 0 h 69"/>
                  <a:gd name="T2" fmla="*/ 0 w 78"/>
                  <a:gd name="T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" h="69">
                    <a:moveTo>
                      <a:pt x="78" y="0"/>
                    </a:moveTo>
                    <a:lnTo>
                      <a:pt x="0" y="6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5">
                <a:extLst>
                  <a:ext uri="{FF2B5EF4-FFF2-40B4-BE49-F238E27FC236}">
                    <a16:creationId xmlns:a16="http://schemas.microsoft.com/office/drawing/2014/main" id="{54592895-FAFD-4746-B64C-D14DBF943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947"/>
                <a:ext cx="87" cy="42"/>
              </a:xfrm>
              <a:custGeom>
                <a:avLst/>
                <a:gdLst>
                  <a:gd name="T0" fmla="*/ 0 w 87"/>
                  <a:gd name="T1" fmla="*/ 0 h 42"/>
                  <a:gd name="T2" fmla="*/ 87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0" y="0"/>
                    </a:moveTo>
                    <a:lnTo>
                      <a:pt x="87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6">
                <a:extLst>
                  <a:ext uri="{FF2B5EF4-FFF2-40B4-BE49-F238E27FC236}">
                    <a16:creationId xmlns:a16="http://schemas.microsoft.com/office/drawing/2014/main" id="{6CDE6C60-E06D-4C47-996D-F396DA640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1926"/>
                <a:ext cx="105" cy="33"/>
              </a:xfrm>
              <a:custGeom>
                <a:avLst/>
                <a:gdLst>
                  <a:gd name="T0" fmla="*/ 105 w 105"/>
                  <a:gd name="T1" fmla="*/ 0 h 33"/>
                  <a:gd name="T2" fmla="*/ 0 w 105"/>
                  <a:gd name="T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" h="33">
                    <a:moveTo>
                      <a:pt x="105" y="0"/>
                    </a:moveTo>
                    <a:lnTo>
                      <a:pt x="0" y="3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67">
                <a:extLst>
                  <a:ext uri="{FF2B5EF4-FFF2-40B4-BE49-F238E27FC236}">
                    <a16:creationId xmlns:a16="http://schemas.microsoft.com/office/drawing/2014/main" id="{B870D50A-0397-4C2D-A796-5D5A41DD8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9" y="2007"/>
                <a:ext cx="102" cy="48"/>
              </a:xfrm>
              <a:custGeom>
                <a:avLst/>
                <a:gdLst>
                  <a:gd name="T0" fmla="*/ 0 w 102"/>
                  <a:gd name="T1" fmla="*/ 48 h 48"/>
                  <a:gd name="T2" fmla="*/ 102 w 102"/>
                  <a:gd name="T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48">
                    <a:moveTo>
                      <a:pt x="0" y="48"/>
                    </a:moveTo>
                    <a:lnTo>
                      <a:pt x="102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68">
                <a:extLst>
                  <a:ext uri="{FF2B5EF4-FFF2-40B4-BE49-F238E27FC236}">
                    <a16:creationId xmlns:a16="http://schemas.microsoft.com/office/drawing/2014/main" id="{43C07710-5413-4234-B149-79C021532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1809"/>
                <a:ext cx="15" cy="108"/>
              </a:xfrm>
              <a:custGeom>
                <a:avLst/>
                <a:gdLst>
                  <a:gd name="T0" fmla="*/ 0 w 15"/>
                  <a:gd name="T1" fmla="*/ 0 h 108"/>
                  <a:gd name="T2" fmla="*/ 15 w 15"/>
                  <a:gd name="T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108">
                    <a:moveTo>
                      <a:pt x="0" y="0"/>
                    </a:moveTo>
                    <a:lnTo>
                      <a:pt x="15" y="108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D70A4487-679A-45B6-8E7C-784132B0E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6" y="1950"/>
                <a:ext cx="87" cy="42"/>
              </a:xfrm>
              <a:custGeom>
                <a:avLst/>
                <a:gdLst>
                  <a:gd name="T0" fmla="*/ 87 w 87"/>
                  <a:gd name="T1" fmla="*/ 0 h 42"/>
                  <a:gd name="T2" fmla="*/ 0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87" y="0"/>
                    </a:moveTo>
                    <a:lnTo>
                      <a:pt x="0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0DFB973-3C40-49F5-8FA5-C3C0C7052F46}"/>
              </a:ext>
            </a:extLst>
          </p:cNvPr>
          <p:cNvSpPr/>
          <p:nvPr/>
        </p:nvSpPr>
        <p:spPr>
          <a:xfrm>
            <a:off x="1283081" y="2278993"/>
            <a:ext cx="10774046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936221403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DB72D-F3AB-4CD1-AB84-7E3EE1AEB391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关系矩阵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77206-DA6D-4345-B162-C258DC304541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8F57D7-4570-4E3B-B9A3-B0092BB94277}"/>
              </a:ext>
            </a:extLst>
          </p:cNvPr>
          <p:cNvSpPr/>
          <p:nvPr/>
        </p:nvSpPr>
        <p:spPr>
          <a:xfrm>
            <a:off x="705842" y="1810464"/>
            <a:ext cx="11058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是两个非空的有限集合，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则可用一个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0—1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，称此矩阵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 matrix)/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(adjacency matrix)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              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j=1,…,n)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0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3971215-9D08-42BB-A156-A3C16028E84A}"/>
              </a:ext>
            </a:extLst>
          </p:cNvPr>
          <p:cNvSpPr>
            <a:spLocks/>
          </p:cNvSpPr>
          <p:nvPr/>
        </p:nvSpPr>
        <p:spPr bwMode="auto">
          <a:xfrm>
            <a:off x="2627267" y="4970358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474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D02E53-46B9-4F9D-96F3-864A3D605A09}"/>
              </a:ext>
            </a:extLst>
          </p:cNvPr>
          <p:cNvSpPr/>
          <p:nvPr/>
        </p:nvSpPr>
        <p:spPr>
          <a:xfrm>
            <a:off x="1857306" y="878499"/>
            <a:ext cx="847738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一个集合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的所有子集构成的集合称为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的幂集。记为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}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显然，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的两个平凡子集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 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27A2EF-3DEE-4027-B3CC-1F5FEA435F20}"/>
              </a:ext>
            </a:extLst>
          </p:cNvPr>
          <p:cNvSpPr/>
          <p:nvPr/>
        </p:nvSpPr>
        <p:spPr>
          <a:xfrm>
            <a:off x="2184840" y="58118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是有限集合，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则有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 2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|A|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6511961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73B949-5610-4A46-89BE-AFB1D18EADA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57842"/>
            <a:ext cx="8123237" cy="2587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是两个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(join)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A∨B=C=(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20A88A18-888A-41DC-91D4-36A003D4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38006"/>
              </p:ext>
            </p:extLst>
          </p:nvPr>
        </p:nvGraphicFramePr>
        <p:xfrm>
          <a:off x="2497138" y="2696129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公式" r:id="rId5" imgW="3085920" imgH="533160" progId="Equation.3">
                  <p:embed/>
                </p:oleObj>
              </mc:Choice>
              <mc:Fallback>
                <p:oleObj name="公式" r:id="rId5" imgW="3085920" imgH="533160" progId="Equation.3">
                  <p:embed/>
                  <p:pic>
                    <p:nvPicPr>
                      <p:cNvPr id="1202191" name="Object 15">
                        <a:extLst>
                          <a:ext uri="{FF2B5EF4-FFF2-40B4-BE49-F238E27FC236}">
                            <a16:creationId xmlns:a16="http://schemas.microsoft.com/office/drawing/2014/main" id="{0536B3E1-5A83-4803-AB73-DAC797D4C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696129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D6273D4E-A42A-493C-B7E6-F3076313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4" y="3989941"/>
            <a:ext cx="812323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(meet)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A∧B=C=(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</a:p>
          <a:p>
            <a:pPr marL="0" marR="0" lvl="0" indent="0" algn="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16845E63-301D-48EF-9E03-F2DA083FE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22672"/>
              </p:ext>
            </p:extLst>
          </p:nvPr>
        </p:nvGraphicFramePr>
        <p:xfrm>
          <a:off x="2497137" y="5230332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7" imgW="3085920" imgH="533160" progId="Equation.DSMT4">
                  <p:embed/>
                </p:oleObj>
              </mc:Choice>
              <mc:Fallback>
                <p:oleObj name="Equation" r:id="rId7" imgW="3085920" imgH="533160" progId="Equation.DSMT4">
                  <p:embed/>
                  <p:pic>
                    <p:nvPicPr>
                      <p:cNvPr id="1202194" name="Object 18">
                        <a:extLst>
                          <a:ext uri="{FF2B5EF4-FFF2-40B4-BE49-F238E27FC236}">
                            <a16:creationId xmlns:a16="http://schemas.microsoft.com/office/drawing/2014/main" id="{4E9AB05F-FE39-43E9-B2C8-B253E3C5F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5230332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7017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A922E6-E64E-4756-82AA-B90346FBB201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12862"/>
            <a:ext cx="9909684" cy="423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的布尔积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(Boolean product)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9E39F6B-8B3F-483C-AAD5-7B119AF26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68363"/>
              </p:ext>
            </p:extLst>
          </p:nvPr>
        </p:nvGraphicFramePr>
        <p:xfrm>
          <a:off x="1812212" y="3328755"/>
          <a:ext cx="83804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5" imgW="4178160" imgH="507960" progId="Equation.3">
                  <p:embed/>
                </p:oleObj>
              </mc:Choice>
              <mc:Fallback>
                <p:oleObj name="公式" r:id="rId5" imgW="4178160" imgH="507960" progId="Equation.3">
                  <p:embed/>
                  <p:pic>
                    <p:nvPicPr>
                      <p:cNvPr id="1477636" name="Object 4">
                        <a:extLst>
                          <a:ext uri="{FF2B5EF4-FFF2-40B4-BE49-F238E27FC236}">
                            <a16:creationId xmlns:a16="http://schemas.microsoft.com/office/drawing/2014/main" id="{70ABDA47-48AD-4522-9677-995E07A0D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12" y="3328755"/>
                        <a:ext cx="83804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53279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6AFE29-E794-4C81-BAB0-B7E6964298B4}"/>
              </a:ext>
            </a:extLst>
          </p:cNvPr>
          <p:cNvSpPr/>
          <p:nvPr/>
        </p:nvSpPr>
        <p:spPr>
          <a:xfrm>
            <a:off x="1751013" y="796070"/>
            <a:ext cx="8411603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,&lt;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,&lt;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,&lt;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,&lt;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2AB8BC88-C7FA-421E-9022-58A7AABAAA2E}"/>
              </a:ext>
            </a:extLst>
          </p:cNvPr>
          <p:cNvGrpSpPr>
            <a:grpSpLocks/>
          </p:cNvGrpSpPr>
          <p:nvPr/>
        </p:nvGrpSpPr>
        <p:grpSpPr bwMode="auto">
          <a:xfrm>
            <a:off x="2157721" y="3554492"/>
            <a:ext cx="6775770" cy="3069153"/>
            <a:chOff x="1668" y="1526"/>
            <a:chExt cx="3907" cy="1702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5E81783-6541-46DA-917F-8185B19F3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1526"/>
              <a:ext cx="1783" cy="1546"/>
              <a:chOff x="1776" y="768"/>
              <a:chExt cx="1783" cy="1546"/>
            </a:xfrm>
          </p:grpSpPr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ED6CC8AA-494A-4E65-9C99-A25C2B3D4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1104"/>
                <a:ext cx="48" cy="1152"/>
              </a:xfrm>
              <a:prstGeom prst="lef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7">
                <a:extLst>
                  <a:ext uri="{FF2B5EF4-FFF2-40B4-BE49-F238E27FC236}">
                    <a16:creationId xmlns:a16="http://schemas.microsoft.com/office/drawing/2014/main" id="{20243880-AF68-4507-B535-A3A7F9F59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1104"/>
                <a:ext cx="48" cy="1152"/>
              </a:xfrm>
              <a:prstGeom prst="righ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B36A455D-9FDD-4BCE-90D4-A09ECFA95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76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33C7F80D-1B96-4951-B8B9-444A76E14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768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10A9C031-E88B-40E6-BC95-6FB52A831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791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en-US" altLang="zh-CN" dirty="0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1</a:t>
                </a:r>
              </a:p>
            </p:txBody>
          </p:sp>
          <p:sp>
            <p:nvSpPr>
              <p:cNvPr id="36" name="Text Box 11">
                <a:extLst>
                  <a:ext uri="{FF2B5EF4-FFF2-40B4-BE49-F238E27FC236}">
                    <a16:creationId xmlns:a16="http://schemas.microsoft.com/office/drawing/2014/main" id="{72B7D34C-4AB7-4654-91EA-D6D20C6AD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7" name="Text Box 12">
                <a:extLst>
                  <a:ext uri="{FF2B5EF4-FFF2-40B4-BE49-F238E27FC236}">
                    <a16:creationId xmlns:a16="http://schemas.microsoft.com/office/drawing/2014/main" id="{ECCE55AD-F40E-41BE-A79B-909DC3362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6C6E3ED2-D10E-4D28-9E09-07736191B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39" name="Text Box 14">
                <a:extLst>
                  <a:ext uri="{FF2B5EF4-FFF2-40B4-BE49-F238E27FC236}">
                    <a16:creationId xmlns:a16="http://schemas.microsoft.com/office/drawing/2014/main" id="{01D6E849-62C5-46A1-9CB6-3B69D5CA8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0" name="Text Box 15">
                <a:extLst>
                  <a:ext uri="{FF2B5EF4-FFF2-40B4-BE49-F238E27FC236}">
                    <a16:creationId xmlns:a16="http://schemas.microsoft.com/office/drawing/2014/main" id="{3C6AEF55-4233-406C-A676-FF99A91CE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01660A01-066C-4134-9C7B-8E025894D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2" name="Text Box 17">
                <a:extLst>
                  <a:ext uri="{FF2B5EF4-FFF2-40B4-BE49-F238E27FC236}">
                    <a16:creationId xmlns:a16="http://schemas.microsoft.com/office/drawing/2014/main" id="{6331BA57-8122-43CA-BDC8-1547376B2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3" name="Text Box 18">
                <a:extLst>
                  <a:ext uri="{FF2B5EF4-FFF2-40B4-BE49-F238E27FC236}">
                    <a16:creationId xmlns:a16="http://schemas.microsoft.com/office/drawing/2014/main" id="{CBD79CA7-6988-495B-B980-D7DFC3343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4C15A14A-4C0C-4845-816F-77AA36740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6" name="Text Box 21">
                <a:extLst>
                  <a:ext uri="{FF2B5EF4-FFF2-40B4-BE49-F238E27FC236}">
                    <a16:creationId xmlns:a16="http://schemas.microsoft.com/office/drawing/2014/main" id="{C22D39CE-0783-46F5-B994-29D0F70C5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7" name="Text Box 22">
                <a:extLst>
                  <a:ext uri="{FF2B5EF4-FFF2-40B4-BE49-F238E27FC236}">
                    <a16:creationId xmlns:a16="http://schemas.microsoft.com/office/drawing/2014/main" id="{3D13A677-1AF9-40C2-8785-A1223ECA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8" name="Text Box 23">
                <a:extLst>
                  <a:ext uri="{FF2B5EF4-FFF2-40B4-BE49-F238E27FC236}">
                    <a16:creationId xmlns:a16="http://schemas.microsoft.com/office/drawing/2014/main" id="{B82FD37A-4C9E-4E19-BCB1-1CB89BF4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7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8E009949-2C5F-496D-BE46-CD8246052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0" name="Text Box 25">
                <a:extLst>
                  <a:ext uri="{FF2B5EF4-FFF2-40B4-BE49-F238E27FC236}">
                    <a16:creationId xmlns:a16="http://schemas.microsoft.com/office/drawing/2014/main" id="{414D5DC1-4A99-4B94-9075-3387F5E0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1" name="Text Box 26">
                <a:extLst>
                  <a:ext uri="{FF2B5EF4-FFF2-40B4-BE49-F238E27FC236}">
                    <a16:creationId xmlns:a16="http://schemas.microsoft.com/office/drawing/2014/main" id="{766E4DC8-9129-40F6-82BA-20700563F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52" name="Text Box 27">
                <a:extLst>
                  <a:ext uri="{FF2B5EF4-FFF2-40B4-BE49-F238E27FC236}">
                    <a16:creationId xmlns:a16="http://schemas.microsoft.com/office/drawing/2014/main" id="{2FD1DF0E-A379-452D-89F4-ACEC429B2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id="{56B68F76-0EA0-42FD-BBD5-AA9839E33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82"/>
              <a:ext cx="1783" cy="1546"/>
              <a:chOff x="3713" y="864"/>
              <a:chExt cx="1783" cy="1546"/>
            </a:xfrm>
          </p:grpSpPr>
          <p:sp>
            <p:nvSpPr>
              <p:cNvPr id="10" name="AutoShape 29">
                <a:extLst>
                  <a:ext uri="{FF2B5EF4-FFF2-40B4-BE49-F238E27FC236}">
                    <a16:creationId xmlns:a16="http://schemas.microsoft.com/office/drawing/2014/main" id="{22754836-A805-442E-B87D-1EAFFEA9F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152"/>
                <a:ext cx="96" cy="864"/>
              </a:xfrm>
              <a:prstGeom prst="leftBracket">
                <a:avLst>
                  <a:gd name="adj" fmla="val 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30">
                <a:extLst>
                  <a:ext uri="{FF2B5EF4-FFF2-40B4-BE49-F238E27FC236}">
                    <a16:creationId xmlns:a16="http://schemas.microsoft.com/office/drawing/2014/main" id="{F7E4BEB8-6941-4F56-9368-F97D1F41A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1152"/>
                <a:ext cx="48" cy="864"/>
              </a:xfrm>
              <a:prstGeom prst="rightBracket">
                <a:avLst>
                  <a:gd name="adj" fmla="val 1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C111DA39-49C0-4256-B459-395AE7DC7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8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endParaRPr lang="en-US" altLang="zh-CN" dirty="0"/>
              </a:p>
            </p:txBody>
          </p:sp>
          <p:sp>
            <p:nvSpPr>
              <p:cNvPr id="13" name="Text Box 32">
                <a:extLst>
                  <a:ext uri="{FF2B5EF4-FFF2-40B4-BE49-F238E27FC236}">
                    <a16:creationId xmlns:a16="http://schemas.microsoft.com/office/drawing/2014/main" id="{F5003E95-9EAF-43A6-9570-70830748B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14" name="Text Box 33">
                <a:extLst>
                  <a:ext uri="{FF2B5EF4-FFF2-40B4-BE49-F238E27FC236}">
                    <a16:creationId xmlns:a16="http://schemas.microsoft.com/office/drawing/2014/main" id="{DFB0A3C1-8C49-4A01-B132-EF54E6295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" name="Text Box 34">
                <a:extLst>
                  <a:ext uri="{FF2B5EF4-FFF2-40B4-BE49-F238E27FC236}">
                    <a16:creationId xmlns:a16="http://schemas.microsoft.com/office/drawing/2014/main" id="{FBD63A25-37EB-432E-9F52-FDB41356C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16" name="Text Box 35">
                <a:extLst>
                  <a:ext uri="{FF2B5EF4-FFF2-40B4-BE49-F238E27FC236}">
                    <a16:creationId xmlns:a16="http://schemas.microsoft.com/office/drawing/2014/main" id="{E8A5429E-9004-4846-921F-0A0E71492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endParaRPr lang="en-US" altLang="zh-CN" dirty="0"/>
              </a:p>
            </p:txBody>
          </p:sp>
          <p:sp>
            <p:nvSpPr>
              <p:cNvPr id="17" name="Text Box 36">
                <a:extLst>
                  <a:ext uri="{FF2B5EF4-FFF2-40B4-BE49-F238E27FC236}">
                    <a16:creationId xmlns:a16="http://schemas.microsoft.com/office/drawing/2014/main" id="{27294604-7E85-44D5-A39B-9E4F85E2F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:a16="http://schemas.microsoft.com/office/drawing/2014/main" id="{86B5347E-2187-4BA4-A384-4714CE210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9" name="Text Box 38">
                <a:extLst>
                  <a:ext uri="{FF2B5EF4-FFF2-40B4-BE49-F238E27FC236}">
                    <a16:creationId xmlns:a16="http://schemas.microsoft.com/office/drawing/2014/main" id="{49BD8EB1-9869-4754-B17C-77064CE4E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0" name="Text Box 39">
                <a:extLst>
                  <a:ext uri="{FF2B5EF4-FFF2-40B4-BE49-F238E27FC236}">
                    <a16:creationId xmlns:a16="http://schemas.microsoft.com/office/drawing/2014/main" id="{92B3152A-C752-4653-8C68-3FA9270B8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0</a:t>
                </a:r>
              </a:p>
            </p:txBody>
          </p:sp>
          <p:sp>
            <p:nvSpPr>
              <p:cNvPr id="21" name="Text Box 40">
                <a:extLst>
                  <a:ext uri="{FF2B5EF4-FFF2-40B4-BE49-F238E27FC236}">
                    <a16:creationId xmlns:a16="http://schemas.microsoft.com/office/drawing/2014/main" id="{9AD38567-735C-44C6-9CE3-41470AA98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8C30F1EF-9FD4-41FA-BE5C-DBC0D013B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23" name="Text Box 42">
                <a:extLst>
                  <a:ext uri="{FF2B5EF4-FFF2-40B4-BE49-F238E27FC236}">
                    <a16:creationId xmlns:a16="http://schemas.microsoft.com/office/drawing/2014/main" id="{EBD0B92B-C6E4-4314-BACD-5B11A9461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０</a:t>
                </a:r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0F39A6EA-0BC5-4618-96BD-0020B4F63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186332B4-9CB2-4AF0-BBF1-E0AEC6DF3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4DC42C65-45E5-4D88-A686-B95396F1E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8" name="Text Box 47">
                <a:extLst>
                  <a:ext uri="{FF2B5EF4-FFF2-40B4-BE49-F238E27FC236}">
                    <a16:creationId xmlns:a16="http://schemas.microsoft.com/office/drawing/2014/main" id="{40066E11-D488-4DAE-8A18-333ABE340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5BC917C6-3340-45A3-919A-394CA3B50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A3C5F4BB-2F9A-4061-9134-4857B2981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1614FF2-DDD6-428C-B472-69B6B8FC87DD}"/>
              </a:ext>
            </a:extLst>
          </p:cNvPr>
          <p:cNvSpPr/>
          <p:nvPr/>
        </p:nvSpPr>
        <p:spPr>
          <a:xfrm>
            <a:off x="1604391" y="2349402"/>
            <a:ext cx="9743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535818-DE56-47B3-8B05-F983436EE18B}"/>
              </a:ext>
            </a:extLst>
          </p:cNvPr>
          <p:cNvSpPr/>
          <p:nvPr/>
        </p:nvSpPr>
        <p:spPr>
          <a:xfrm>
            <a:off x="1128619" y="4762404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81AC4D4-D0A0-4C71-BC5D-314E4914F33D}"/>
              </a:ext>
            </a:extLst>
          </p:cNvPr>
          <p:cNvSpPr/>
          <p:nvPr/>
        </p:nvSpPr>
        <p:spPr>
          <a:xfrm>
            <a:off x="4845830" y="4813445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07148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C49DFF-70C4-40E3-8E94-F178B777041D}"/>
              </a:ext>
            </a:extLst>
          </p:cNvPr>
          <p:cNvSpPr txBox="1">
            <a:spLocks noChangeArrowheads="1"/>
          </p:cNvSpPr>
          <p:nvPr/>
        </p:nvSpPr>
        <p:spPr>
          <a:xfrm>
            <a:off x="2013743" y="942975"/>
            <a:ext cx="8164513" cy="4972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令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计算（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A∨B</a:t>
            </a:r>
            <a:r>
              <a:rPr lang="zh-CN" altLang="en-US" dirty="0">
                <a:solidFill>
                  <a:srgbClr val="0000CC"/>
                </a:solidFill>
              </a:rPr>
              <a:t>；     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A∧B</a:t>
            </a:r>
            <a:r>
              <a:rPr lang="zh-CN" altLang="en-US" dirty="0">
                <a:solidFill>
                  <a:srgbClr val="0000CC"/>
                </a:solidFill>
              </a:rPr>
              <a:t>；    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A⊙C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A6AD086-3EE1-426C-9927-3D25BF0CB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21268"/>
              </p:ext>
            </p:extLst>
          </p:nvPr>
        </p:nvGraphicFramePr>
        <p:xfrm>
          <a:off x="2640304" y="738188"/>
          <a:ext cx="1800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5" imgW="711200" imgH="698500" progId="Equation.DSMT4">
                  <p:embed/>
                </p:oleObj>
              </mc:Choice>
              <mc:Fallback>
                <p:oleObj name="Equation" r:id="rId5" imgW="711200" imgH="698500" progId="Equation.DSMT4">
                  <p:embed/>
                  <p:pic>
                    <p:nvPicPr>
                      <p:cNvPr id="1479684" name="Object 4">
                        <a:extLst>
                          <a:ext uri="{FF2B5EF4-FFF2-40B4-BE49-F238E27FC236}">
                            <a16:creationId xmlns:a16="http://schemas.microsoft.com/office/drawing/2014/main" id="{A745E732-D907-4263-9158-160E643D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304" y="738188"/>
                        <a:ext cx="1800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7B91CE9A-DEE9-4A38-BA54-4CAEDF08F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9042"/>
              </p:ext>
            </p:extLst>
          </p:nvPr>
        </p:nvGraphicFramePr>
        <p:xfrm>
          <a:off x="5152729" y="657225"/>
          <a:ext cx="1933575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7" imgW="736600" imgH="698500" progId="Equation.DSMT4">
                  <p:embed/>
                </p:oleObj>
              </mc:Choice>
              <mc:Fallback>
                <p:oleObj name="Equation" r:id="rId7" imgW="736600" imgH="698500" progId="Equation.DSMT4">
                  <p:embed/>
                  <p:pic>
                    <p:nvPicPr>
                      <p:cNvPr id="1479686" name="Object 6">
                        <a:extLst>
                          <a:ext uri="{FF2B5EF4-FFF2-40B4-BE49-F238E27FC236}">
                            <a16:creationId xmlns:a16="http://schemas.microsoft.com/office/drawing/2014/main" id="{4BBA79F6-120B-4B2D-9057-79516D624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729" y="657225"/>
                        <a:ext cx="1933575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1CF69C6-2A42-4E51-BF36-E078619F1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504906"/>
              </p:ext>
            </p:extLst>
          </p:nvPr>
        </p:nvGraphicFramePr>
        <p:xfrm>
          <a:off x="7257029" y="942975"/>
          <a:ext cx="22145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9" imgW="875920" imgH="545863" progId="Equation.DSMT4">
                  <p:embed/>
                </p:oleObj>
              </mc:Choice>
              <mc:Fallback>
                <p:oleObj name="Equation" r:id="rId9" imgW="875920" imgH="545863" progId="Equation.DSMT4">
                  <p:embed/>
                  <p:pic>
                    <p:nvPicPr>
                      <p:cNvPr id="1479688" name="Object 8">
                        <a:extLst>
                          <a:ext uri="{FF2B5EF4-FFF2-40B4-BE49-F238E27FC236}">
                            <a16:creationId xmlns:a16="http://schemas.microsoft.com/office/drawing/2014/main" id="{141AFD02-7FFF-494C-A6FA-A86F3DA03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029" y="942975"/>
                        <a:ext cx="221456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4">
            <a:extLst>
              <a:ext uri="{FF2B5EF4-FFF2-40B4-BE49-F238E27FC236}">
                <a16:creationId xmlns:a16="http://schemas.microsoft.com/office/drawing/2014/main" id="{8EB55E0B-6363-4750-B17E-DC8EE2EFBDB5}"/>
              </a:ext>
            </a:extLst>
          </p:cNvPr>
          <p:cNvGrpSpPr>
            <a:grpSpLocks/>
          </p:cNvGrpSpPr>
          <p:nvPr/>
        </p:nvGrpSpPr>
        <p:grpSpPr bwMode="auto">
          <a:xfrm>
            <a:off x="729318" y="4367213"/>
            <a:ext cx="3384550" cy="1857375"/>
            <a:chOff x="396" y="1143"/>
            <a:chExt cx="2132" cy="1170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0ACA70FE-AAD9-4AD1-A0B2-CE9312A620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" y="1143"/>
            <a:ext cx="1538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Equation" r:id="rId11" imgW="914400" imgH="698500" progId="Equation.DSMT4">
                    <p:embed/>
                  </p:oleObj>
                </mc:Choice>
                <mc:Fallback>
                  <p:oleObj name="Equation" r:id="rId11" imgW="914400" imgH="698500" progId="Equation.DSMT4">
                    <p:embed/>
                    <p:pic>
                      <p:nvPicPr>
                        <p:cNvPr id="1482756" name="Object 4">
                          <a:extLst>
                            <a:ext uri="{FF2B5EF4-FFF2-40B4-BE49-F238E27FC236}">
                              <a16:creationId xmlns:a16="http://schemas.microsoft.com/office/drawing/2014/main" id="{A10CEEAB-32C4-4294-8445-25624FB8E9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1143"/>
                          <a:ext cx="1538" cy="1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FEC8FCB5-E699-47AE-9D31-263AF37B5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530"/>
              <a:ext cx="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5A9A7F23-68FA-477C-8D98-8F1ED7D8E820}"/>
              </a:ext>
            </a:extLst>
          </p:cNvPr>
          <p:cNvGrpSpPr>
            <a:grpSpLocks/>
          </p:cNvGrpSpPr>
          <p:nvPr/>
        </p:nvGrpSpPr>
        <p:grpSpPr bwMode="auto">
          <a:xfrm>
            <a:off x="4212430" y="4318000"/>
            <a:ext cx="3467100" cy="1955800"/>
            <a:chOff x="411" y="2536"/>
            <a:chExt cx="2184" cy="1232"/>
          </a:xfrm>
        </p:grpSpPr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31B7DFCF-06D0-4BD0-88C7-F45A60ED1F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1" y="2536"/>
            <a:ext cx="1704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Equation" r:id="rId13" imgW="965200" imgH="698500" progId="Equation.DSMT4">
                    <p:embed/>
                  </p:oleObj>
                </mc:Choice>
                <mc:Fallback>
                  <p:oleObj name="Equation" r:id="rId13" imgW="965200" imgH="698500" progId="Equation.DSMT4">
                    <p:embed/>
                    <p:pic>
                      <p:nvPicPr>
                        <p:cNvPr id="1482758" name="Object 6">
                          <a:extLst>
                            <a:ext uri="{FF2B5EF4-FFF2-40B4-BE49-F238E27FC236}">
                              <a16:creationId xmlns:a16="http://schemas.microsoft.com/office/drawing/2014/main" id="{A5662ED8-5C8D-42D3-881F-67EA56487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536"/>
                          <a:ext cx="1704" cy="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4EBF83C-A334-42A3-8C52-536E44A87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2967"/>
              <a:ext cx="6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2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D1BD6EAD-E64D-4384-8DC5-BC4B7597DFD6}"/>
              </a:ext>
            </a:extLst>
          </p:cNvPr>
          <p:cNvGrpSpPr>
            <a:grpSpLocks/>
          </p:cNvGrpSpPr>
          <p:nvPr/>
        </p:nvGrpSpPr>
        <p:grpSpPr bwMode="auto">
          <a:xfrm>
            <a:off x="7924463" y="4318000"/>
            <a:ext cx="3759201" cy="1966912"/>
            <a:chOff x="2832" y="1107"/>
            <a:chExt cx="2368" cy="1239"/>
          </a:xfrm>
        </p:grpSpPr>
        <p:graphicFrame>
          <p:nvGraphicFramePr>
            <p:cNvPr id="18" name="Object 8">
              <a:extLst>
                <a:ext uri="{FF2B5EF4-FFF2-40B4-BE49-F238E27FC236}">
                  <a16:creationId xmlns:a16="http://schemas.microsoft.com/office/drawing/2014/main" id="{8FC92588-0011-4B06-9BD2-235FB3E542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24249"/>
                </p:ext>
              </p:extLst>
            </p:nvPr>
          </p:nvGraphicFramePr>
          <p:xfrm>
            <a:off x="3300" y="1107"/>
            <a:ext cx="1900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Equation" r:id="rId15" imgW="1066800" imgH="698500" progId="Equation.DSMT4">
                    <p:embed/>
                  </p:oleObj>
                </mc:Choice>
                <mc:Fallback>
                  <p:oleObj name="Equation" r:id="rId15" imgW="1066800" imgH="698500" progId="Equation.DSMT4">
                    <p:embed/>
                    <p:pic>
                      <p:nvPicPr>
                        <p:cNvPr id="1482760" name="Object 8">
                          <a:extLst>
                            <a:ext uri="{FF2B5EF4-FFF2-40B4-BE49-F238E27FC236}">
                              <a16:creationId xmlns:a16="http://schemas.microsoft.com/office/drawing/2014/main" id="{FDC54686-2741-4924-962E-9650F297D7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1107"/>
                          <a:ext cx="1900" cy="1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05AB5ADB-9831-43B3-9DB9-B0D36F1B4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63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（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333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4" y="1403900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集合运算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1A82C8-1B41-45BE-8026-19B8ED7CFC20}"/>
              </a:ext>
            </a:extLst>
          </p:cNvPr>
          <p:cNvSpPr txBox="1">
            <a:spLocks noChangeArrowheads="1"/>
          </p:cNvSpPr>
          <p:nvPr/>
        </p:nvSpPr>
        <p:spPr>
          <a:xfrm>
            <a:off x="1972111" y="2008057"/>
            <a:ext cx="6961188" cy="1743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都是从集合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的两个关系，则：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7A360EF7-CDE0-401F-91C3-BFD46BD10590}"/>
              </a:ext>
            </a:extLst>
          </p:cNvPr>
          <p:cNvGrpSpPr>
            <a:grpSpLocks/>
          </p:cNvGrpSpPr>
          <p:nvPr/>
        </p:nvGrpSpPr>
        <p:grpSpPr bwMode="auto">
          <a:xfrm>
            <a:off x="1972111" y="4011844"/>
            <a:ext cx="4965701" cy="1155700"/>
            <a:chOff x="524" y="1934"/>
            <a:chExt cx="3128" cy="728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253D3BEB-EDD8-4C47-86CA-D8B0429D8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307"/>
            <a:ext cx="16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1106957" name="Object 13">
                          <a:extLst>
                            <a:ext uri="{FF2B5EF4-FFF2-40B4-BE49-F238E27FC236}">
                              <a16:creationId xmlns:a16="http://schemas.microsoft.com/office/drawing/2014/main" id="{7051C6B0-E1DD-43CF-A395-4661445031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07"/>
                          <a:ext cx="16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35FE97C5-F01C-4656-9F0F-44A548A6E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" y="1934"/>
              <a:ext cx="3102" cy="714"/>
              <a:chOff x="758" y="2286"/>
              <a:chExt cx="3102" cy="714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5121165-5B1D-4156-A485-BB8FD749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2286"/>
                <a:ext cx="3102" cy="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R-S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{&lt;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&gt;|(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xRy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)∧(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xS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＝{&lt;x,y&gt;|(x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8497612-B6D3-4993-AFE9-7FC6E0AA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7" y="2701"/>
                <a:ext cx="85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Line 14">
            <a:extLst>
              <a:ext uri="{FF2B5EF4-FFF2-40B4-BE49-F238E27FC236}">
                <a16:creationId xmlns:a16="http://schemas.microsoft.com/office/drawing/2014/main" id="{813F26AF-C2E7-49B2-B974-C6B70BAF2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981" y="4108110"/>
            <a:ext cx="1349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3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DE0B6-AFAF-4716-BE89-5B2AA55A79A9}"/>
              </a:ext>
            </a:extLst>
          </p:cNvPr>
          <p:cNvSpPr txBox="1"/>
          <p:nvPr/>
        </p:nvSpPr>
        <p:spPr>
          <a:xfrm>
            <a:off x="927021" y="6041608"/>
            <a:ext cx="91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对任何</a:t>
            </a:r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dirty="0">
                <a:sym typeface="Symbol" panose="05050102010706020507" pitchFamily="18" charset="2"/>
              </a:rPr>
              <a:t>A</a:t>
            </a:r>
            <a:r>
              <a:rPr lang="en-US" altLang="zh-CN" sz="2800" dirty="0"/>
              <a:t>×C</a:t>
            </a:r>
            <a:r>
              <a:rPr lang="zh-CN" altLang="en-US" sz="2800" dirty="0"/>
              <a:t>，</a:t>
            </a:r>
            <a:r>
              <a:rPr lang="en-US" altLang="zh-CN" sz="2800" dirty="0"/>
              <a:t>a 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37776E-E055-46F4-A317-E259817EEE5D}"/>
              </a:ext>
            </a:extLst>
          </p:cNvPr>
          <p:cNvSpPr/>
          <p:nvPr/>
        </p:nvSpPr>
        <p:spPr>
          <a:xfrm>
            <a:off x="995014" y="1978958"/>
            <a:ext cx="102019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对任何两个二元关系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</a:t>
            </a:r>
            <a:r>
              <a:rPr lang="zh-CN" altLang="en-US" sz="2800" dirty="0"/>
              <a:t>，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×C 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称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C</a:t>
            </a:r>
            <a:r>
              <a:rPr lang="zh-CN" altLang="en-US" sz="2800" dirty="0"/>
              <a:t>的关系</a:t>
            </a:r>
            <a:endParaRPr lang="en-US" altLang="zh-CN" sz="2800" dirty="0"/>
          </a:p>
          <a:p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b="1" dirty="0"/>
              <a:t>:</a:t>
            </a:r>
            <a:r>
              <a:rPr lang="en-US" altLang="zh-CN" sz="2800" dirty="0"/>
              <a:t> </a:t>
            </a:r>
            <a:r>
              <a:rPr lang="en-US" altLang="zh-CN" sz="2800" dirty="0" err="1">
                <a:sym typeface="Symbol" panose="05050102010706020507" pitchFamily="18" charset="2"/>
              </a:rPr>
              <a:t>aAcC</a:t>
            </a:r>
            <a:r>
              <a:rPr lang="en-US" altLang="zh-CN" sz="2800" dirty="0">
                <a:sym typeface="Symbol" panose="05050102010706020507" pitchFamily="18" charset="2"/>
              </a:rPr>
              <a:t>(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c)}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dirty="0"/>
              <a:t>×C</a:t>
            </a:r>
          </a:p>
          <a:p>
            <a:endParaRPr lang="en-US" altLang="zh-CN" sz="2800" dirty="0"/>
          </a:p>
          <a:p>
            <a:r>
              <a:rPr lang="zh-CN" altLang="en-US" sz="2800" dirty="0"/>
              <a:t>为关系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dirty="0"/>
              <a:t>与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的复合关系；</a:t>
            </a:r>
            <a:r>
              <a:rPr lang="zh-CN" altLang="en-US" sz="2800" dirty="0">
                <a:latin typeface="宋体" panose="02010600030101010101" pitchFamily="2" charset="-122"/>
              </a:rPr>
              <a:t>记作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baseline="-25000" dirty="0"/>
              <a:t>、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得到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的运算叫做关系的复合运算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3" y="1341223"/>
            <a:ext cx="582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复合关系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(Composite Operation)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17632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0CD295-2097-4862-B1DC-997CF84C335E}"/>
              </a:ext>
            </a:extLst>
          </p:cNvPr>
          <p:cNvSpPr/>
          <p:nvPr/>
        </p:nvSpPr>
        <p:spPr>
          <a:xfrm>
            <a:off x="2133115" y="830361"/>
            <a:ext cx="7053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B={b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C={c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C6E058-72D7-4D85-88CA-67E3D36133A6}"/>
              </a:ext>
            </a:extLst>
          </p:cNvPr>
          <p:cNvSpPr/>
          <p:nvPr/>
        </p:nvSpPr>
        <p:spPr>
          <a:xfrm>
            <a:off x="3363157" y="1486418"/>
            <a:ext cx="4148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关系　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 </a:t>
            </a:r>
            <a:r>
              <a:rPr lang="zh-CN" altLang="en-US" sz="2800" dirty="0"/>
              <a:t>， 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B×C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D87CB4-7D82-4777-AB17-A12E93CC9F0E}"/>
              </a:ext>
            </a:extLst>
          </p:cNvPr>
          <p:cNvSpPr/>
          <p:nvPr/>
        </p:nvSpPr>
        <p:spPr>
          <a:xfrm>
            <a:off x="1320884" y="2102115"/>
            <a:ext cx="10188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&gt;}</a:t>
            </a:r>
            <a:r>
              <a:rPr lang="zh-CN" altLang="en-US" sz="2800" dirty="0"/>
              <a:t>；</a:t>
            </a:r>
            <a:r>
              <a:rPr lang="en-US" altLang="zh-CN" sz="2800" dirty="0"/>
              <a:t> S ={&lt;b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1638B6-2734-4AE2-BB9F-8A93AEFC7F0C}"/>
              </a:ext>
            </a:extLst>
          </p:cNvPr>
          <p:cNvSpPr/>
          <p:nvPr/>
        </p:nvSpPr>
        <p:spPr>
          <a:xfrm>
            <a:off x="2723350" y="2758172"/>
            <a:ext cx="6848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>
                <a:ea typeface="Arial Unicode MS" pitchFamily="34" charset="-122"/>
              </a:rPr>
              <a:t>S</a:t>
            </a:r>
            <a:r>
              <a:rPr lang="en-US" altLang="zh-CN" sz="2800" dirty="0"/>
              <a:t>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 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&gt;}</a:t>
            </a:r>
            <a:endParaRPr lang="zh-CN" altLang="en-US" sz="2800" dirty="0"/>
          </a:p>
        </p:txBody>
      </p:sp>
      <p:grpSp>
        <p:nvGrpSpPr>
          <p:cNvPr id="8" name="Group 48">
            <a:extLst>
              <a:ext uri="{FF2B5EF4-FFF2-40B4-BE49-F238E27FC236}">
                <a16:creationId xmlns:a16="http://schemas.microsoft.com/office/drawing/2014/main" id="{B6FB75F6-4441-4938-B4DF-6A6B11C37696}"/>
              </a:ext>
            </a:extLst>
          </p:cNvPr>
          <p:cNvGrpSpPr>
            <a:grpSpLocks/>
          </p:cNvGrpSpPr>
          <p:nvPr/>
        </p:nvGrpSpPr>
        <p:grpSpPr bwMode="auto">
          <a:xfrm>
            <a:off x="2684878" y="3655407"/>
            <a:ext cx="5505450" cy="2486025"/>
            <a:chOff x="1392" y="1536"/>
            <a:chExt cx="3468" cy="1566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7307A297-C47C-4E57-9B6E-F41E7ABF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624" cy="624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42552BF-2D79-452A-A89C-B04F3C152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1104" cy="5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2E21DCE-9D58-446B-BB3A-20620C6E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60"/>
              <a:ext cx="864" cy="91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2D7FB450-1C4F-466E-9DD3-AF12F2AE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864" cy="91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172C2E10-71CD-4EBF-B87F-A5B908C9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12"/>
              <a:ext cx="960" cy="96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CE02C6F5-2E41-440E-824F-DB77E320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4138518E-DC18-4D54-BD8E-D1C609AE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9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E1622C86-5123-40E3-B075-8250ED4C8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15A800A-6D7F-45C5-A2B8-EA1253BE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80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A113D38F-04CA-4CEB-B1C0-CF6E17F1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A53A97C7-D2C8-4DE6-88E7-8F773AFA2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FCEB4C11-D064-4D0E-B22E-038A95A7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8B515C23-C60A-464D-88F7-DA42EB8D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1490FD7B-D411-4D53-8D0D-5701E984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77B74B8-FF09-4978-B9D1-5F14F00F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1752"/>
              <a:ext cx="1032" cy="624"/>
            </a:xfrm>
            <a:custGeom>
              <a:avLst/>
              <a:gdLst>
                <a:gd name="T0" fmla="*/ 0 w 1032"/>
                <a:gd name="T1" fmla="*/ 624 h 624"/>
                <a:gd name="T2" fmla="*/ 1032 w 1032"/>
                <a:gd name="T3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2" h="624">
                  <a:moveTo>
                    <a:pt x="0" y="624"/>
                  </a:moveTo>
                  <a:lnTo>
                    <a:pt x="1032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FCDA9AD-1E4E-4D25-B26D-ABAD83DB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046"/>
              <a:ext cx="1014" cy="570"/>
            </a:xfrm>
            <a:custGeom>
              <a:avLst/>
              <a:gdLst>
                <a:gd name="T0" fmla="*/ 0 w 1014"/>
                <a:gd name="T1" fmla="*/ 570 h 570"/>
                <a:gd name="T2" fmla="*/ 1014 w 1014"/>
                <a:gd name="T3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4" h="570">
                  <a:moveTo>
                    <a:pt x="0" y="570"/>
                  </a:moveTo>
                  <a:lnTo>
                    <a:pt x="1014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20EBD1D-31BA-43C3-891F-9E5A16FD1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782"/>
              <a:ext cx="1050" cy="1056"/>
            </a:xfrm>
            <a:custGeom>
              <a:avLst/>
              <a:gdLst>
                <a:gd name="T0" fmla="*/ 0 w 1050"/>
                <a:gd name="T1" fmla="*/ 1056 h 1056"/>
                <a:gd name="T2" fmla="*/ 1050 w 1050"/>
                <a:gd name="T3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1056">
                  <a:moveTo>
                    <a:pt x="0" y="1056"/>
                  </a:moveTo>
                  <a:lnTo>
                    <a:pt x="1050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7FEE09-8B14-4631-A315-795E4F59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764"/>
              <a:ext cx="1170" cy="1128"/>
            </a:xfrm>
            <a:custGeom>
              <a:avLst/>
              <a:gdLst>
                <a:gd name="T0" fmla="*/ 0 w 1170"/>
                <a:gd name="T1" fmla="*/ 0 h 1128"/>
                <a:gd name="T2" fmla="*/ 1170 w 1170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1128">
                  <a:moveTo>
                    <a:pt x="0" y="0"/>
                  </a:moveTo>
                  <a:lnTo>
                    <a:pt x="1170" y="112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189C7BE-D133-47F9-A68A-DDB0D456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016"/>
              <a:ext cx="1170" cy="498"/>
            </a:xfrm>
            <a:custGeom>
              <a:avLst/>
              <a:gdLst>
                <a:gd name="T0" fmla="*/ 0 w 1170"/>
                <a:gd name="T1" fmla="*/ 0 h 498"/>
                <a:gd name="T2" fmla="*/ 1170 w 1170"/>
                <a:gd name="T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498">
                  <a:moveTo>
                    <a:pt x="0" y="0"/>
                  </a:moveTo>
                  <a:lnTo>
                    <a:pt x="1170" y="49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4F46EE4-4E5E-4717-90BE-AAB1CA0BD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6"/>
              <a:ext cx="1170" cy="666"/>
            </a:xfrm>
            <a:custGeom>
              <a:avLst/>
              <a:gdLst>
                <a:gd name="T0" fmla="*/ 0 w 1170"/>
                <a:gd name="T1" fmla="*/ 0 h 666"/>
                <a:gd name="T2" fmla="*/ 1170 w 117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666">
                  <a:moveTo>
                    <a:pt x="0" y="0"/>
                  </a:moveTo>
                  <a:lnTo>
                    <a:pt x="1170" y="666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7A129F1-6456-4CD5-8F39-D9B3517D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430"/>
              <a:ext cx="2250" cy="480"/>
            </a:xfrm>
            <a:custGeom>
              <a:avLst/>
              <a:gdLst>
                <a:gd name="T0" fmla="*/ 0 w 2250"/>
                <a:gd name="T1" fmla="*/ 0 h 480"/>
                <a:gd name="T2" fmla="*/ 2250 w 2250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0">
                  <a:moveTo>
                    <a:pt x="0" y="0"/>
                  </a:moveTo>
                  <a:lnTo>
                    <a:pt x="2250" y="48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9308484-1D40-4207-8C18-E3933A9D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56"/>
              <a:ext cx="2244" cy="84"/>
            </a:xfrm>
            <a:custGeom>
              <a:avLst/>
              <a:gdLst>
                <a:gd name="T0" fmla="*/ 0 w 2244"/>
                <a:gd name="T1" fmla="*/ 84 h 84"/>
                <a:gd name="T2" fmla="*/ 2244 w 2244"/>
                <a:gd name="T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4" h="84">
                  <a:moveTo>
                    <a:pt x="0" y="84"/>
                  </a:moveTo>
                  <a:lnTo>
                    <a:pt x="2244" y="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C2CB6FD7-A184-4BC4-B748-9D056BD34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2664"/>
              <a:ext cx="2268" cy="96"/>
            </a:xfrm>
            <a:custGeom>
              <a:avLst/>
              <a:gdLst>
                <a:gd name="T0" fmla="*/ 0 w 2268"/>
                <a:gd name="T1" fmla="*/ 0 h 96"/>
                <a:gd name="T2" fmla="*/ 2268 w 226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68" h="96">
                  <a:moveTo>
                    <a:pt x="0" y="0"/>
                  </a:moveTo>
                  <a:lnTo>
                    <a:pt x="2268" y="96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76E26E9-1EE3-4C1E-A6FC-6BF82E29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04"/>
              <a:ext cx="2250" cy="48"/>
            </a:xfrm>
            <a:custGeom>
              <a:avLst/>
              <a:gdLst>
                <a:gd name="T0" fmla="*/ 0 w 2250"/>
                <a:gd name="T1" fmla="*/ 0 h 48"/>
                <a:gd name="T2" fmla="*/ 2250 w 2250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">
                  <a:moveTo>
                    <a:pt x="0" y="0"/>
                  </a:moveTo>
                  <a:lnTo>
                    <a:pt x="2250" y="48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0943A86B-79FC-42E7-8B04-3FC557F68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57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A9040297-56CE-43EE-868A-DF0EA731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884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2664435-6175-48B8-918C-FC958D8BD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7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2C36508E-FFF9-4EF2-BFE8-F296FCA84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22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8A42AF5E-C84D-4817-8A55-66D64A64E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249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E9DF2706-AC77-4342-B8FD-CA77CB40A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64D974BD-D376-4945-9A70-605466C3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50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0" name="Text Box 35">
              <a:extLst>
                <a:ext uri="{FF2B5EF4-FFF2-40B4-BE49-F238E27FC236}">
                  <a16:creationId xmlns:a16="http://schemas.microsoft.com/office/drawing/2014/main" id="{E46D8FC8-3F94-4CEB-8992-EB9E6FC37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1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843EE67B-FAAA-482B-A987-F022D9BD7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4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id="{683415E9-E0F7-4025-AAFF-AC3588BB5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6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id="{C8272C64-2937-4FDB-95C1-A4F90E4B7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7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75E30C23-2F22-4F6C-B86C-499360C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52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9378D64A-BF15-4375-BCF4-4E8A7625B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86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/>
                  </a:solidFill>
                </a:rPr>
                <a:t>R</a:t>
              </a:r>
            </a:p>
          </p:txBody>
        </p:sp>
        <p:sp>
          <p:nvSpPr>
            <p:cNvPr id="46" name="Text Box 41">
              <a:extLst>
                <a:ext uri="{FF2B5EF4-FFF2-40B4-BE49-F238E27FC236}">
                  <a16:creationId xmlns:a16="http://schemas.microsoft.com/office/drawing/2014/main" id="{94AD8475-1041-4394-BE47-90D8D5CAA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05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CFBAF696-707D-4EE9-8909-8A0EC89A3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3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</a:rPr>
                <a:t>R </a:t>
              </a:r>
              <a:r>
                <a:rPr lang="en-US" altLang="zh-CN" sz="2400" baseline="20000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ea typeface="Arial Unicode MS" pitchFamily="34" charset="-122"/>
                </a:rPr>
                <a:t>S</a:t>
              </a: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0D5357F8-E23C-4A11-835F-AAC5301D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997"/>
              <a:ext cx="45" cy="45"/>
            </a:xfrm>
            <a:prstGeom prst="ellips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97336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AFF01-8FDF-468A-8648-389C13D510A9}"/>
              </a:ext>
            </a:extLst>
          </p:cNvPr>
          <p:cNvSpPr/>
          <p:nvPr/>
        </p:nvSpPr>
        <p:spPr>
          <a:xfrm>
            <a:off x="1982297" y="926250"/>
            <a:ext cx="9115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是四个非空的集合。则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(S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∪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右分配律：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∪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右分配不等式：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T)∩(S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4872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5F102-ADAB-445A-B76B-46E8FD538662}"/>
              </a:ext>
            </a:extLst>
          </p:cNvPr>
          <p:cNvSpPr/>
          <p:nvPr/>
        </p:nvSpPr>
        <p:spPr>
          <a:xfrm>
            <a:off x="2148737" y="415131"/>
            <a:ext cx="8997081" cy="694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,d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Td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05833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3BE272-08C2-429E-B8B3-225482A8DD62}"/>
              </a:ext>
            </a:extLst>
          </p:cNvPr>
          <p:cNvSpPr/>
          <p:nvPr/>
        </p:nvSpPr>
        <p:spPr>
          <a:xfrm>
            <a:off x="1890198" y="1009727"/>
            <a:ext cx="9266798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所以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FBA86-4B7C-41C6-A64E-0ADF14D10B01}"/>
              </a:ext>
            </a:extLst>
          </p:cNvPr>
          <p:cNvSpPr/>
          <p:nvPr/>
        </p:nvSpPr>
        <p:spPr>
          <a:xfrm>
            <a:off x="2370423" y="3121927"/>
            <a:ext cx="8516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0146647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752FDE-8C9F-44CA-A70A-A4D9244DBA62}"/>
              </a:ext>
            </a:extLst>
          </p:cNvPr>
          <p:cNvSpPr/>
          <p:nvPr/>
        </p:nvSpPr>
        <p:spPr>
          <a:xfrm>
            <a:off x="1751013" y="968391"/>
            <a:ext cx="6096000" cy="2446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	（1）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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（2）A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（3）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P(B)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35830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FC55BC-8B0D-42CD-B4A5-6F1C8C778680}"/>
              </a:ext>
            </a:extLst>
          </p:cNvPr>
          <p:cNvSpPr/>
          <p:nvPr/>
        </p:nvSpPr>
        <p:spPr>
          <a:xfrm>
            <a:off x="2407110" y="666690"/>
            <a:ext cx="4487071" cy="327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d,b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d,c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c,a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&gt;}.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则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 =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o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,</a:t>
            </a:r>
          </a:p>
          <a:p>
            <a:pPr>
              <a:lnSpc>
                <a:spcPct val="12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B2FE1E-6619-406E-9D91-4F32FC98D143}"/>
              </a:ext>
            </a:extLst>
          </p:cNvPr>
          <p:cNvGrpSpPr/>
          <p:nvPr/>
        </p:nvGrpSpPr>
        <p:grpSpPr>
          <a:xfrm>
            <a:off x="3738902" y="3867307"/>
            <a:ext cx="2602523" cy="1698381"/>
            <a:chOff x="0" y="0"/>
            <a:chExt cx="1776" cy="1159"/>
          </a:xfrm>
        </p:grpSpPr>
        <p:sp>
          <p:nvSpPr>
            <p:cNvPr id="6" name="椭圆 48132">
              <a:extLst>
                <a:ext uri="{FF2B5EF4-FFF2-40B4-BE49-F238E27FC236}">
                  <a16:creationId xmlns:a16="http://schemas.microsoft.com/office/drawing/2014/main" id="{D3D8A23C-E1EE-42B6-961F-15A5A84ABDAB}"/>
                </a:ext>
              </a:extLst>
            </p:cNvPr>
            <p:cNvSpPr/>
            <p:nvPr/>
          </p:nvSpPr>
          <p:spPr>
            <a:xfrm>
              <a:off x="144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48133">
              <a:extLst>
                <a:ext uri="{FF2B5EF4-FFF2-40B4-BE49-F238E27FC236}">
                  <a16:creationId xmlns:a16="http://schemas.microsoft.com/office/drawing/2014/main" id="{2E5B6072-7EC9-4504-B9D8-9FBE160B1B53}"/>
                </a:ext>
              </a:extLst>
            </p:cNvPr>
            <p:cNvSpPr/>
            <p:nvPr/>
          </p:nvSpPr>
          <p:spPr>
            <a:xfrm>
              <a:off x="768" y="2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48134">
              <a:extLst>
                <a:ext uri="{FF2B5EF4-FFF2-40B4-BE49-F238E27FC236}">
                  <a16:creationId xmlns:a16="http://schemas.microsoft.com/office/drawing/2014/main" id="{1BF9F23A-C4C7-45FC-9A4F-24F313B05745}"/>
                </a:ext>
              </a:extLst>
            </p:cNvPr>
            <p:cNvSpPr/>
            <p:nvPr/>
          </p:nvSpPr>
          <p:spPr>
            <a:xfrm>
              <a:off x="768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48135">
              <a:extLst>
                <a:ext uri="{FF2B5EF4-FFF2-40B4-BE49-F238E27FC236}">
                  <a16:creationId xmlns:a16="http://schemas.microsoft.com/office/drawing/2014/main" id="{E48062E4-0825-4FA1-8E36-19012F71EDC4}"/>
                </a:ext>
              </a:extLst>
            </p:cNvPr>
            <p:cNvSpPr/>
            <p:nvPr/>
          </p:nvSpPr>
          <p:spPr>
            <a:xfrm>
              <a:off x="1440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直接连接符 48136">
              <a:extLst>
                <a:ext uri="{FF2B5EF4-FFF2-40B4-BE49-F238E27FC236}">
                  <a16:creationId xmlns:a16="http://schemas.microsoft.com/office/drawing/2014/main" id="{92854A1E-2494-4A35-8046-62350F9CE563}"/>
                </a:ext>
              </a:extLst>
            </p:cNvPr>
            <p:cNvSpPr/>
            <p:nvPr/>
          </p:nvSpPr>
          <p:spPr>
            <a:xfrm flipV="1">
              <a:off x="192" y="336"/>
              <a:ext cx="576" cy="28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48137">
              <a:extLst>
                <a:ext uri="{FF2B5EF4-FFF2-40B4-BE49-F238E27FC236}">
                  <a16:creationId xmlns:a16="http://schemas.microsoft.com/office/drawing/2014/main" id="{286943EB-F48F-494D-8313-0D35BD9502D7}"/>
                </a:ext>
              </a:extLst>
            </p:cNvPr>
            <p:cNvSpPr/>
            <p:nvPr/>
          </p:nvSpPr>
          <p:spPr>
            <a:xfrm>
              <a:off x="240" y="624"/>
              <a:ext cx="528" cy="288"/>
            </a:xfrm>
            <a:prstGeom prst="line">
              <a:avLst/>
            </a:prstGeom>
            <a:ln w="952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48138">
              <a:extLst>
                <a:ext uri="{FF2B5EF4-FFF2-40B4-BE49-F238E27FC236}">
                  <a16:creationId xmlns:a16="http://schemas.microsoft.com/office/drawing/2014/main" id="{2DE7BA3A-709D-4FC2-9D58-47CB624619AD}"/>
                </a:ext>
              </a:extLst>
            </p:cNvPr>
            <p:cNvSpPr/>
            <p:nvPr/>
          </p:nvSpPr>
          <p:spPr>
            <a:xfrm>
              <a:off x="864" y="288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48139">
              <a:extLst>
                <a:ext uri="{FF2B5EF4-FFF2-40B4-BE49-F238E27FC236}">
                  <a16:creationId xmlns:a16="http://schemas.microsoft.com/office/drawing/2014/main" id="{AE46CBDA-3C9E-4A7D-AAC2-5DD98C801683}"/>
                </a:ext>
              </a:extLst>
            </p:cNvPr>
            <p:cNvSpPr/>
            <p:nvPr/>
          </p:nvSpPr>
          <p:spPr>
            <a:xfrm flipV="1">
              <a:off x="864" y="624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48140">
              <a:extLst>
                <a:ext uri="{FF2B5EF4-FFF2-40B4-BE49-F238E27FC236}">
                  <a16:creationId xmlns:a16="http://schemas.microsoft.com/office/drawing/2014/main" id="{9CEB2594-AEB4-4741-B7BB-EBB2BE3A34D5}"/>
                </a:ext>
              </a:extLst>
            </p:cNvPr>
            <p:cNvSpPr/>
            <p:nvPr/>
          </p:nvSpPr>
          <p:spPr>
            <a:xfrm>
              <a:off x="240" y="624"/>
              <a:ext cx="1152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48141">
              <a:extLst>
                <a:ext uri="{FF2B5EF4-FFF2-40B4-BE49-F238E27FC236}">
                  <a16:creationId xmlns:a16="http://schemas.microsoft.com/office/drawing/2014/main" id="{246A9F79-FC4D-4AF7-923F-B5E123A93BC7}"/>
                </a:ext>
              </a:extLst>
            </p:cNvPr>
            <p:cNvSpPr txBox="1"/>
            <p:nvPr/>
          </p:nvSpPr>
          <p:spPr>
            <a:xfrm>
              <a:off x="0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d</a:t>
              </a:r>
            </a:p>
          </p:txBody>
        </p:sp>
        <p:sp>
          <p:nvSpPr>
            <p:cNvPr id="16" name="文本框 48142">
              <a:extLst>
                <a:ext uri="{FF2B5EF4-FFF2-40B4-BE49-F238E27FC236}">
                  <a16:creationId xmlns:a16="http://schemas.microsoft.com/office/drawing/2014/main" id="{A53ACBA0-0386-446B-AC8F-7B194DFF2D8A}"/>
                </a:ext>
              </a:extLst>
            </p:cNvPr>
            <p:cNvSpPr txBox="1"/>
            <p:nvPr/>
          </p:nvSpPr>
          <p:spPr>
            <a:xfrm>
              <a:off x="720" y="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b</a:t>
              </a:r>
            </a:p>
          </p:txBody>
        </p:sp>
        <p:sp>
          <p:nvSpPr>
            <p:cNvPr id="17" name="文本框 48143">
              <a:extLst>
                <a:ext uri="{FF2B5EF4-FFF2-40B4-BE49-F238E27FC236}">
                  <a16:creationId xmlns:a16="http://schemas.microsoft.com/office/drawing/2014/main" id="{4FF6CD4D-54DC-4140-8515-8A0CCE8366A9}"/>
                </a:ext>
              </a:extLst>
            </p:cNvPr>
            <p:cNvSpPr txBox="1"/>
            <p:nvPr/>
          </p:nvSpPr>
          <p:spPr>
            <a:xfrm>
              <a:off x="720" y="864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c</a:t>
              </a:r>
            </a:p>
          </p:txBody>
        </p:sp>
        <p:sp>
          <p:nvSpPr>
            <p:cNvPr id="18" name="文本框 48144">
              <a:extLst>
                <a:ext uri="{FF2B5EF4-FFF2-40B4-BE49-F238E27FC236}">
                  <a16:creationId xmlns:a16="http://schemas.microsoft.com/office/drawing/2014/main" id="{7BC86847-8486-464F-9BB4-F54CD219E779}"/>
                </a:ext>
              </a:extLst>
            </p:cNvPr>
            <p:cNvSpPr txBox="1"/>
            <p:nvPr/>
          </p:nvSpPr>
          <p:spPr>
            <a:xfrm>
              <a:off x="1488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531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BEC955-3F6E-496A-88AD-1A2FE6327B37}"/>
              </a:ext>
            </a:extLst>
          </p:cNvPr>
          <p:cNvSpPr/>
          <p:nvPr/>
        </p:nvSpPr>
        <p:spPr>
          <a:xfrm>
            <a:off x="2673030" y="109284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复合运算不满足交换律。即，一般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1BBF8C-0529-418C-9813-07C1B1242542}"/>
              </a:ext>
            </a:extLst>
          </p:cNvPr>
          <p:cNvSpPr/>
          <p:nvPr/>
        </p:nvSpPr>
        <p:spPr>
          <a:xfrm>
            <a:off x="2673030" y="2625258"/>
            <a:ext cx="7589556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84E870-3E46-4CCA-A0F0-EF680A0FF137}"/>
              </a:ext>
            </a:extLst>
          </p:cNvPr>
          <p:cNvSpPr/>
          <p:nvPr/>
        </p:nvSpPr>
        <p:spPr>
          <a:xfrm>
            <a:off x="2610788" y="4065344"/>
            <a:ext cx="282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1391587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9F20F3-A0D2-48B9-A59D-0F50A088A561}"/>
              </a:ext>
            </a:extLst>
          </p:cNvPr>
          <p:cNvSpPr/>
          <p:nvPr/>
        </p:nvSpPr>
        <p:spPr>
          <a:xfrm>
            <a:off x="1662556" y="10208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关系矩阵的合成运算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2100C9-8BFC-4298-AFAB-3C8C065657BC}"/>
              </a:ext>
            </a:extLst>
          </p:cNvPr>
          <p:cNvSpPr/>
          <p:nvPr/>
        </p:nvSpPr>
        <p:spPr>
          <a:xfrm>
            <a:off x="1937512" y="1669500"/>
            <a:ext cx="93576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是两个二元关系，其合成关系为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并设它们的关系矩阵分别为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其中：令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EC26DB-A9C1-49AE-B5FA-B31ED2D0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917" y="4724781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190440" imgH="406080" progId="Equation.DSMT4">
                  <p:embed/>
                </p:oleObj>
              </mc:Choice>
              <mc:Fallback>
                <p:oleObj name="Equation" r:id="rId5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EC26DB-A9C1-49AE-B5FA-B31ED2D0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17" y="4724781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96589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953AF4-105C-43E5-9EA9-3DD4D527FA9A}"/>
              </a:ext>
            </a:extLst>
          </p:cNvPr>
          <p:cNvSpPr/>
          <p:nvPr/>
        </p:nvSpPr>
        <p:spPr>
          <a:xfrm>
            <a:off x="1995453" y="1111869"/>
            <a:ext cx="93062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合成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0D1156-CAA9-47D8-A9FA-C89D8E584EA7}"/>
              </a:ext>
            </a:extLst>
          </p:cNvPr>
          <p:cNvSpPr/>
          <p:nvPr/>
        </p:nvSpPr>
        <p:spPr>
          <a:xfrm>
            <a:off x="2126290" y="4138998"/>
            <a:ext cx="6771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FED0F54-06E2-454D-8400-926D4AE43B97}"/>
              </a:ext>
            </a:extLst>
          </p:cNvPr>
          <p:cNvGrpSpPr>
            <a:grpSpLocks/>
          </p:cNvGrpSpPr>
          <p:nvPr/>
        </p:nvGrpSpPr>
        <p:grpSpPr bwMode="auto">
          <a:xfrm>
            <a:off x="3304010" y="3695758"/>
            <a:ext cx="7063575" cy="1409700"/>
            <a:chOff x="1584" y="1920"/>
            <a:chExt cx="3912" cy="888"/>
          </a:xfrm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551C4029-6A30-471C-A6B5-D2E9C39E40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" name="Equation" r:id="rId5" imgW="1143000" imgH="1143000" progId="Equation.DSMT4">
                    <p:embed/>
                  </p:oleObj>
                </mc:Choice>
                <mc:Fallback>
                  <p:oleObj name="Equation" r:id="rId5" imgW="1143000" imgH="1143000" progId="Equation.DSMT4">
                    <p:embed/>
                    <p:pic>
                      <p:nvPicPr>
                        <p:cNvPr id="7" name="Object 5">
                          <a:extLst>
                            <a:ext uri="{FF2B5EF4-FFF2-40B4-BE49-F238E27FC236}">
                              <a16:creationId xmlns:a16="http://schemas.microsoft.com/office/drawing/2014/main" id="{551C4029-6A30-471C-A6B5-D2E9C39E40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375A663D-9B59-423C-9239-AF0A6E81B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" name="Equation" r:id="rId7" imgW="1143000" imgH="1143000" progId="Equation.DSMT4">
                    <p:embed/>
                  </p:oleObj>
                </mc:Choice>
                <mc:Fallback>
                  <p:oleObj name="Equation" r:id="rId7" imgW="1143000" imgH="1143000" progId="Equation.DSMT4">
                    <p:embed/>
                    <p:pic>
                      <p:nvPicPr>
                        <p:cNvPr id="8" name="Object 6">
                          <a:extLst>
                            <a:ext uri="{FF2B5EF4-FFF2-40B4-BE49-F238E27FC236}">
                              <a16:creationId xmlns:a16="http://schemas.microsoft.com/office/drawing/2014/main" id="{375A663D-9B59-423C-9239-AF0A6E81B0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C087049D-7364-492A-B5C1-E20350EA9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" name="Equation" r:id="rId9" imgW="1143000" imgH="1143000" progId="Equation.DSMT4">
                    <p:embed/>
                  </p:oleObj>
                </mc:Choice>
                <mc:Fallback>
                  <p:oleObj name="Equation" r:id="rId9" imgW="1143000" imgH="1143000" progId="Equation.DSMT4">
                    <p:embed/>
                    <p:pic>
                      <p:nvPicPr>
                        <p:cNvPr id="9" name="Object 7">
                          <a:extLst>
                            <a:ext uri="{FF2B5EF4-FFF2-40B4-BE49-F238E27FC236}">
                              <a16:creationId xmlns:a16="http://schemas.microsoft.com/office/drawing/2014/main" id="{C087049D-7364-492A-B5C1-E20350EA96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35634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A875A-B0B3-42D9-AB2E-4CF90DF227BB}"/>
              </a:ext>
            </a:extLst>
          </p:cNvPr>
          <p:cNvSpPr/>
          <p:nvPr/>
        </p:nvSpPr>
        <p:spPr>
          <a:xfrm>
            <a:off x="2220790" y="1889873"/>
            <a:ext cx="569418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M</a:t>
            </a:r>
            <a:r>
              <a:rPr lang="en-US" altLang="zh-CN" sz="2800" baseline="-250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S </a:t>
            </a:r>
            <a:r>
              <a:rPr lang="en-US" altLang="zh-CN" sz="2800" dirty="0"/>
              <a:t>=                                       =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F5D652DE-4E21-4133-8A27-FAF0D706EB17}"/>
              </a:ext>
            </a:extLst>
          </p:cNvPr>
          <p:cNvGrpSpPr>
            <a:grpSpLocks/>
          </p:cNvGrpSpPr>
          <p:nvPr/>
        </p:nvGrpSpPr>
        <p:grpSpPr bwMode="auto">
          <a:xfrm>
            <a:off x="4021606" y="1425088"/>
            <a:ext cx="5615775" cy="1409700"/>
            <a:chOff x="1872" y="3264"/>
            <a:chExt cx="2904" cy="888"/>
          </a:xfrm>
        </p:grpSpPr>
        <p:graphicFrame>
          <p:nvGraphicFramePr>
            <p:cNvPr id="6" name="Object 42">
              <a:extLst>
                <a:ext uri="{FF2B5EF4-FFF2-40B4-BE49-F238E27FC236}">
                  <a16:creationId xmlns:a16="http://schemas.microsoft.com/office/drawing/2014/main" id="{72BD1EEA-9F46-4C9C-8065-D55837C19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5" imgW="1143000" imgH="1143000" progId="Equation.DSMT4">
                    <p:embed/>
                  </p:oleObj>
                </mc:Choice>
                <mc:Fallback>
                  <p:oleObj name="Equation" r:id="rId5" imgW="1143000" imgH="1143000" progId="Equation.DSMT4">
                    <p:embed/>
                    <p:pic>
                      <p:nvPicPr>
                        <p:cNvPr id="6" name="Object 42">
                          <a:extLst>
                            <a:ext uri="{FF2B5EF4-FFF2-40B4-BE49-F238E27FC236}">
                              <a16:creationId xmlns:a16="http://schemas.microsoft.com/office/drawing/2014/main" id="{72BD1EEA-9F46-4C9C-8065-D55837C19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3">
              <a:extLst>
                <a:ext uri="{FF2B5EF4-FFF2-40B4-BE49-F238E27FC236}">
                  <a16:creationId xmlns:a16="http://schemas.microsoft.com/office/drawing/2014/main" id="{92EBE01A-5156-4750-A1BA-A3D55C00A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7" imgW="1143000" imgH="1143000" progId="Equation.DSMT4">
                    <p:embed/>
                  </p:oleObj>
                </mc:Choice>
                <mc:Fallback>
                  <p:oleObj name="Equation" r:id="rId7" imgW="1143000" imgH="1143000" progId="Equation.DSMT4">
                    <p:embed/>
                    <p:pic>
                      <p:nvPicPr>
                        <p:cNvPr id="7" name="Object 43">
                          <a:extLst>
                            <a:ext uri="{FF2B5EF4-FFF2-40B4-BE49-F238E27FC236}">
                              <a16:creationId xmlns:a16="http://schemas.microsoft.com/office/drawing/2014/main" id="{92EBE01A-5156-4750-A1BA-A3D55C00A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4">
              <a:extLst>
                <a:ext uri="{FF2B5EF4-FFF2-40B4-BE49-F238E27FC236}">
                  <a16:creationId xmlns:a16="http://schemas.microsoft.com/office/drawing/2014/main" id="{05D616C5-695B-4FB6-A588-1EB34357C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Equation" r:id="rId9" imgW="1143000" imgH="1143000" progId="Equation.DSMT4">
                    <p:embed/>
                  </p:oleObj>
                </mc:Choice>
                <mc:Fallback>
                  <p:oleObj name="Equation" r:id="rId9" imgW="1143000" imgH="1143000" progId="Equation.DSMT4">
                    <p:embed/>
                    <p:pic>
                      <p:nvPicPr>
                        <p:cNvPr id="8" name="Object 44">
                          <a:extLst>
                            <a:ext uri="{FF2B5EF4-FFF2-40B4-BE49-F238E27FC236}">
                              <a16:creationId xmlns:a16="http://schemas.microsoft.com/office/drawing/2014/main" id="{05D616C5-695B-4FB6-A588-1EB34357C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ABBD7C-B6D8-4BE6-988E-4F00FC75B2AE}"/>
              </a:ext>
            </a:extLst>
          </p:cNvPr>
          <p:cNvSpPr/>
          <p:nvPr/>
        </p:nvSpPr>
        <p:spPr>
          <a:xfrm>
            <a:off x="2220790" y="3752927"/>
            <a:ext cx="844449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=(0 0) (11) (0 0) (0 0) (0 0)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=0  1  0 0  0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49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" name="Group 195">
            <a:extLst>
              <a:ext uri="{FF2B5EF4-FFF2-40B4-BE49-F238E27FC236}">
                <a16:creationId xmlns:a16="http://schemas.microsoft.com/office/drawing/2014/main" id="{14784690-9511-4FC4-8077-F61029265407}"/>
              </a:ext>
            </a:extLst>
          </p:cNvPr>
          <p:cNvGrpSpPr>
            <a:grpSpLocks/>
          </p:cNvGrpSpPr>
          <p:nvPr/>
        </p:nvGrpSpPr>
        <p:grpSpPr bwMode="auto">
          <a:xfrm>
            <a:off x="2714770" y="2053322"/>
            <a:ext cx="5221215" cy="3005240"/>
            <a:chOff x="3060" y="2220"/>
            <a:chExt cx="5685" cy="3046"/>
          </a:xfrm>
        </p:grpSpPr>
        <p:sp>
          <p:nvSpPr>
            <p:cNvPr id="8" name="Text Box 196">
              <a:extLst>
                <a:ext uri="{FF2B5EF4-FFF2-40B4-BE49-F238E27FC236}">
                  <a16:creationId xmlns:a16="http://schemas.microsoft.com/office/drawing/2014/main" id="{EE209582-8EF9-4BCF-B7BA-B902239D5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287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9" name="Freeform 197">
              <a:extLst>
                <a:ext uri="{FF2B5EF4-FFF2-40B4-BE49-F238E27FC236}">
                  <a16:creationId xmlns:a16="http://schemas.microsoft.com/office/drawing/2014/main" id="{ABCCBE3F-04F2-4010-97C3-6E8EDE161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829"/>
              <a:ext cx="1055" cy="1064"/>
            </a:xfrm>
            <a:custGeom>
              <a:avLst/>
              <a:gdLst>
                <a:gd name="T0" fmla="*/ 0 w 620"/>
                <a:gd name="T1" fmla="*/ 0 h 690"/>
                <a:gd name="T2" fmla="*/ 620 w 620"/>
                <a:gd name="T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690">
                  <a:moveTo>
                    <a:pt x="0" y="0"/>
                  </a:moveTo>
                  <a:lnTo>
                    <a:pt x="620" y="6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98">
              <a:extLst>
                <a:ext uri="{FF2B5EF4-FFF2-40B4-BE49-F238E27FC236}">
                  <a16:creationId xmlns:a16="http://schemas.microsoft.com/office/drawing/2014/main" id="{883F8171-AFCD-4B87-85BD-B52731395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" y="4122"/>
              <a:ext cx="1055" cy="217"/>
            </a:xfrm>
            <a:custGeom>
              <a:avLst/>
              <a:gdLst>
                <a:gd name="T0" fmla="*/ 0 w 620"/>
                <a:gd name="T1" fmla="*/ 140 h 140"/>
                <a:gd name="T2" fmla="*/ 620 w 620"/>
                <a:gd name="T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99">
              <a:extLst>
                <a:ext uri="{FF2B5EF4-FFF2-40B4-BE49-F238E27FC236}">
                  <a16:creationId xmlns:a16="http://schemas.microsoft.com/office/drawing/2014/main" id="{8B5BBE59-241F-4F90-9B4D-CE409757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244"/>
              <a:ext cx="1072" cy="1634"/>
            </a:xfrm>
            <a:custGeom>
              <a:avLst/>
              <a:gdLst>
                <a:gd name="T0" fmla="*/ 0 w 630"/>
                <a:gd name="T1" fmla="*/ 0 h 1060"/>
                <a:gd name="T2" fmla="*/ 630 w 630"/>
                <a:gd name="T3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1060">
                  <a:moveTo>
                    <a:pt x="0" y="0"/>
                  </a:moveTo>
                  <a:lnTo>
                    <a:pt x="630" y="10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0">
              <a:extLst>
                <a:ext uri="{FF2B5EF4-FFF2-40B4-BE49-F238E27FC236}">
                  <a16:creationId xmlns:a16="http://schemas.microsoft.com/office/drawing/2014/main" id="{AE0BEF47-ACCF-49A5-97CE-07EEB2AFA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2220"/>
              <a:ext cx="614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/>
            </a:p>
          </p:txBody>
        </p:sp>
        <p:sp>
          <p:nvSpPr>
            <p:cNvPr id="13" name="Text Box 201">
              <a:extLst>
                <a:ext uri="{FF2B5EF4-FFF2-40B4-BE49-F238E27FC236}">
                  <a16:creationId xmlns:a16="http://schemas.microsoft.com/office/drawing/2014/main" id="{8D3F7449-88FD-46A7-9E02-DF7BAC3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" y="2220"/>
              <a:ext cx="1225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RoS</a:t>
              </a:r>
              <a:endParaRPr lang="en-US" altLang="zh-CN"/>
            </a:p>
          </p:txBody>
        </p:sp>
        <p:sp>
          <p:nvSpPr>
            <p:cNvPr id="14" name="Text Box 202">
              <a:extLst>
                <a:ext uri="{FF2B5EF4-FFF2-40B4-BE49-F238E27FC236}">
                  <a16:creationId xmlns:a16="http://schemas.microsoft.com/office/drawing/2014/main" id="{28FB82A7-8A82-407E-9204-9579FFB2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226"/>
              <a:ext cx="612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/>
            </a:p>
          </p:txBody>
        </p:sp>
        <p:sp>
          <p:nvSpPr>
            <p:cNvPr id="15" name="Oval 203">
              <a:extLst>
                <a:ext uri="{FF2B5EF4-FFF2-40B4-BE49-F238E27FC236}">
                  <a16:creationId xmlns:a16="http://schemas.microsoft.com/office/drawing/2014/main" id="{5C024EC0-4319-407B-98A9-E4EDF744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204">
              <a:extLst>
                <a:ext uri="{FF2B5EF4-FFF2-40B4-BE49-F238E27FC236}">
                  <a16:creationId xmlns:a16="http://schemas.microsoft.com/office/drawing/2014/main" id="{33C2C1CF-DE05-4218-A7E2-90EE482D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05">
              <a:extLst>
                <a:ext uri="{FF2B5EF4-FFF2-40B4-BE49-F238E27FC236}">
                  <a16:creationId xmlns:a16="http://schemas.microsoft.com/office/drawing/2014/main" id="{88EB5904-ADCD-4C94-B751-8A021FB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87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06">
              <a:extLst>
                <a:ext uri="{FF2B5EF4-FFF2-40B4-BE49-F238E27FC236}">
                  <a16:creationId xmlns:a16="http://schemas.microsoft.com/office/drawing/2014/main" id="{56CEC0D0-31BC-43AD-A07A-218478069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82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grpSp>
          <p:nvGrpSpPr>
            <p:cNvPr id="19" name="Group 207">
              <a:extLst>
                <a:ext uri="{FF2B5EF4-FFF2-40B4-BE49-F238E27FC236}">
                  <a16:creationId xmlns:a16="http://schemas.microsoft.com/office/drawing/2014/main" id="{E7592CBD-B493-48A0-8D59-A45781F6F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410"/>
              <a:ext cx="613" cy="722"/>
              <a:chOff x="3320" y="1906"/>
              <a:chExt cx="360" cy="468"/>
            </a:xfrm>
          </p:grpSpPr>
          <p:sp>
            <p:nvSpPr>
              <p:cNvPr id="63" name="Oval 208">
                <a:extLst>
                  <a:ext uri="{FF2B5EF4-FFF2-40B4-BE49-F238E27FC236}">
                    <a16:creationId xmlns:a16="http://schemas.microsoft.com/office/drawing/2014/main" id="{44447B72-A585-4F09-AB38-838DFDCB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209">
                <a:extLst>
                  <a:ext uri="{FF2B5EF4-FFF2-40B4-BE49-F238E27FC236}">
                    <a16:creationId xmlns:a16="http://schemas.microsoft.com/office/drawing/2014/main" id="{B1FAB62A-FF1F-4D20-804C-C7E7BFE6D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0" name="Group 210">
              <a:extLst>
                <a:ext uri="{FF2B5EF4-FFF2-40B4-BE49-F238E27FC236}">
                  <a16:creationId xmlns:a16="http://schemas.microsoft.com/office/drawing/2014/main" id="{3E4697AF-1F78-40E3-98E7-2745985D6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934"/>
              <a:ext cx="613" cy="722"/>
              <a:chOff x="3320" y="1906"/>
              <a:chExt cx="360" cy="468"/>
            </a:xfrm>
          </p:grpSpPr>
          <p:sp>
            <p:nvSpPr>
              <p:cNvPr id="61" name="Oval 211">
                <a:extLst>
                  <a:ext uri="{FF2B5EF4-FFF2-40B4-BE49-F238E27FC236}">
                    <a16:creationId xmlns:a16="http://schemas.microsoft.com/office/drawing/2014/main" id="{85109E85-EE9A-46E1-9F53-C83AD82C8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Text Box 212">
                <a:extLst>
                  <a:ext uri="{FF2B5EF4-FFF2-40B4-BE49-F238E27FC236}">
                    <a16:creationId xmlns:a16="http://schemas.microsoft.com/office/drawing/2014/main" id="{C18FC5D2-22C0-464A-8648-5C0F0D8F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1" name="Group 213">
              <a:extLst>
                <a:ext uri="{FF2B5EF4-FFF2-40B4-BE49-F238E27FC236}">
                  <a16:creationId xmlns:a16="http://schemas.microsoft.com/office/drawing/2014/main" id="{F7659E56-AEC1-45AC-AB66-754E55443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4505"/>
              <a:ext cx="613" cy="721"/>
              <a:chOff x="3320" y="1906"/>
              <a:chExt cx="360" cy="468"/>
            </a:xfrm>
          </p:grpSpPr>
          <p:sp>
            <p:nvSpPr>
              <p:cNvPr id="59" name="Oval 214">
                <a:extLst>
                  <a:ext uri="{FF2B5EF4-FFF2-40B4-BE49-F238E27FC236}">
                    <a16:creationId xmlns:a16="http://schemas.microsoft.com/office/drawing/2014/main" id="{ECB29455-8731-4DD4-A80E-7D6CBB028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215">
                <a:extLst>
                  <a:ext uri="{FF2B5EF4-FFF2-40B4-BE49-F238E27FC236}">
                    <a16:creationId xmlns:a16="http://schemas.microsoft.com/office/drawing/2014/main" id="{C09D1FB4-661A-4D94-9AD7-29FBA0C10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grpSp>
          <p:nvGrpSpPr>
            <p:cNvPr id="22" name="Group 216">
              <a:extLst>
                <a:ext uri="{FF2B5EF4-FFF2-40B4-BE49-F238E27FC236}">
                  <a16:creationId xmlns:a16="http://schemas.microsoft.com/office/drawing/2014/main" id="{97A082F0-1ACF-441E-A0F0-741AD52F2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2825"/>
              <a:ext cx="614" cy="721"/>
              <a:chOff x="3320" y="1906"/>
              <a:chExt cx="360" cy="468"/>
            </a:xfrm>
          </p:grpSpPr>
          <p:sp>
            <p:nvSpPr>
              <p:cNvPr id="57" name="Oval 217">
                <a:extLst>
                  <a:ext uri="{FF2B5EF4-FFF2-40B4-BE49-F238E27FC236}">
                    <a16:creationId xmlns:a16="http://schemas.microsoft.com/office/drawing/2014/main" id="{84CAA4D2-B68E-4A63-BF6A-FF7853C5B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218">
                <a:extLst>
                  <a:ext uri="{FF2B5EF4-FFF2-40B4-BE49-F238E27FC236}">
                    <a16:creationId xmlns:a16="http://schemas.microsoft.com/office/drawing/2014/main" id="{727643D5-419D-4EA3-A96B-330475665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/>
              </a:p>
            </p:txBody>
          </p:sp>
        </p:grpSp>
        <p:grpSp>
          <p:nvGrpSpPr>
            <p:cNvPr id="23" name="Group 219">
              <a:extLst>
                <a:ext uri="{FF2B5EF4-FFF2-40B4-BE49-F238E27FC236}">
                  <a16:creationId xmlns:a16="http://schemas.microsoft.com/office/drawing/2014/main" id="{53CDD742-2A0B-4585-8EBD-7DEAFA827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410"/>
              <a:ext cx="614" cy="722"/>
              <a:chOff x="3320" y="1906"/>
              <a:chExt cx="360" cy="468"/>
            </a:xfrm>
          </p:grpSpPr>
          <p:sp>
            <p:nvSpPr>
              <p:cNvPr id="55" name="Oval 220">
                <a:extLst>
                  <a:ext uri="{FF2B5EF4-FFF2-40B4-BE49-F238E27FC236}">
                    <a16:creationId xmlns:a16="http://schemas.microsoft.com/office/drawing/2014/main" id="{B382B8CE-84EA-4753-9A9B-96CB864FB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 Box 221">
                <a:extLst>
                  <a:ext uri="{FF2B5EF4-FFF2-40B4-BE49-F238E27FC236}">
                    <a16:creationId xmlns:a16="http://schemas.microsoft.com/office/drawing/2014/main" id="{305EF938-34F7-443C-A4F2-918FEC008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4" name="Group 222">
              <a:extLst>
                <a:ext uri="{FF2B5EF4-FFF2-40B4-BE49-F238E27FC236}">
                  <a16:creationId xmlns:a16="http://schemas.microsoft.com/office/drawing/2014/main" id="{57F0DC4A-866B-47D0-9480-CF7BF8F90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934"/>
              <a:ext cx="614" cy="722"/>
              <a:chOff x="3320" y="1906"/>
              <a:chExt cx="360" cy="468"/>
            </a:xfrm>
          </p:grpSpPr>
          <p:sp>
            <p:nvSpPr>
              <p:cNvPr id="53" name="Oval 223">
                <a:extLst>
                  <a:ext uri="{FF2B5EF4-FFF2-40B4-BE49-F238E27FC236}">
                    <a16:creationId xmlns:a16="http://schemas.microsoft.com/office/drawing/2014/main" id="{1C9D9A06-33D0-4723-AC2B-761500F75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Text Box 224">
                <a:extLst>
                  <a:ext uri="{FF2B5EF4-FFF2-40B4-BE49-F238E27FC236}">
                    <a16:creationId xmlns:a16="http://schemas.microsoft.com/office/drawing/2014/main" id="{DD96C179-E7FD-4D87-B739-73C3AFE9A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5" name="Group 225">
              <a:extLst>
                <a:ext uri="{FF2B5EF4-FFF2-40B4-BE49-F238E27FC236}">
                  <a16:creationId xmlns:a16="http://schemas.microsoft.com/office/drawing/2014/main" id="{BC63D67E-35A5-4E23-819A-A95639E86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4505"/>
              <a:ext cx="614" cy="721"/>
              <a:chOff x="3320" y="1906"/>
              <a:chExt cx="360" cy="468"/>
            </a:xfrm>
          </p:grpSpPr>
          <p:sp>
            <p:nvSpPr>
              <p:cNvPr id="51" name="Oval 226">
                <a:extLst>
                  <a:ext uri="{FF2B5EF4-FFF2-40B4-BE49-F238E27FC236}">
                    <a16:creationId xmlns:a16="http://schemas.microsoft.com/office/drawing/2014/main" id="{A9E795BD-8070-4F4F-8437-895DC6EA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227">
                <a:extLst>
                  <a:ext uri="{FF2B5EF4-FFF2-40B4-BE49-F238E27FC236}">
                    <a16:creationId xmlns:a16="http://schemas.microsoft.com/office/drawing/2014/main" id="{9C70077D-F1E3-447F-9FE9-7B1EB259A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sp>
          <p:nvSpPr>
            <p:cNvPr id="26" name="Oval 228">
              <a:extLst>
                <a:ext uri="{FF2B5EF4-FFF2-40B4-BE49-F238E27FC236}">
                  <a16:creationId xmlns:a16="http://schemas.microsoft.com/office/drawing/2014/main" id="{E16EA05B-ECC3-4ABC-B2A8-F3B3DCA7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29">
              <a:extLst>
                <a:ext uri="{FF2B5EF4-FFF2-40B4-BE49-F238E27FC236}">
                  <a16:creationId xmlns:a16="http://schemas.microsoft.com/office/drawing/2014/main" id="{BF36A229-D9BD-4381-8BF2-DBA7723B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30">
              <a:extLst>
                <a:ext uri="{FF2B5EF4-FFF2-40B4-BE49-F238E27FC236}">
                  <a16:creationId xmlns:a16="http://schemas.microsoft.com/office/drawing/2014/main" id="{8203BA5C-D63C-438C-AA1C-082BA2EF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31">
              <a:extLst>
                <a:ext uri="{FF2B5EF4-FFF2-40B4-BE49-F238E27FC236}">
                  <a16:creationId xmlns:a16="http://schemas.microsoft.com/office/drawing/2014/main" id="{1783A250-136C-4557-AC4E-28921691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4533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0" name="Text Box 232">
              <a:extLst>
                <a:ext uri="{FF2B5EF4-FFF2-40B4-BE49-F238E27FC236}">
                  <a16:creationId xmlns:a16="http://schemas.microsoft.com/office/drawing/2014/main" id="{EFAE837A-DF81-4B12-81BA-57E875382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716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/>
            </a:p>
          </p:txBody>
        </p:sp>
        <p:sp>
          <p:nvSpPr>
            <p:cNvPr id="31" name="Text Box 233">
              <a:extLst>
                <a:ext uri="{FF2B5EF4-FFF2-40B4-BE49-F238E27FC236}">
                  <a16:creationId xmlns:a16="http://schemas.microsoft.com/office/drawing/2014/main" id="{0AE4B393-8D11-4D1A-A42D-50B7D9AA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2" name="Text Box 234">
              <a:extLst>
                <a:ext uri="{FF2B5EF4-FFF2-40B4-BE49-F238E27FC236}">
                  <a16:creationId xmlns:a16="http://schemas.microsoft.com/office/drawing/2014/main" id="{A9D4553C-9E2B-4933-9EAE-DB5A6EAF9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3" name="Text Box 235">
              <a:extLst>
                <a:ext uri="{FF2B5EF4-FFF2-40B4-BE49-F238E27FC236}">
                  <a16:creationId xmlns:a16="http://schemas.microsoft.com/office/drawing/2014/main" id="{09983CBE-A657-43A6-BBD9-BD1C7CC8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4" name="Oval 236">
              <a:extLst>
                <a:ext uri="{FF2B5EF4-FFF2-40B4-BE49-F238E27FC236}">
                  <a16:creationId xmlns:a16="http://schemas.microsoft.com/office/drawing/2014/main" id="{1188D94B-EE93-4047-9471-173C329E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237">
              <a:extLst>
                <a:ext uri="{FF2B5EF4-FFF2-40B4-BE49-F238E27FC236}">
                  <a16:creationId xmlns:a16="http://schemas.microsoft.com/office/drawing/2014/main" id="{13FC5218-9766-4BDA-BCEC-AD977CA1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872"/>
              <a:ext cx="98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238">
              <a:extLst>
                <a:ext uri="{FF2B5EF4-FFF2-40B4-BE49-F238E27FC236}">
                  <a16:creationId xmlns:a16="http://schemas.microsoft.com/office/drawing/2014/main" id="{9F7BB5E7-5BAA-408E-A11B-12D262A4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064"/>
              <a:ext cx="98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239">
              <a:extLst>
                <a:ext uri="{FF2B5EF4-FFF2-40B4-BE49-F238E27FC236}">
                  <a16:creationId xmlns:a16="http://schemas.microsoft.com/office/drawing/2014/main" id="{457838A7-566A-4916-AE6A-C8DBF7239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8" name="Text Box 240">
              <a:extLst>
                <a:ext uri="{FF2B5EF4-FFF2-40B4-BE49-F238E27FC236}">
                  <a16:creationId xmlns:a16="http://schemas.microsoft.com/office/drawing/2014/main" id="{D5C40803-E5FF-4E9B-9444-F50C43C82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9" name="Text Box 241">
              <a:extLst>
                <a:ext uri="{FF2B5EF4-FFF2-40B4-BE49-F238E27FC236}">
                  <a16:creationId xmlns:a16="http://schemas.microsoft.com/office/drawing/2014/main" id="{9D9ECEAC-088F-475B-BE7D-37A35AE84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B8A35883-F7BF-49CE-AA9C-8D60638B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" y="3222"/>
              <a:ext cx="834" cy="6"/>
            </a:xfrm>
            <a:custGeom>
              <a:avLst/>
              <a:gdLst>
                <a:gd name="T0" fmla="*/ 0 w 490"/>
                <a:gd name="T1" fmla="*/ 4 h 4"/>
                <a:gd name="T2" fmla="*/ 490 w 490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946E13-0E81-4F30-B56C-9CFF95EC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222"/>
              <a:ext cx="885" cy="592"/>
            </a:xfrm>
            <a:custGeom>
              <a:avLst/>
              <a:gdLst>
                <a:gd name="T0" fmla="*/ 0 w 520"/>
                <a:gd name="T1" fmla="*/ 384 h 384"/>
                <a:gd name="T2" fmla="*/ 520 w 520"/>
                <a:gd name="T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0" h="384">
                  <a:moveTo>
                    <a:pt x="0" y="384"/>
                  </a:moveTo>
                  <a:lnTo>
                    <a:pt x="5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FFAD3E92-0F7C-4542-A128-36434EA2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4358"/>
              <a:ext cx="851" cy="556"/>
            </a:xfrm>
            <a:custGeom>
              <a:avLst/>
              <a:gdLst>
                <a:gd name="T0" fmla="*/ 0 w 500"/>
                <a:gd name="T1" fmla="*/ 0 h 360"/>
                <a:gd name="T2" fmla="*/ 500 w 50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0" h="360">
                  <a:moveTo>
                    <a:pt x="0" y="0"/>
                  </a:moveTo>
                  <a:lnTo>
                    <a:pt x="500" y="3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8D5E3F64-A27E-4DDB-8435-C077DFC65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274"/>
              <a:ext cx="936" cy="1619"/>
            </a:xfrm>
            <a:custGeom>
              <a:avLst/>
              <a:gdLst>
                <a:gd name="T0" fmla="*/ 0 w 550"/>
                <a:gd name="T1" fmla="*/ 0 h 1050"/>
                <a:gd name="T2" fmla="*/ 550 w 550"/>
                <a:gd name="T3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1050">
                  <a:moveTo>
                    <a:pt x="0" y="0"/>
                  </a:moveTo>
                  <a:lnTo>
                    <a:pt x="550" y="10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4E1D46DA-9104-45F2-93BD-1FCE5FAE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3259"/>
              <a:ext cx="919" cy="848"/>
            </a:xfrm>
            <a:custGeom>
              <a:avLst/>
              <a:gdLst>
                <a:gd name="T0" fmla="*/ 0 w 540"/>
                <a:gd name="T1" fmla="*/ 550 h 550"/>
                <a:gd name="T2" fmla="*/ 540 w 540"/>
                <a:gd name="T3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550">
                  <a:moveTo>
                    <a:pt x="0" y="550"/>
                  </a:moveTo>
                  <a:lnTo>
                    <a:pt x="5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81AD268D-62EB-49FD-B7B4-2ABB32B8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4138"/>
              <a:ext cx="937" cy="755"/>
            </a:xfrm>
            <a:custGeom>
              <a:avLst/>
              <a:gdLst>
                <a:gd name="T0" fmla="*/ 0 w 550"/>
                <a:gd name="T1" fmla="*/ 490 h 490"/>
                <a:gd name="T2" fmla="*/ 550 w 550"/>
                <a:gd name="T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90">
                  <a:moveTo>
                    <a:pt x="0" y="490"/>
                  </a:moveTo>
                  <a:lnTo>
                    <a:pt x="5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48">
              <a:extLst>
                <a:ext uri="{FF2B5EF4-FFF2-40B4-BE49-F238E27FC236}">
                  <a16:creationId xmlns:a16="http://schemas.microsoft.com/office/drawing/2014/main" id="{8F2D3B56-CBEE-4AB1-9B36-FB2C63F75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750"/>
              <a:ext cx="1050" cy="2"/>
            </a:xfrm>
            <a:custGeom>
              <a:avLst/>
              <a:gdLst>
                <a:gd name="T0" fmla="*/ 0 w 617"/>
                <a:gd name="T1" fmla="*/ 0 h 1"/>
                <a:gd name="T2" fmla="*/ 617 w 6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7" h="1">
                  <a:moveTo>
                    <a:pt x="0" y="0"/>
                  </a:moveTo>
                  <a:lnTo>
                    <a:pt x="6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C712A125-B530-4218-841D-1E3879E0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6"/>
              <a:ext cx="818" cy="1"/>
            </a:xfrm>
            <a:custGeom>
              <a:avLst/>
              <a:gdLst>
                <a:gd name="T0" fmla="*/ 0 w 480"/>
                <a:gd name="T1" fmla="*/ 0 h 1"/>
                <a:gd name="T2" fmla="*/ 480 w 4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1">
                  <a:moveTo>
                    <a:pt x="0" y="0"/>
                  </a:moveTo>
                  <a:lnTo>
                    <a:pt x="48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FE009459-C1ED-4D3C-882A-814A1E1A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2750"/>
              <a:ext cx="1260" cy="2"/>
            </a:xfrm>
            <a:custGeom>
              <a:avLst/>
              <a:gdLst>
                <a:gd name="T0" fmla="*/ 0 w 740"/>
                <a:gd name="T1" fmla="*/ 0 h 1"/>
                <a:gd name="T2" fmla="*/ 740 w 74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251">
              <a:extLst>
                <a:ext uri="{FF2B5EF4-FFF2-40B4-BE49-F238E27FC236}">
                  <a16:creationId xmlns:a16="http://schemas.microsoft.com/office/drawing/2014/main" id="{D64D36EB-5704-489F-9E5D-FCAF3A1E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3188"/>
              <a:ext cx="98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9882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3D4ED-5709-48A4-94A1-ED752C3B50C1}"/>
              </a:ext>
            </a:extLst>
          </p:cNvPr>
          <p:cNvSpPr txBox="1">
            <a:spLocks noChangeArrowheads="1"/>
          </p:cNvSpPr>
          <p:nvPr/>
        </p:nvSpPr>
        <p:spPr>
          <a:xfrm>
            <a:off x="2147854" y="1411094"/>
            <a:ext cx="8094742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对任何的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(1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 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　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因此　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B2072B-6E46-4440-BA5F-6C7F3970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757" y="4572000"/>
          <a:ext cx="381000" cy="58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5" imgW="190440" imgH="406080" progId="Equation.DSMT4">
                  <p:embed/>
                </p:oleObj>
              </mc:Choice>
              <mc:Fallback>
                <p:oleObj name="Equation" r:id="rId5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1B2072B-6E46-4440-BA5F-6C7F3970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757" y="4572000"/>
                        <a:ext cx="381000" cy="58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710264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41613-08E6-4B6F-991B-684F3BBCE284}"/>
              </a:ext>
            </a:extLst>
          </p:cNvPr>
          <p:cNvSpPr/>
          <p:nvPr/>
        </p:nvSpPr>
        <p:spPr>
          <a:xfrm>
            <a:off x="1751013" y="1148215"/>
            <a:ext cx="9306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(nth power)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是自然数集。规定：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69476-071B-43F2-9D87-672E1AED60C3}"/>
              </a:ext>
            </a:extLst>
          </p:cNvPr>
          <p:cNvSpPr/>
          <p:nvPr/>
        </p:nvSpPr>
        <p:spPr>
          <a:xfrm>
            <a:off x="1437070" y="4029718"/>
            <a:ext cx="85365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特别地：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1551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A2A709-B6F6-4C92-9EF8-E31B5842FF94}"/>
              </a:ext>
            </a:extLst>
          </p:cNvPr>
          <p:cNvSpPr/>
          <p:nvPr/>
        </p:nvSpPr>
        <p:spPr>
          <a:xfrm>
            <a:off x="1837571" y="1056042"/>
            <a:ext cx="868789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；另一个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等式：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归纳变量选取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（让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固定）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时，假设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结论成立。即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n=k+1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m+k+1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1719754095"/>
      </p:ext>
    </p:ext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B2684-5226-4F96-BBDF-8BF07A1D1AD6}"/>
              </a:ext>
            </a:extLst>
          </p:cNvPr>
          <p:cNvSpPr/>
          <p:nvPr/>
        </p:nvSpPr>
        <p:spPr>
          <a:xfrm>
            <a:off x="1304719" y="1625337"/>
            <a:ext cx="9854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一般地   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 err="1">
                <a:ea typeface="Arial Unicode MS" pitchFamily="34" charset="-122"/>
              </a:rPr>
              <a:t>R</a:t>
            </a:r>
            <a:r>
              <a:rPr lang="en-US" altLang="zh-CN" sz="2800" baseline="30000" dirty="0" err="1">
                <a:ea typeface="Arial Unicode MS" pitchFamily="34" charset="-122"/>
              </a:rPr>
              <a:t>n</a:t>
            </a:r>
            <a:r>
              <a:rPr lang="en-US" altLang="zh-CN" sz="2800" dirty="0" err="1"/>
              <a:t>b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)(c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(c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)(aRc</a:t>
            </a:r>
            <a:r>
              <a:rPr lang="en-US" altLang="zh-CN" sz="2800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ym typeface="Symbol" panose="05050102010706020507" pitchFamily="18" charset="2"/>
              </a:rPr>
              <a:t>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Rc</a:t>
            </a:r>
            <a:r>
              <a:rPr lang="en-US" altLang="zh-CN" sz="2800" baseline="-25000" dirty="0"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  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Rb)</a:t>
            </a:r>
            <a:r>
              <a:rPr lang="en-US" altLang="zh-CN" sz="2800" dirty="0">
                <a:ea typeface="Arial Unicode MS" pitchFamily="34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r>
              <a:rPr lang="zh-CN" altLang="en-US" sz="2800" dirty="0">
                <a:ea typeface="楷体_GB2312" pitchFamily="49" charset="-122"/>
              </a:rPr>
              <a:t>特别地　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>
                <a:ea typeface="Arial Unicode MS" pitchFamily="34" charset="-122"/>
              </a:rPr>
              <a:t>R</a:t>
            </a:r>
            <a:r>
              <a:rPr lang="zh-CN" altLang="en-US" sz="2800" baseline="30000" dirty="0">
                <a:ea typeface="Arial Unicode MS" pitchFamily="34" charset="-122"/>
              </a:rPr>
              <a:t>２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(c) (</a:t>
            </a:r>
            <a:r>
              <a:rPr lang="en-US" altLang="zh-CN" sz="2800" dirty="0" err="1">
                <a:sym typeface="Symbol" panose="05050102010706020507" pitchFamily="18" charset="2"/>
              </a:rPr>
              <a:t>aRc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en-US" altLang="zh-CN" sz="2800" dirty="0" err="1">
                <a:sym typeface="Symbol" panose="05050102010706020507" pitchFamily="18" charset="2"/>
              </a:rPr>
              <a:t>cR</a:t>
            </a:r>
            <a:r>
              <a:rPr lang="en-US" altLang="zh-CN" sz="2800" dirty="0">
                <a:sym typeface="Symbol" panose="05050102010706020507" pitchFamily="18" charset="2"/>
              </a:rPr>
              <a:t> b)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B5142-6615-4127-8CD2-0D1F5061AE9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33840"/>
            <a:ext cx="5181600" cy="2728913"/>
            <a:chOff x="1488" y="2496"/>
            <a:chExt cx="3264" cy="17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CCDF26-E385-4BCC-BF71-1268DD5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2C2646-2BA5-42B3-ADB1-5723F2AA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165D3-E3B8-4B44-9708-B94F0DD5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D0F8-DD59-499C-983E-595C1C52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2DED00-E5AE-4446-83D3-124D8827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36230-1320-4AA2-9EE5-28DB5BC5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D20BB39-E72C-4B76-9A26-0EDEDA775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976" cy="48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9E0A8E8-29DE-4160-840C-40F64D32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76"/>
              <a:ext cx="33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E8A291B-C3E3-4D52-8494-108072F8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432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6D5F948-DB02-4382-B300-B6631153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EDEA21E-B25D-42D2-93C2-6269ACA9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F4A62F05-F466-4752-AAD9-E28650362453}"/>
                </a:ext>
              </a:extLst>
            </p:cNvPr>
            <p:cNvCxnSpPr>
              <a:cxnSpLocks noChangeShapeType="1"/>
              <a:stCxn id="8" idx="7"/>
              <a:endCxn id="9" idx="0"/>
            </p:cNvCxnSpPr>
            <p:nvPr/>
          </p:nvCxnSpPr>
          <p:spPr bwMode="auto">
            <a:xfrm rot="5400000" flipV="1">
              <a:off x="3108" y="2028"/>
              <a:ext cx="41" cy="1471"/>
            </a:xfrm>
            <a:prstGeom prst="curvedConnector3">
              <a:avLst>
                <a:gd name="adj1" fmla="val -368292"/>
              </a:avLst>
            </a:prstGeom>
            <a:noFill/>
            <a:ln w="12700">
              <a:solidFill>
                <a:schemeClr val="accent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CCDB442-E0AE-4B7E-AC88-A0EA67E5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0C821D7-4DFC-45DD-B137-196085C0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 dirty="0"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BCBABC0-9628-422D-ADC4-B9555CFF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E97D0C7-456D-43F3-BC21-31324CB2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A556F0-2BB7-4C07-9C0C-099BF10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1C6FE04-3258-45A3-8074-F166F2F7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EDB653E-CEAC-4CA6-A050-11F8BFA0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en-US" altLang="zh-CN" sz="1800" baseline="30000">
                  <a:ea typeface="Arial Unicode MS" pitchFamily="34" charset="-122"/>
                </a:rPr>
                <a:t>n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251BAE8-8E02-412F-8CA3-D8658795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BADE86-3389-456E-81F7-0D587EEA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0208A2-5308-44BE-A952-181AC05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C8F16-FF46-4384-B76D-FAC53314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768909-F64B-4887-8639-E2A1FD4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738E83-FC28-44D9-A985-55416633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9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3BB73-0333-4FCC-B6F5-D3A8B8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BA49E4-B30E-449E-81DB-83A3E66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77C2B46-CE51-4986-A2E2-3852DB5D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48"/>
              <a:ext cx="57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5F5E545-6B81-4D1D-B886-EB1B3415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432" cy="336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A1C68F-C986-4C5C-886D-F5A15ED2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984"/>
              <a:ext cx="105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5E399D6C-74DA-4211-953C-3665F2AD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4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1393DE58-C52D-488F-9431-3CE890CB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72F2B0A5-A665-4960-8FB9-15E3CDE4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95558C9-F24B-4C67-BEAD-574FA07D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zh-CN" altLang="en-US" sz="1800" baseline="30000">
                  <a:ea typeface="Arial Unicode MS" pitchFamily="34" charset="-122"/>
                </a:rPr>
                <a:t>２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9AB0C001-DCBD-4735-B396-3F0A01699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DDB2A24-D368-4CCD-BBCE-C8608918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45622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7890">
            <a:extLst>
              <a:ext uri="{FF2B5EF4-FFF2-40B4-BE49-F238E27FC236}">
                <a16:creationId xmlns:a16="http://schemas.microsoft.com/office/drawing/2014/main" id="{1FA69DB0-196F-4F21-A27D-DE319C3715CB}"/>
              </a:ext>
            </a:extLst>
          </p:cNvPr>
          <p:cNvSpPr txBox="1">
            <a:spLocks noChangeArrowheads="1"/>
          </p:cNvSpPr>
          <p:nvPr/>
        </p:nvSpPr>
        <p:spPr>
          <a:xfrm>
            <a:off x="1357793" y="1455738"/>
            <a:ext cx="3721100" cy="479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5000"/>
              </a:lnSpc>
              <a:buFontTx/>
              <a:buNone/>
            </a:pPr>
            <a:r>
              <a:rPr lang="zh-CN" altLang="en-US" sz="2000" dirty="0"/>
              <a:t>设</a:t>
            </a:r>
            <a:r>
              <a:rPr lang="en-US" altLang="zh-CN" sz="2000" dirty="0"/>
              <a:t>A，B</a:t>
            </a:r>
            <a:r>
              <a:rPr lang="zh-CN" altLang="en-US" sz="2000" dirty="0"/>
              <a:t>为任意两个集合。令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A∪B={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A∩B={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A－B={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/>
              <a:t>B={x|(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)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A∩B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   =(A∪B)-(A∩B)</a:t>
            </a:r>
            <a:endParaRPr lang="zh-CN" altLang="en-US" sz="2400" dirty="0">
              <a:latin typeface="SimSun" panose="02010600030101010101" pitchFamily="2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2CF49-ED00-482D-A936-5A899C9D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153" y="1920922"/>
            <a:ext cx="6738388" cy="42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并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(Union)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交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(Intersection),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A∩B=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不相交。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差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(Subtraction)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称差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U－A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对于某</a:t>
            </a: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全集</a:t>
            </a:r>
          </a:p>
          <a:p>
            <a:pPr>
              <a:lnSpc>
                <a:spcPct val="19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 (Universal)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的补集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(Complement Set)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，用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来表示。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绝对补</a:t>
            </a:r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相对补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对称差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(Symmetric Difference)</a:t>
            </a:r>
            <a:endParaRPr lang="zh-CN" altLang="en-US" sz="2000" dirty="0">
              <a:solidFill>
                <a:srgbClr val="3333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868B1A-1B0B-4F17-A4B1-D0D76970ADC4}"/>
              </a:ext>
            </a:extLst>
          </p:cNvPr>
          <p:cNvGrpSpPr>
            <a:grpSpLocks/>
          </p:cNvGrpSpPr>
          <p:nvPr/>
        </p:nvGrpSpPr>
        <p:grpSpPr bwMode="auto">
          <a:xfrm>
            <a:off x="7585555" y="852488"/>
            <a:ext cx="1477963" cy="1527175"/>
            <a:chOff x="0" y="0"/>
            <a:chExt cx="1008" cy="963"/>
          </a:xfrm>
        </p:grpSpPr>
        <p:sp>
          <p:nvSpPr>
            <p:cNvPr id="7" name="椭圆 37893">
              <a:extLst>
                <a:ext uri="{FF2B5EF4-FFF2-40B4-BE49-F238E27FC236}">
                  <a16:creationId xmlns:a16="http://schemas.microsoft.com/office/drawing/2014/main" id="{427BA45F-C785-4524-B0BB-CEDE2D1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椭圆 37894">
              <a:extLst>
                <a:ext uri="{FF2B5EF4-FFF2-40B4-BE49-F238E27FC236}">
                  <a16:creationId xmlns:a16="http://schemas.microsoft.com/office/drawing/2014/main" id="{045D7DEE-8A60-4519-B0E8-9B00B301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矩形 37895">
              <a:extLst>
                <a:ext uri="{FF2B5EF4-FFF2-40B4-BE49-F238E27FC236}">
                  <a16:creationId xmlns:a16="http://schemas.microsoft.com/office/drawing/2014/main" id="{CA76BA74-B6E4-4E6D-ABCC-6F1F4F21B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矩形 37896">
              <a:extLst>
                <a:ext uri="{FF2B5EF4-FFF2-40B4-BE49-F238E27FC236}">
                  <a16:creationId xmlns:a16="http://schemas.microsoft.com/office/drawing/2014/main" id="{37726212-B0E3-4FB1-8B4C-8F5DF95D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5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A-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1" name="直接连接符 37897">
              <a:extLst>
                <a:ext uri="{FF2B5EF4-FFF2-40B4-BE49-F238E27FC236}">
                  <a16:creationId xmlns:a16="http://schemas.microsoft.com/office/drawing/2014/main" id="{CFE05F33-DC3C-4C72-AC99-AE73428F1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37898">
              <a:extLst>
                <a:ext uri="{FF2B5EF4-FFF2-40B4-BE49-F238E27FC236}">
                  <a16:creationId xmlns:a16="http://schemas.microsoft.com/office/drawing/2014/main" id="{A56B5A6B-F9E8-4CDA-88CF-B2DFF551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37899">
              <a:extLst>
                <a:ext uri="{FF2B5EF4-FFF2-40B4-BE49-F238E27FC236}">
                  <a16:creationId xmlns:a16="http://schemas.microsoft.com/office/drawing/2014/main" id="{ECF9FF87-22C9-4C9E-BD21-4E413B05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37900">
              <a:extLst>
                <a:ext uri="{FF2B5EF4-FFF2-40B4-BE49-F238E27FC236}">
                  <a16:creationId xmlns:a16="http://schemas.microsoft.com/office/drawing/2014/main" id="{3E52E4AC-5309-4955-B5D1-E6D77305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37901">
              <a:extLst>
                <a:ext uri="{FF2B5EF4-FFF2-40B4-BE49-F238E27FC236}">
                  <a16:creationId xmlns:a16="http://schemas.microsoft.com/office/drawing/2014/main" id="{6070D14D-E90A-4E39-981A-B336347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直接连接符 37902">
              <a:extLst>
                <a:ext uri="{FF2B5EF4-FFF2-40B4-BE49-F238E27FC236}">
                  <a16:creationId xmlns:a16="http://schemas.microsoft.com/office/drawing/2014/main" id="{24EE8A29-5DFA-4347-824F-40E0B316C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矩形 37903">
              <a:extLst>
                <a:ext uri="{FF2B5EF4-FFF2-40B4-BE49-F238E27FC236}">
                  <a16:creationId xmlns:a16="http://schemas.microsoft.com/office/drawing/2014/main" id="{335903CE-5A83-4527-A887-CF7A0D07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" name="矩形 37904">
              <a:extLst>
                <a:ext uri="{FF2B5EF4-FFF2-40B4-BE49-F238E27FC236}">
                  <a16:creationId xmlns:a16="http://schemas.microsoft.com/office/drawing/2014/main" id="{7F927A5D-73A3-457E-AF23-39BB0415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E5FDEE-0B62-47F7-81E9-C4C6484A1DC4}"/>
              </a:ext>
            </a:extLst>
          </p:cNvPr>
          <p:cNvGrpSpPr>
            <a:grpSpLocks/>
          </p:cNvGrpSpPr>
          <p:nvPr/>
        </p:nvGrpSpPr>
        <p:grpSpPr bwMode="auto">
          <a:xfrm>
            <a:off x="7550365" y="845079"/>
            <a:ext cx="1477963" cy="1524000"/>
            <a:chOff x="0" y="0"/>
            <a:chExt cx="1008" cy="960"/>
          </a:xfrm>
        </p:grpSpPr>
        <p:sp>
          <p:nvSpPr>
            <p:cNvPr id="20" name="椭圆 37906">
              <a:extLst>
                <a:ext uri="{FF2B5EF4-FFF2-40B4-BE49-F238E27FC236}">
                  <a16:creationId xmlns:a16="http://schemas.microsoft.com/office/drawing/2014/main" id="{CFC59CC1-AF41-4C7B-8DEF-F6E2EF8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椭圆 37907">
              <a:extLst>
                <a:ext uri="{FF2B5EF4-FFF2-40B4-BE49-F238E27FC236}">
                  <a16:creationId xmlns:a16="http://schemas.microsoft.com/office/drawing/2014/main" id="{EB0DB83D-6BF5-4F8B-A832-9BFDB418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矩形 37908">
              <a:extLst>
                <a:ext uri="{FF2B5EF4-FFF2-40B4-BE49-F238E27FC236}">
                  <a16:creationId xmlns:a16="http://schemas.microsoft.com/office/drawing/2014/main" id="{762CF1CD-7E83-4F36-9CDC-1521188B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矩形 37909">
              <a:extLst>
                <a:ext uri="{FF2B5EF4-FFF2-40B4-BE49-F238E27FC236}">
                  <a16:creationId xmlns:a16="http://schemas.microsoft.com/office/drawing/2014/main" id="{651FB42A-8493-4867-B937-D8F3710E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67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B</a:t>
              </a:r>
            </a:p>
          </p:txBody>
        </p:sp>
        <p:sp>
          <p:nvSpPr>
            <p:cNvPr id="24" name="直接连接符 37910">
              <a:extLst>
                <a:ext uri="{FF2B5EF4-FFF2-40B4-BE49-F238E27FC236}">
                  <a16:creationId xmlns:a16="http://schemas.microsoft.com/office/drawing/2014/main" id="{74BCE90D-4E11-4ACA-B66B-35403F9E9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37911">
              <a:extLst>
                <a:ext uri="{FF2B5EF4-FFF2-40B4-BE49-F238E27FC236}">
                  <a16:creationId xmlns:a16="http://schemas.microsoft.com/office/drawing/2014/main" id="{8F59556D-79EB-4A81-BDA9-BA6EF614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37912">
              <a:extLst>
                <a:ext uri="{FF2B5EF4-FFF2-40B4-BE49-F238E27FC236}">
                  <a16:creationId xmlns:a16="http://schemas.microsoft.com/office/drawing/2014/main" id="{8D67321D-7CA4-47E0-B964-6C9E517BF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37913">
              <a:extLst>
                <a:ext uri="{FF2B5EF4-FFF2-40B4-BE49-F238E27FC236}">
                  <a16:creationId xmlns:a16="http://schemas.microsoft.com/office/drawing/2014/main" id="{8BDD200F-8F39-4322-AD6C-6465C11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37914">
              <a:extLst>
                <a:ext uri="{FF2B5EF4-FFF2-40B4-BE49-F238E27FC236}">
                  <a16:creationId xmlns:a16="http://schemas.microsoft.com/office/drawing/2014/main" id="{F5D02778-3B8B-4203-82CD-115A27134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直接连接符 37915">
              <a:extLst>
                <a:ext uri="{FF2B5EF4-FFF2-40B4-BE49-F238E27FC236}">
                  <a16:creationId xmlns:a16="http://schemas.microsoft.com/office/drawing/2014/main" id="{25D6829D-187E-4721-AC08-A5003E4D5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" name="直接连接符 37916">
              <a:extLst>
                <a:ext uri="{FF2B5EF4-FFF2-40B4-BE49-F238E27FC236}">
                  <a16:creationId xmlns:a16="http://schemas.microsoft.com/office/drawing/2014/main" id="{C8F22B2F-D33B-4E9F-83F4-70E5A870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37917">
              <a:extLst>
                <a:ext uri="{FF2B5EF4-FFF2-40B4-BE49-F238E27FC236}">
                  <a16:creationId xmlns:a16="http://schemas.microsoft.com/office/drawing/2014/main" id="{CF944DAE-9D82-4EEA-8B32-9F70B8E4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2" name="矩形 37918">
              <a:extLst>
                <a:ext uri="{FF2B5EF4-FFF2-40B4-BE49-F238E27FC236}">
                  <a16:creationId xmlns:a16="http://schemas.microsoft.com/office/drawing/2014/main" id="{BE32CC5B-1647-49DF-A371-9B798DE3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" name="矩形 37919">
              <a:extLst>
                <a:ext uri="{FF2B5EF4-FFF2-40B4-BE49-F238E27FC236}">
                  <a16:creationId xmlns:a16="http://schemas.microsoft.com/office/drawing/2014/main" id="{37220CDA-F98F-4789-9EAC-D4A52406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33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72EC6-0F02-43D7-8EE5-3898482EA38E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关系的逆运算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8EF270-5A76-4EA4-BD9B-22A8D4E2C0B4}"/>
              </a:ext>
            </a:extLst>
          </p:cNvPr>
          <p:cNvSpPr/>
          <p:nvPr/>
        </p:nvSpPr>
        <p:spPr>
          <a:xfrm>
            <a:off x="2363844" y="1588628"/>
            <a:ext cx="712881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BaAa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的运算叫做关系的逆运算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8E5E2-7BCC-4408-9B66-39485A43A792}"/>
              </a:ext>
            </a:extLst>
          </p:cNvPr>
          <p:cNvSpPr/>
          <p:nvPr/>
        </p:nvSpPr>
        <p:spPr>
          <a:xfrm>
            <a:off x="2363844" y="5269372"/>
            <a:ext cx="788533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98171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C9A92C-D197-47D2-AA5E-84BC5E4769B1}"/>
              </a:ext>
            </a:extLst>
          </p:cNvPr>
          <p:cNvSpPr/>
          <p:nvPr/>
        </p:nvSpPr>
        <p:spPr>
          <a:xfrm>
            <a:off x="2225698" y="1140614"/>
            <a:ext cx="6096000" cy="1963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B={1,2}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R={(a,1),(a,2),(b,2),(c,1)}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={(1,a),(2,a),(2,b),(1,c)}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4890996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312BA9-E27E-4AE9-B674-629FF54288E1}"/>
              </a:ext>
            </a:extLst>
          </p:cNvPr>
          <p:cNvSpPr/>
          <p:nvPr/>
        </p:nvSpPr>
        <p:spPr>
          <a:xfrm>
            <a:off x="1751013" y="1004510"/>
            <a:ext cx="9366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逆运算基本定理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设两个关系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是两个非空的集合。则有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反身律：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 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(5)(X×Y)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=Y×X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(6)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（逆与余的）；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(9)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鞋袜律：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6460"/>
      </p:ext>
    </p:extLst>
  </p:cSld>
  <p:clrMapOvr>
    <a:masterClrMapping/>
  </p:clrMapOvr>
  <p:transition spd="slow" advTm="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36424B-71AA-4671-97BA-8A7AE73B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976486"/>
            <a:ext cx="9423633" cy="34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50185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A5442B-6FD1-49DF-84FC-9987EC005F0A}"/>
              </a:ext>
            </a:extLst>
          </p:cNvPr>
          <p:cNvSpPr txBox="1">
            <a:spLocks noChangeArrowheads="1"/>
          </p:cNvSpPr>
          <p:nvPr/>
        </p:nvSpPr>
        <p:spPr>
          <a:xfrm>
            <a:off x="3763526" y="1275958"/>
            <a:ext cx="4965700" cy="731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∪A</a:t>
            </a:r>
            <a:r>
              <a:rPr lang="en-US" altLang="zh-CN" baseline="-30000" dirty="0"/>
              <a:t>2</a:t>
            </a:r>
            <a:r>
              <a:rPr lang="en-US" altLang="zh-CN" dirty="0"/>
              <a:t>∪A</a:t>
            </a:r>
            <a:r>
              <a:rPr lang="en-US" altLang="zh-CN" baseline="-30000" dirty="0"/>
              <a:t>3</a:t>
            </a:r>
            <a:r>
              <a:rPr lang="en-US" altLang="zh-CN" dirty="0"/>
              <a:t>∪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  <a:r>
              <a:rPr lang="en-US" altLang="zh-CN" dirty="0"/>
              <a:t>∪A</a:t>
            </a:r>
            <a:r>
              <a:rPr lang="en-US" altLang="zh-CN" baseline="-30000" dirty="0"/>
              <a:t>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3D58113-443C-4788-9D9D-5D30BCA81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3652"/>
              </p:ext>
            </p:extLst>
          </p:nvPr>
        </p:nvGraphicFramePr>
        <p:xfrm>
          <a:off x="2196663" y="1058461"/>
          <a:ext cx="14049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5" imgW="431640" imgH="380880" progId="Equation.DSMT4">
                  <p:embed/>
                </p:oleObj>
              </mc:Choice>
              <mc:Fallback>
                <p:oleObj name="Equation" r:id="rId5" imgW="431640" imgH="380880" progId="Equation.DSMT4">
                  <p:embed/>
                  <p:pic>
                    <p:nvPicPr>
                      <p:cNvPr id="1017860" name="Object 4">
                        <a:extLst>
                          <a:ext uri="{FF2B5EF4-FFF2-40B4-BE49-F238E27FC236}">
                            <a16:creationId xmlns:a16="http://schemas.microsoft.com/office/drawing/2014/main" id="{BD6612A2-93E7-4385-A965-330AB4E2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63" y="1058461"/>
                        <a:ext cx="14049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A7DE5B8-1599-4959-B856-EBFC48BE9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2666"/>
              </p:ext>
            </p:extLst>
          </p:nvPr>
        </p:nvGraphicFramePr>
        <p:xfrm>
          <a:off x="2179201" y="2322120"/>
          <a:ext cx="28289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7" imgW="1130040" imgH="393480" progId="Equation.3">
                  <p:embed/>
                </p:oleObj>
              </mc:Choice>
              <mc:Fallback>
                <p:oleObj name="Equation" r:id="rId7" imgW="1130040" imgH="393480" progId="Equation.3">
                  <p:embed/>
                  <p:pic>
                    <p:nvPicPr>
                      <p:cNvPr id="1017861" name="Object 5">
                        <a:extLst>
                          <a:ext uri="{FF2B5EF4-FFF2-40B4-BE49-F238E27FC236}">
                            <a16:creationId xmlns:a16="http://schemas.microsoft.com/office/drawing/2014/main" id="{18B0ABAF-173B-4AE8-A13F-08CE8FC6D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01" y="2322120"/>
                        <a:ext cx="28289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E87F5E8-414C-418B-88A0-8A36E5408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1125"/>
              </p:ext>
            </p:extLst>
          </p:nvPr>
        </p:nvGraphicFramePr>
        <p:xfrm>
          <a:off x="2209363" y="4368408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9" imgW="888840" imgH="393480" progId="Equation.3">
                  <p:embed/>
                </p:oleObj>
              </mc:Choice>
              <mc:Fallback>
                <p:oleObj name="Equation" r:id="rId9" imgW="888840" imgH="393480" progId="Equation.3">
                  <p:embed/>
                  <p:pic>
                    <p:nvPicPr>
                      <p:cNvPr id="1017862" name="Object 6">
                        <a:extLst>
                          <a:ext uri="{FF2B5EF4-FFF2-40B4-BE49-F238E27FC236}">
                            <a16:creationId xmlns:a16="http://schemas.microsoft.com/office/drawing/2014/main" id="{2AAAEBAD-66BE-4310-893E-DECE7651C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4368408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39173AC-3E7F-4589-AB95-D082B4537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28834"/>
              </p:ext>
            </p:extLst>
          </p:nvPr>
        </p:nvGraphicFramePr>
        <p:xfrm>
          <a:off x="2209363" y="5332020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11" imgW="888840" imgH="393480" progId="Equation.3">
                  <p:embed/>
                </p:oleObj>
              </mc:Choice>
              <mc:Fallback>
                <p:oleObj name="Equation" r:id="rId11" imgW="888840" imgH="393480" progId="Equation.3">
                  <p:embed/>
                  <p:pic>
                    <p:nvPicPr>
                      <p:cNvPr id="1017863" name="Object 7">
                        <a:extLst>
                          <a:ext uri="{FF2B5EF4-FFF2-40B4-BE49-F238E27FC236}">
                            <a16:creationId xmlns:a16="http://schemas.microsoft.com/office/drawing/2014/main" id="{EEED53F8-E837-4125-9568-782217157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5332020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FE9E2D1-0608-4D75-A306-CD23C1D0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76" y="1860158"/>
            <a:ext cx="62658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={x|(x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ea typeface="黑体" panose="02010609060101010101" pitchFamily="49" charset="-122"/>
              </a:rPr>
              <a:t>……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AA30EF-AFD8-43FE-8D1F-AB5B4D66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88" y="2499920"/>
            <a:ext cx="4267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B6AB703-D8C1-4CB0-9493-D2E3B365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488" y="3312720"/>
            <a:ext cx="6858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{x|(x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ACF83A0-5450-4169-BEAD-21F3483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88" y="387787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无限增大时，可以记为：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EC3294A-730A-41BB-ACE8-F434D2C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688" y="4557320"/>
            <a:ext cx="3200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2DFEA1-266B-46F4-8FCC-94A9BF8E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88" y="5547920"/>
            <a:ext cx="3581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21786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BF7E43-AF43-4E98-A703-5203C06CCDEC}"/>
              </a:ext>
            </a:extLst>
          </p:cNvPr>
          <p:cNvSpPr/>
          <p:nvPr/>
        </p:nvSpPr>
        <p:spPr>
          <a:xfrm>
            <a:off x="2640138" y="1201909"/>
            <a:ext cx="6096000" cy="4692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为任意三个集合，则有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A∪B；		 (2)A∩B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(3)A－B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A；		            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(4)A－B＝A∩B’；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(5)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A’；		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(6)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(7)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B∩C。</a:t>
            </a:r>
          </a:p>
        </p:txBody>
      </p:sp>
    </p:spTree>
    <p:extLst>
      <p:ext uri="{BB962C8B-B14F-4D97-AF65-F5344CB8AC3E}">
        <p14:creationId xmlns:p14="http://schemas.microsoft.com/office/powerpoint/2010/main" val="970822937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8130">
            <a:extLst>
              <a:ext uri="{FF2B5EF4-FFF2-40B4-BE49-F238E27FC236}">
                <a16:creationId xmlns:a16="http://schemas.microsoft.com/office/drawing/2014/main" id="{49F4778A-7ABC-4B8E-91C1-218E97711BB7}"/>
              </a:ext>
            </a:extLst>
          </p:cNvPr>
          <p:cNvSpPr txBox="1">
            <a:spLocks noChangeArrowheads="1"/>
          </p:cNvSpPr>
          <p:nvPr/>
        </p:nvSpPr>
        <p:spPr>
          <a:xfrm>
            <a:off x="1898581" y="931623"/>
            <a:ext cx="4589463" cy="4395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A、B、C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是全集合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的任意子集，有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 A∪A＝A， A∩A＝A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A∪B)∪C＝A∪(B∪C)，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(A∩B)∩C＝A∩(B∩C)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A∪B＝B∪A， A∩B＝B∩A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A∪(B∩C)＝(A∪B)∩(A∪C)，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A∩(B∪C)＝(A∩B)∪(A∩C)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＝A， A∩U＝A 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4E2A6-3FF8-439D-977D-1B09AF18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68" y="1178531"/>
            <a:ext cx="4505325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(6)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零一律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A∪U＝U， A∩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(7)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互补律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＝U， A∩A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(8)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吸收律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A∪(A∩B)＝A， A∩(A∪B)＝A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(9)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德摩根律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A∪B)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∩B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(A∩B)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∪B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U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(10)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对合律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9817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0178">
            <a:extLst>
              <a:ext uri="{FF2B5EF4-FFF2-40B4-BE49-F238E27FC236}">
                <a16:creationId xmlns:a16="http://schemas.microsoft.com/office/drawing/2014/main" id="{CB8B0FA8-C5D2-4728-A7A4-6304C7591A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6337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+mn-ea"/>
              </a:rPr>
              <a:t>集合等式的证明</a:t>
            </a:r>
          </a:p>
          <a:p>
            <a:pPr>
              <a:buFontTx/>
              <a:buNone/>
            </a:pP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逻辑演算法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利用逻辑等值式和推理规则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集合演算法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利用集合恒等式和已知结论</a:t>
            </a:r>
          </a:p>
        </p:txBody>
      </p:sp>
    </p:spTree>
    <p:extLst>
      <p:ext uri="{BB962C8B-B14F-4D97-AF65-F5344CB8AC3E}">
        <p14:creationId xmlns:p14="http://schemas.microsoft.com/office/powerpoint/2010/main" val="2740409310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9144</TotalTime>
  <Words>5888</Words>
  <Application>Microsoft Office PowerPoint</Application>
  <PresentationFormat>宽屏</PresentationFormat>
  <Paragraphs>604</Paragraphs>
  <Slides>53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KaiTi</vt:lpstr>
      <vt:lpstr>Microsoft YaHei Light</vt:lpstr>
      <vt:lpstr>等线</vt:lpstr>
      <vt:lpstr>等线 Light</vt:lpstr>
      <vt:lpstr>黑体</vt:lpstr>
      <vt:lpstr>楷体_GB2312</vt:lpstr>
      <vt:lpstr>宋体</vt:lpstr>
      <vt:lpstr>宋体</vt:lpstr>
      <vt:lpstr>微软雅黑</vt:lpstr>
      <vt:lpstr>微软雅黑</vt:lpstr>
      <vt:lpstr>Arial</vt:lpstr>
      <vt:lpstr>Arial Black</vt:lpstr>
      <vt:lpstr>Comic Sans MS</vt:lpstr>
      <vt:lpstr>Lucida Calligraphy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115</cp:revision>
  <dcterms:created xsi:type="dcterms:W3CDTF">2019-03-24T11:36:16Z</dcterms:created>
  <dcterms:modified xsi:type="dcterms:W3CDTF">2021-10-27T07:38:27Z</dcterms:modified>
</cp:coreProperties>
</file>