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45" r:id="rId2"/>
    <p:sldId id="1288" r:id="rId3"/>
    <p:sldId id="1348" r:id="rId4"/>
    <p:sldId id="1349" r:id="rId5"/>
    <p:sldId id="1350" r:id="rId6"/>
    <p:sldId id="1325" r:id="rId7"/>
    <p:sldId id="1360" r:id="rId8"/>
    <p:sldId id="1361" r:id="rId9"/>
    <p:sldId id="1362" r:id="rId10"/>
    <p:sldId id="1342" r:id="rId11"/>
    <p:sldId id="1344" r:id="rId12"/>
    <p:sldId id="1363" r:id="rId13"/>
    <p:sldId id="1353" r:id="rId14"/>
    <p:sldId id="1356" r:id="rId15"/>
    <p:sldId id="1358" r:id="rId16"/>
    <p:sldId id="1355" r:id="rId17"/>
    <p:sldId id="1364" r:id="rId18"/>
    <p:sldId id="1357" r:id="rId19"/>
    <p:sldId id="1365" r:id="rId20"/>
    <p:sldId id="1359" r:id="rId21"/>
    <p:sldId id="1366" r:id="rId22"/>
    <p:sldId id="1367" r:id="rId23"/>
    <p:sldId id="1368" r:id="rId24"/>
    <p:sldId id="1369" r:id="rId25"/>
    <p:sldId id="1370" r:id="rId26"/>
    <p:sldId id="1371" r:id="rId27"/>
    <p:sldId id="1400" r:id="rId28"/>
    <p:sldId id="1372" r:id="rId29"/>
    <p:sldId id="1373" r:id="rId30"/>
    <p:sldId id="1374" r:id="rId31"/>
    <p:sldId id="1375" r:id="rId32"/>
    <p:sldId id="1377" r:id="rId33"/>
    <p:sldId id="1378" r:id="rId34"/>
    <p:sldId id="1399" r:id="rId35"/>
    <p:sldId id="1398" r:id="rId36"/>
    <p:sldId id="1397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6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6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8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7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9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8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8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2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9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02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24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50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25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00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04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2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67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43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94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60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1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34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12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9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45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5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00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2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6DE0B6-AFAF-4716-BE89-5B2AA55A79A9}"/>
              </a:ext>
            </a:extLst>
          </p:cNvPr>
          <p:cNvSpPr txBox="1"/>
          <p:nvPr/>
        </p:nvSpPr>
        <p:spPr>
          <a:xfrm>
            <a:off x="927021" y="6041608"/>
            <a:ext cx="91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37776E-E055-46F4-A317-E259817EEE5D}"/>
              </a:ext>
            </a:extLst>
          </p:cNvPr>
          <p:cNvSpPr/>
          <p:nvPr/>
        </p:nvSpPr>
        <p:spPr>
          <a:xfrm>
            <a:off x="995014" y="1978958"/>
            <a:ext cx="102019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对任何两个二元关系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aAcC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c)}A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×C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的复合关系；记作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的运算叫做关系的复合运算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3" y="1341223"/>
            <a:ext cx="582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复合关系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(Composite Operation)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17632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AFF01-8FDF-468A-8648-389C13D510A9}"/>
              </a:ext>
            </a:extLst>
          </p:cNvPr>
          <p:cNvSpPr/>
          <p:nvPr/>
        </p:nvSpPr>
        <p:spPr>
          <a:xfrm>
            <a:off x="1982297" y="926250"/>
            <a:ext cx="9115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B×C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是四个非空的集合。则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　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(S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∪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右分配律：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∪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右分配不等式：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T)∩(S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4872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9F20F3-A0D2-48B9-A59D-0F50A088A561}"/>
              </a:ext>
            </a:extLst>
          </p:cNvPr>
          <p:cNvSpPr/>
          <p:nvPr/>
        </p:nvSpPr>
        <p:spPr>
          <a:xfrm>
            <a:off x="1662556" y="10208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关系矩阵的合成运算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2100C9-8BFC-4298-AFAB-3C8C065657BC}"/>
              </a:ext>
            </a:extLst>
          </p:cNvPr>
          <p:cNvSpPr/>
          <p:nvPr/>
        </p:nvSpPr>
        <p:spPr>
          <a:xfrm>
            <a:off x="1937512" y="1669500"/>
            <a:ext cx="93576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是两个二元关系，其合成关系为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并设它们的关系矩阵分别为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其中：令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EC26DB-A9C1-49AE-B5FA-B31ED2D0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917" y="4724781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190440" imgH="406080" progId="Equation.DSMT4">
                  <p:embed/>
                </p:oleObj>
              </mc:Choice>
              <mc:Fallback>
                <p:oleObj name="Equation" r:id="rId5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EC26DB-A9C1-49AE-B5FA-B31ED2D00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17" y="4724781"/>
                        <a:ext cx="38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196589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41613-08E6-4B6F-991B-684F3BBCE284}"/>
              </a:ext>
            </a:extLst>
          </p:cNvPr>
          <p:cNvSpPr/>
          <p:nvPr/>
        </p:nvSpPr>
        <p:spPr>
          <a:xfrm>
            <a:off x="1751013" y="1148215"/>
            <a:ext cx="93062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(nth power)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是自然数集。规定：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69476-071B-43F2-9D87-672E1AED60C3}"/>
              </a:ext>
            </a:extLst>
          </p:cNvPr>
          <p:cNvSpPr/>
          <p:nvPr/>
        </p:nvSpPr>
        <p:spPr>
          <a:xfrm>
            <a:off x="1437070" y="4029718"/>
            <a:ext cx="85365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是自然数集。则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特别地：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1551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272EC6-0F02-43D7-8EE5-3898482EA38E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关系的逆运算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8EF270-5A76-4EA4-BD9B-22A8D4E2C0B4}"/>
              </a:ext>
            </a:extLst>
          </p:cNvPr>
          <p:cNvSpPr/>
          <p:nvPr/>
        </p:nvSpPr>
        <p:spPr>
          <a:xfrm>
            <a:off x="2363844" y="1588628"/>
            <a:ext cx="7128811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BaAa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的运算叫做关系的逆运算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8E5E2-7BCC-4408-9B66-39485A43A792}"/>
              </a:ext>
            </a:extLst>
          </p:cNvPr>
          <p:cNvSpPr/>
          <p:nvPr/>
        </p:nvSpPr>
        <p:spPr>
          <a:xfrm>
            <a:off x="2363844" y="5269372"/>
            <a:ext cx="788533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显然，对任何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；并且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98171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312BA9-E27E-4AE9-B674-629FF54288E1}"/>
              </a:ext>
            </a:extLst>
          </p:cNvPr>
          <p:cNvSpPr/>
          <p:nvPr/>
        </p:nvSpPr>
        <p:spPr>
          <a:xfrm>
            <a:off x="1751013" y="1004510"/>
            <a:ext cx="9366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逆运算基本定理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设两个关系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是两个非空的集合。则有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反身律：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 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(5)(X×Y)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=Y×X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(6)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（逆与余的）；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(9)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鞋袜律：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36460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6AB72A-3D66-4E12-A48F-B6D734DED388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关系的性质</a:t>
            </a:r>
          </a:p>
        </p:txBody>
      </p:sp>
      <p:sp>
        <p:nvSpPr>
          <p:cNvPr id="5" name="内容占位符 50178">
            <a:extLst>
              <a:ext uri="{FF2B5EF4-FFF2-40B4-BE49-F238E27FC236}">
                <a16:creationId xmlns:a16="http://schemas.microsoft.com/office/drawing/2014/main" id="{A700869D-3796-4887-ACB4-6DF0C2EF8ED1}"/>
              </a:ext>
            </a:extLst>
          </p:cNvPr>
          <p:cNvSpPr txBox="1">
            <a:spLocks/>
          </p:cNvSpPr>
          <p:nvPr/>
        </p:nvSpPr>
        <p:spPr>
          <a:xfrm>
            <a:off x="1981200" y="1540049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Reflexivity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Anti-reflexivity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对称性(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Symmetry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反对称性(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Anti-symmetry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Transitivity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040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1202">
            <a:extLst>
              <a:ext uri="{FF2B5EF4-FFF2-40B4-BE49-F238E27FC236}">
                <a16:creationId xmlns:a16="http://schemas.microsoft.com/office/drawing/2014/main" id="{9A822A2E-AA21-4FF6-863E-B27519CAD81A}"/>
              </a:ext>
            </a:extLst>
          </p:cNvPr>
          <p:cNvSpPr txBox="1">
            <a:spLocks/>
          </p:cNvSpPr>
          <p:nvPr/>
        </p:nvSpPr>
        <p:spPr>
          <a:xfrm>
            <a:off x="1534600" y="542303"/>
            <a:ext cx="9787532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的(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 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)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5000"/>
              </a:lnSpc>
              <a:buNone/>
            </a:pP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自反的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 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R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主对角线上的元素全为1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的每个顶点处均有环.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654F50-A86A-4851-B5C7-2F35C1720F4D}"/>
              </a:ext>
            </a:extLst>
          </p:cNvPr>
          <p:cNvGrpSpPr/>
          <p:nvPr/>
        </p:nvGrpSpPr>
        <p:grpSpPr>
          <a:xfrm>
            <a:off x="6780224" y="1914318"/>
            <a:ext cx="4797790" cy="1363825"/>
            <a:chOff x="0" y="0"/>
            <a:chExt cx="3900" cy="1200"/>
          </a:xfrm>
        </p:grpSpPr>
        <p:sp>
          <p:nvSpPr>
            <p:cNvPr id="6" name="椭圆 51204">
              <a:extLst>
                <a:ext uri="{FF2B5EF4-FFF2-40B4-BE49-F238E27FC236}">
                  <a16:creationId xmlns:a16="http://schemas.microsoft.com/office/drawing/2014/main" id="{032426B2-DBD2-4BF9-950A-7558815E188D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1205">
              <a:extLst>
                <a:ext uri="{FF2B5EF4-FFF2-40B4-BE49-F238E27FC236}">
                  <a16:creationId xmlns:a16="http://schemas.microsoft.com/office/drawing/2014/main" id="{84CD8557-5D21-4E05-AE8F-EF116EB3A4D3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1206">
              <a:extLst>
                <a:ext uri="{FF2B5EF4-FFF2-40B4-BE49-F238E27FC236}">
                  <a16:creationId xmlns:a16="http://schemas.microsoft.com/office/drawing/2014/main" id="{0B8F7060-623E-4C0B-A38C-F565E4835B6C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1207">
              <a:extLst>
                <a:ext uri="{FF2B5EF4-FFF2-40B4-BE49-F238E27FC236}">
                  <a16:creationId xmlns:a16="http://schemas.microsoft.com/office/drawing/2014/main" id="{71BACEAB-C175-4AE8-9C84-1552B8DC715B}"/>
                </a:ext>
              </a:extLst>
            </p:cNvPr>
            <p:cNvSpPr/>
            <p:nvPr/>
          </p:nvSpPr>
          <p:spPr>
            <a:xfrm>
              <a:off x="2912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51208">
              <a:extLst>
                <a:ext uri="{FF2B5EF4-FFF2-40B4-BE49-F238E27FC236}">
                  <a16:creationId xmlns:a16="http://schemas.microsoft.com/office/drawing/2014/main" id="{1073315D-4813-4431-9348-D33E54C41B05}"/>
                </a:ext>
              </a:extLst>
            </p:cNvPr>
            <p:cNvSpPr/>
            <p:nvPr/>
          </p:nvSpPr>
          <p:spPr>
            <a:xfrm>
              <a:off x="24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1209">
              <a:extLst>
                <a:ext uri="{FF2B5EF4-FFF2-40B4-BE49-F238E27FC236}">
                  <a16:creationId xmlns:a16="http://schemas.microsoft.com/office/drawing/2014/main" id="{2EFE31F8-005E-4820-B8FD-6E8A4E124E57}"/>
                </a:ext>
              </a:extLst>
            </p:cNvPr>
            <p:cNvSpPr/>
            <p:nvPr/>
          </p:nvSpPr>
          <p:spPr>
            <a:xfrm>
              <a:off x="3380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1210">
              <a:extLst>
                <a:ext uri="{FF2B5EF4-FFF2-40B4-BE49-F238E27FC236}">
                  <a16:creationId xmlns:a16="http://schemas.microsoft.com/office/drawing/2014/main" id="{CDDF23B7-EFFD-4D4F-8954-D5F828B61EFE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1211">
              <a:extLst>
                <a:ext uri="{FF2B5EF4-FFF2-40B4-BE49-F238E27FC236}">
                  <a16:creationId xmlns:a16="http://schemas.microsoft.com/office/drawing/2014/main" id="{C9B8EA28-025C-4BAC-8F51-EFB1E00038AB}"/>
                </a:ext>
              </a:extLst>
            </p:cNvPr>
            <p:cNvSpPr/>
            <p:nvPr/>
          </p:nvSpPr>
          <p:spPr>
            <a:xfrm>
              <a:off x="780" y="0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1212">
              <a:extLst>
                <a:ext uri="{FF2B5EF4-FFF2-40B4-BE49-F238E27FC236}">
                  <a16:creationId xmlns:a16="http://schemas.microsoft.com/office/drawing/2014/main" id="{02E64F5F-B25C-454A-95CE-277466AFBB3C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1213">
              <a:extLst>
                <a:ext uri="{FF2B5EF4-FFF2-40B4-BE49-F238E27FC236}">
                  <a16:creationId xmlns:a16="http://schemas.microsoft.com/office/drawing/2014/main" id="{0F91A9F8-0E11-4104-A36A-D4EA742AE729}"/>
                </a:ext>
              </a:extLst>
            </p:cNvPr>
            <p:cNvSpPr/>
            <p:nvPr/>
          </p:nvSpPr>
          <p:spPr>
            <a:xfrm>
              <a:off x="156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1214">
              <a:extLst>
                <a:ext uri="{FF2B5EF4-FFF2-40B4-BE49-F238E27FC236}">
                  <a16:creationId xmlns:a16="http://schemas.microsoft.com/office/drawing/2014/main" id="{45E6B117-2124-460C-9E00-D1F188D9CDC5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1215">
              <a:extLst>
                <a:ext uri="{FF2B5EF4-FFF2-40B4-BE49-F238E27FC236}">
                  <a16:creationId xmlns:a16="http://schemas.microsoft.com/office/drawing/2014/main" id="{1F65D9D9-E2AB-472A-855D-E11446864A5D}"/>
                </a:ext>
              </a:extLst>
            </p:cNvPr>
            <p:cNvSpPr/>
            <p:nvPr/>
          </p:nvSpPr>
          <p:spPr>
            <a:xfrm>
              <a:off x="1508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1216">
              <a:extLst>
                <a:ext uri="{FF2B5EF4-FFF2-40B4-BE49-F238E27FC236}">
                  <a16:creationId xmlns:a16="http://schemas.microsoft.com/office/drawing/2014/main" id="{DA0709D2-852D-4CA5-A900-94EA22ED1C6C}"/>
                </a:ext>
              </a:extLst>
            </p:cNvPr>
            <p:cNvSpPr/>
            <p:nvPr/>
          </p:nvSpPr>
          <p:spPr>
            <a:xfrm>
              <a:off x="2808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1217">
              <a:extLst>
                <a:ext uri="{FF2B5EF4-FFF2-40B4-BE49-F238E27FC236}">
                  <a16:creationId xmlns:a16="http://schemas.microsoft.com/office/drawing/2014/main" id="{C8364033-D8F3-4CAC-8860-9CFC9073F018}"/>
                </a:ext>
              </a:extLst>
            </p:cNvPr>
            <p:cNvSpPr/>
            <p:nvPr/>
          </p:nvSpPr>
          <p:spPr>
            <a:xfrm>
              <a:off x="2964" y="0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1218">
              <a:extLst>
                <a:ext uri="{FF2B5EF4-FFF2-40B4-BE49-F238E27FC236}">
                  <a16:creationId xmlns:a16="http://schemas.microsoft.com/office/drawing/2014/main" id="{EBDF9B04-E7E2-471C-8D15-0089E996B7C9}"/>
                </a:ext>
              </a:extLst>
            </p:cNvPr>
            <p:cNvSpPr/>
            <p:nvPr/>
          </p:nvSpPr>
          <p:spPr>
            <a:xfrm>
              <a:off x="3536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1219">
              <a:extLst>
                <a:ext uri="{FF2B5EF4-FFF2-40B4-BE49-F238E27FC236}">
                  <a16:creationId xmlns:a16="http://schemas.microsoft.com/office/drawing/2014/main" id="{97A40C8C-2D01-4ED1-A750-3396287957E0}"/>
                </a:ext>
              </a:extLst>
            </p:cNvPr>
            <p:cNvSpPr/>
            <p:nvPr/>
          </p:nvSpPr>
          <p:spPr>
            <a:xfrm>
              <a:off x="3692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1220">
              <a:extLst>
                <a:ext uri="{FF2B5EF4-FFF2-40B4-BE49-F238E27FC236}">
                  <a16:creationId xmlns:a16="http://schemas.microsoft.com/office/drawing/2014/main" id="{F7F7BCF2-83ED-4DE9-9913-945931FCED2B}"/>
                </a:ext>
              </a:extLst>
            </p:cNvPr>
            <p:cNvSpPr/>
            <p:nvPr/>
          </p:nvSpPr>
          <p:spPr>
            <a:xfrm flipV="1">
              <a:off x="416" y="480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1221">
              <a:extLst>
                <a:ext uri="{FF2B5EF4-FFF2-40B4-BE49-F238E27FC236}">
                  <a16:creationId xmlns:a16="http://schemas.microsoft.com/office/drawing/2014/main" id="{69237C08-981A-4D33-91E5-11B1D6A98BE8}"/>
                </a:ext>
              </a:extLst>
            </p:cNvPr>
            <p:cNvSpPr/>
            <p:nvPr/>
          </p:nvSpPr>
          <p:spPr>
            <a:xfrm>
              <a:off x="416" y="1056"/>
              <a:ext cx="7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1222">
              <a:extLst>
                <a:ext uri="{FF2B5EF4-FFF2-40B4-BE49-F238E27FC236}">
                  <a16:creationId xmlns:a16="http://schemas.microsoft.com/office/drawing/2014/main" id="{2DAA100A-2A63-4612-86AB-CBF5F273C026}"/>
                </a:ext>
              </a:extLst>
            </p:cNvPr>
            <p:cNvSpPr/>
            <p:nvPr/>
          </p:nvSpPr>
          <p:spPr>
            <a:xfrm>
              <a:off x="3016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1223">
              <a:extLst>
                <a:ext uri="{FF2B5EF4-FFF2-40B4-BE49-F238E27FC236}">
                  <a16:creationId xmlns:a16="http://schemas.microsoft.com/office/drawing/2014/main" id="{2165DE3C-6C86-45EA-9599-9F196B8EF4C1}"/>
                </a:ext>
              </a:extLst>
            </p:cNvPr>
            <p:cNvSpPr/>
            <p:nvPr/>
          </p:nvSpPr>
          <p:spPr>
            <a:xfrm flipH="1">
              <a:off x="2600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1224">
              <a:extLst>
                <a:ext uri="{FF2B5EF4-FFF2-40B4-BE49-F238E27FC236}">
                  <a16:creationId xmlns:a16="http://schemas.microsoft.com/office/drawing/2014/main" id="{23F808A3-70FF-456C-8055-8776773E97C5}"/>
                </a:ext>
              </a:extLst>
            </p:cNvPr>
            <p:cNvSpPr/>
            <p:nvPr/>
          </p:nvSpPr>
          <p:spPr>
            <a:xfrm>
              <a:off x="2600" y="1056"/>
              <a:ext cx="7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2D57046-27B2-4D8B-9A59-3EB564CD02E7}"/>
              </a:ext>
            </a:extLst>
          </p:cNvPr>
          <p:cNvSpPr/>
          <p:nvPr/>
        </p:nvSpPr>
        <p:spPr>
          <a:xfrm>
            <a:off x="1534600" y="5189410"/>
            <a:ext cx="6994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 显然，对于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自反关系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， 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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(R) =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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(R) =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X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D348E8-15EE-4C96-8106-7B016A32B7FE}"/>
              </a:ext>
            </a:extLst>
          </p:cNvPr>
          <p:cNvSpPr/>
          <p:nvPr/>
        </p:nvSpPr>
        <p:spPr>
          <a:xfrm>
            <a:off x="1671240" y="5827458"/>
            <a:ext cx="8275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常见的</a:t>
            </a:r>
            <a:r>
              <a:rPr lang="zh-CN" altLang="en-US" sz="2800" dirty="0">
                <a:latin typeface="+mn-ea"/>
              </a:rPr>
              <a:t>自反关系有相等关系</a:t>
            </a:r>
            <a:r>
              <a:rPr lang="en-US" altLang="zh-CN" sz="2800" dirty="0">
                <a:latin typeface="+mn-ea"/>
              </a:rPr>
              <a:t>(=)</a:t>
            </a:r>
            <a:r>
              <a:rPr lang="zh-CN" altLang="en-US" sz="2800" dirty="0">
                <a:latin typeface="+mn-ea"/>
              </a:rPr>
              <a:t>，小于等于关系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，包含关系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4525840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F4CD7C-95B8-4F75-9F86-25D59828500D}"/>
              </a:ext>
            </a:extLst>
          </p:cNvPr>
          <p:cNvSpPr/>
          <p:nvPr/>
        </p:nvSpPr>
        <p:spPr>
          <a:xfrm>
            <a:off x="1751013" y="759719"/>
            <a:ext cx="797742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u="sng" dirty="0">
                <a:solidFill>
                  <a:srgbClr val="0033CC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的(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irreflexive),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</a:p>
          <a:p>
            <a:pPr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x(</a:t>
            </a:r>
            <a:r>
              <a:rPr lang="en-US" altLang="x-none" sz="2800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 </a:t>
            </a:r>
            <a:r>
              <a:rPr lang="en-US" altLang="x-none" sz="2800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反自反的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是反自反的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R=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主对角线上的元素全为0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的每个顶点处均无环. 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3454AF-8AB6-409A-9899-F114774017ED}"/>
              </a:ext>
            </a:extLst>
          </p:cNvPr>
          <p:cNvGrpSpPr/>
          <p:nvPr/>
        </p:nvGrpSpPr>
        <p:grpSpPr>
          <a:xfrm>
            <a:off x="7208006" y="2396536"/>
            <a:ext cx="4542692" cy="1770185"/>
            <a:chOff x="0" y="0"/>
            <a:chExt cx="3100" cy="1208"/>
          </a:xfrm>
        </p:grpSpPr>
        <p:sp>
          <p:nvSpPr>
            <p:cNvPr id="28" name="椭圆 52228">
              <a:extLst>
                <a:ext uri="{FF2B5EF4-FFF2-40B4-BE49-F238E27FC236}">
                  <a16:creationId xmlns:a16="http://schemas.microsoft.com/office/drawing/2014/main" id="{D7612CE8-9E1F-4408-B2C2-9D7124246971}"/>
                </a:ext>
              </a:extLst>
            </p:cNvPr>
            <p:cNvSpPr/>
            <p:nvPr/>
          </p:nvSpPr>
          <p:spPr>
            <a:xfrm>
              <a:off x="416" y="32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椭圆 52229">
              <a:extLst>
                <a:ext uri="{FF2B5EF4-FFF2-40B4-BE49-F238E27FC236}">
                  <a16:creationId xmlns:a16="http://schemas.microsoft.com/office/drawing/2014/main" id="{7588481D-C65D-4F29-8D71-F255CDDA79EB}"/>
                </a:ext>
              </a:extLst>
            </p:cNvPr>
            <p:cNvSpPr/>
            <p:nvPr/>
          </p:nvSpPr>
          <p:spPr>
            <a:xfrm>
              <a:off x="0" y="9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0" name="椭圆 52230">
              <a:extLst>
                <a:ext uri="{FF2B5EF4-FFF2-40B4-BE49-F238E27FC236}">
                  <a16:creationId xmlns:a16="http://schemas.microsoft.com/office/drawing/2014/main" id="{EBA80E7E-9039-4A03-8240-11D2FEA54D93}"/>
                </a:ext>
              </a:extLst>
            </p:cNvPr>
            <p:cNvSpPr/>
            <p:nvPr/>
          </p:nvSpPr>
          <p:spPr>
            <a:xfrm>
              <a:off x="884" y="9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椭圆 52231">
              <a:extLst>
                <a:ext uri="{FF2B5EF4-FFF2-40B4-BE49-F238E27FC236}">
                  <a16:creationId xmlns:a16="http://schemas.microsoft.com/office/drawing/2014/main" id="{B49E4B16-6741-4E51-B26F-F94A07D7C3E0}"/>
                </a:ext>
              </a:extLst>
            </p:cNvPr>
            <p:cNvSpPr/>
            <p:nvPr/>
          </p:nvSpPr>
          <p:spPr>
            <a:xfrm>
              <a:off x="2112" y="3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2" name="椭圆 52232">
              <a:extLst>
                <a:ext uri="{FF2B5EF4-FFF2-40B4-BE49-F238E27FC236}">
                  <a16:creationId xmlns:a16="http://schemas.microsoft.com/office/drawing/2014/main" id="{6325D3F6-B37F-407F-BCDE-1054AB96E9FD}"/>
                </a:ext>
              </a:extLst>
            </p:cNvPr>
            <p:cNvSpPr/>
            <p:nvPr/>
          </p:nvSpPr>
          <p:spPr>
            <a:xfrm>
              <a:off x="1696" y="968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3" name="椭圆 52233">
              <a:extLst>
                <a:ext uri="{FF2B5EF4-FFF2-40B4-BE49-F238E27FC236}">
                  <a16:creationId xmlns:a16="http://schemas.microsoft.com/office/drawing/2014/main" id="{C821D867-1FDA-4661-A4C9-3F110B518152}"/>
                </a:ext>
              </a:extLst>
            </p:cNvPr>
            <p:cNvSpPr/>
            <p:nvPr/>
          </p:nvSpPr>
          <p:spPr>
            <a:xfrm>
              <a:off x="2580" y="968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4" name="椭圆 52234">
              <a:extLst>
                <a:ext uri="{FF2B5EF4-FFF2-40B4-BE49-F238E27FC236}">
                  <a16:creationId xmlns:a16="http://schemas.microsoft.com/office/drawing/2014/main" id="{C82149E5-10F9-46BA-9452-799987F69E0B}"/>
                </a:ext>
              </a:extLst>
            </p:cNvPr>
            <p:cNvSpPr/>
            <p:nvPr/>
          </p:nvSpPr>
          <p:spPr>
            <a:xfrm>
              <a:off x="2008" y="0"/>
              <a:ext cx="393" cy="3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5" name="直接连接符 52235">
              <a:extLst>
                <a:ext uri="{FF2B5EF4-FFF2-40B4-BE49-F238E27FC236}">
                  <a16:creationId xmlns:a16="http://schemas.microsoft.com/office/drawing/2014/main" id="{D22C61CD-907D-477C-8B92-7F2C81AE0ACF}"/>
                </a:ext>
              </a:extLst>
            </p:cNvPr>
            <p:cNvSpPr/>
            <p:nvPr/>
          </p:nvSpPr>
          <p:spPr>
            <a:xfrm>
              <a:off x="2164" y="8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6" name="椭圆 52236">
              <a:extLst>
                <a:ext uri="{FF2B5EF4-FFF2-40B4-BE49-F238E27FC236}">
                  <a16:creationId xmlns:a16="http://schemas.microsoft.com/office/drawing/2014/main" id="{D850366F-36CD-458C-B470-839DF35C58F0}"/>
                </a:ext>
              </a:extLst>
            </p:cNvPr>
            <p:cNvSpPr/>
            <p:nvPr/>
          </p:nvSpPr>
          <p:spPr>
            <a:xfrm>
              <a:off x="2736" y="872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7" name="直接连接符 52237">
              <a:extLst>
                <a:ext uri="{FF2B5EF4-FFF2-40B4-BE49-F238E27FC236}">
                  <a16:creationId xmlns:a16="http://schemas.microsoft.com/office/drawing/2014/main" id="{B73EA2A6-613D-4FCB-B122-10A303850F19}"/>
                </a:ext>
              </a:extLst>
            </p:cNvPr>
            <p:cNvSpPr/>
            <p:nvPr/>
          </p:nvSpPr>
          <p:spPr>
            <a:xfrm>
              <a:off x="2892" y="872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直接连接符 52238">
              <a:extLst>
                <a:ext uri="{FF2B5EF4-FFF2-40B4-BE49-F238E27FC236}">
                  <a16:creationId xmlns:a16="http://schemas.microsoft.com/office/drawing/2014/main" id="{06EF47B4-33EF-4EE3-A441-23FC37C31C43}"/>
                </a:ext>
              </a:extLst>
            </p:cNvPr>
            <p:cNvSpPr/>
            <p:nvPr/>
          </p:nvSpPr>
          <p:spPr>
            <a:xfrm flipV="1">
              <a:off x="104" y="464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9" name="直接连接符 52239">
              <a:extLst>
                <a:ext uri="{FF2B5EF4-FFF2-40B4-BE49-F238E27FC236}">
                  <a16:creationId xmlns:a16="http://schemas.microsoft.com/office/drawing/2014/main" id="{68EA0545-97C6-4873-932E-C7720007ED42}"/>
                </a:ext>
              </a:extLst>
            </p:cNvPr>
            <p:cNvSpPr/>
            <p:nvPr/>
          </p:nvSpPr>
          <p:spPr>
            <a:xfrm>
              <a:off x="104" y="1040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直接连接符 52240">
              <a:extLst>
                <a:ext uri="{FF2B5EF4-FFF2-40B4-BE49-F238E27FC236}">
                  <a16:creationId xmlns:a16="http://schemas.microsoft.com/office/drawing/2014/main" id="{38C152C5-AECB-442C-8E30-F4C5F5F39577}"/>
                </a:ext>
              </a:extLst>
            </p:cNvPr>
            <p:cNvSpPr/>
            <p:nvPr/>
          </p:nvSpPr>
          <p:spPr>
            <a:xfrm>
              <a:off x="2216" y="440"/>
              <a:ext cx="416" cy="576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1" name="直接连接符 52241">
              <a:extLst>
                <a:ext uri="{FF2B5EF4-FFF2-40B4-BE49-F238E27FC236}">
                  <a16:creationId xmlns:a16="http://schemas.microsoft.com/office/drawing/2014/main" id="{356DAD9F-70DF-4460-B096-CB416292B7FE}"/>
                </a:ext>
              </a:extLst>
            </p:cNvPr>
            <p:cNvSpPr/>
            <p:nvPr/>
          </p:nvSpPr>
          <p:spPr>
            <a:xfrm flipH="1">
              <a:off x="1800" y="440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2" name="直接连接符 52242">
              <a:extLst>
                <a:ext uri="{FF2B5EF4-FFF2-40B4-BE49-F238E27FC236}">
                  <a16:creationId xmlns:a16="http://schemas.microsoft.com/office/drawing/2014/main" id="{48E54973-9938-4CFC-BAFF-D8CABE45D009}"/>
                </a:ext>
              </a:extLst>
            </p:cNvPr>
            <p:cNvSpPr/>
            <p:nvPr/>
          </p:nvSpPr>
          <p:spPr>
            <a:xfrm>
              <a:off x="1800" y="1064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BA911B0-3203-4F15-A908-F3C90C7DD352}"/>
              </a:ext>
            </a:extLst>
          </p:cNvPr>
          <p:cNvSpPr/>
          <p:nvPr/>
        </p:nvSpPr>
        <p:spPr>
          <a:xfrm>
            <a:off x="1707906" y="5340727"/>
            <a:ext cx="8776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而不相等关系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，小于关系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，真包含关系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等都不是自反关系，它们都</a:t>
            </a:r>
            <a:r>
              <a:rPr lang="zh-CN" altLang="en-US" sz="2800" dirty="0">
                <a:latin typeface="楷体_GB2312" pitchFamily="49" charset="-122"/>
              </a:rPr>
              <a:t>是反自反关系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47507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864D42-8651-491F-B4A8-88946CA59D5C}"/>
              </a:ext>
            </a:extLst>
          </p:cNvPr>
          <p:cNvSpPr/>
          <p:nvPr/>
        </p:nvSpPr>
        <p:spPr>
          <a:xfrm>
            <a:off x="1571625" y="1005908"/>
            <a:ext cx="9069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自反性和反自反性是关系的两个极端性质；因此，自反关系和反自反关系是两种极端关系；</a:t>
            </a: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　　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从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关系矩阵来看：自反关系关系矩阵的对角线上元素全是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；反自反关系关系矩阵的对角线上元素全是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        从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关系图来看：自反关系关系图的各结点上全都有自反圈；反自反关系关系图的各结点上全都没有自反圈。</a:t>
            </a:r>
          </a:p>
        </p:txBody>
      </p:sp>
      <p:sp>
        <p:nvSpPr>
          <p:cNvPr id="5" name="椭圆 53250">
            <a:extLst>
              <a:ext uri="{FF2B5EF4-FFF2-40B4-BE49-F238E27FC236}">
                <a16:creationId xmlns:a16="http://schemas.microsoft.com/office/drawing/2014/main" id="{2F91B8FE-4D1F-465F-A2C6-9AED6C43F833}"/>
              </a:ext>
            </a:extLst>
          </p:cNvPr>
          <p:cNvSpPr/>
          <p:nvPr/>
        </p:nvSpPr>
        <p:spPr>
          <a:xfrm>
            <a:off x="3422969" y="43875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椭圆 53251">
            <a:extLst>
              <a:ext uri="{FF2B5EF4-FFF2-40B4-BE49-F238E27FC236}">
                <a16:creationId xmlns:a16="http://schemas.microsoft.com/office/drawing/2014/main" id="{826800F5-CB56-40F6-9F63-AD79DAE6FA9B}"/>
              </a:ext>
            </a:extLst>
          </p:cNvPr>
          <p:cNvSpPr/>
          <p:nvPr/>
        </p:nvSpPr>
        <p:spPr>
          <a:xfrm>
            <a:off x="28133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53252">
            <a:extLst>
              <a:ext uri="{FF2B5EF4-FFF2-40B4-BE49-F238E27FC236}">
                <a16:creationId xmlns:a16="http://schemas.microsoft.com/office/drawing/2014/main" id="{8D27B2EB-DAE8-436F-BE17-7AE1A10133E8}"/>
              </a:ext>
            </a:extLst>
          </p:cNvPr>
          <p:cNvSpPr/>
          <p:nvPr/>
        </p:nvSpPr>
        <p:spPr>
          <a:xfrm>
            <a:off x="41087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53253">
            <a:extLst>
              <a:ext uri="{FF2B5EF4-FFF2-40B4-BE49-F238E27FC236}">
                <a16:creationId xmlns:a16="http://schemas.microsoft.com/office/drawing/2014/main" id="{3C70D143-1791-4928-9F94-3B85F89A413A}"/>
              </a:ext>
            </a:extLst>
          </p:cNvPr>
          <p:cNvSpPr/>
          <p:nvPr/>
        </p:nvSpPr>
        <p:spPr>
          <a:xfrm>
            <a:off x="6013769" y="43875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椭圆 53254">
            <a:extLst>
              <a:ext uri="{FF2B5EF4-FFF2-40B4-BE49-F238E27FC236}">
                <a16:creationId xmlns:a16="http://schemas.microsoft.com/office/drawing/2014/main" id="{94995F6E-8744-48F3-ADE5-AA9FCCB5B559}"/>
              </a:ext>
            </a:extLst>
          </p:cNvPr>
          <p:cNvSpPr/>
          <p:nvPr/>
        </p:nvSpPr>
        <p:spPr>
          <a:xfrm>
            <a:off x="54041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椭圆 53255">
            <a:extLst>
              <a:ext uri="{FF2B5EF4-FFF2-40B4-BE49-F238E27FC236}">
                <a16:creationId xmlns:a16="http://schemas.microsoft.com/office/drawing/2014/main" id="{59267706-99AC-429E-A970-0A6C6DDB8951}"/>
              </a:ext>
            </a:extLst>
          </p:cNvPr>
          <p:cNvSpPr/>
          <p:nvPr/>
        </p:nvSpPr>
        <p:spPr>
          <a:xfrm>
            <a:off x="66995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53256">
            <a:extLst>
              <a:ext uri="{FF2B5EF4-FFF2-40B4-BE49-F238E27FC236}">
                <a16:creationId xmlns:a16="http://schemas.microsoft.com/office/drawing/2014/main" id="{39DF9440-70E0-4EE9-9496-5ED0B0466686}"/>
              </a:ext>
            </a:extLst>
          </p:cNvPr>
          <p:cNvSpPr/>
          <p:nvPr/>
        </p:nvSpPr>
        <p:spPr>
          <a:xfrm>
            <a:off x="3270569" y="389520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直接连接符 53257">
            <a:extLst>
              <a:ext uri="{FF2B5EF4-FFF2-40B4-BE49-F238E27FC236}">
                <a16:creationId xmlns:a16="http://schemas.microsoft.com/office/drawing/2014/main" id="{93E518F0-717C-4375-B2D5-32E20F5B1C55}"/>
              </a:ext>
            </a:extLst>
          </p:cNvPr>
          <p:cNvSpPr/>
          <p:nvPr/>
        </p:nvSpPr>
        <p:spPr>
          <a:xfrm>
            <a:off x="3499169" y="38952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3" name="椭圆 53258">
            <a:extLst>
              <a:ext uri="{FF2B5EF4-FFF2-40B4-BE49-F238E27FC236}">
                <a16:creationId xmlns:a16="http://schemas.microsoft.com/office/drawing/2014/main" id="{8B6D9E09-0453-4654-B8F7-C773192FAD75}"/>
              </a:ext>
            </a:extLst>
          </p:cNvPr>
          <p:cNvSpPr/>
          <p:nvPr/>
        </p:nvSpPr>
        <p:spPr>
          <a:xfrm>
            <a:off x="2356169" y="5161292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直接连接符 53259">
            <a:extLst>
              <a:ext uri="{FF2B5EF4-FFF2-40B4-BE49-F238E27FC236}">
                <a16:creationId xmlns:a16="http://schemas.microsoft.com/office/drawing/2014/main" id="{29A04E37-2B01-46EE-B9D3-9659DF631AFA}"/>
              </a:ext>
            </a:extLst>
          </p:cNvPr>
          <p:cNvSpPr/>
          <p:nvPr/>
        </p:nvSpPr>
        <p:spPr>
          <a:xfrm>
            <a:off x="2584769" y="5161292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5" name="椭圆 53260">
            <a:extLst>
              <a:ext uri="{FF2B5EF4-FFF2-40B4-BE49-F238E27FC236}">
                <a16:creationId xmlns:a16="http://schemas.microsoft.com/office/drawing/2014/main" id="{1E2770BF-070F-4A3D-8127-2250FBF69B4D}"/>
              </a:ext>
            </a:extLst>
          </p:cNvPr>
          <p:cNvSpPr/>
          <p:nvPr/>
        </p:nvSpPr>
        <p:spPr>
          <a:xfrm>
            <a:off x="4337369" y="5161292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直接连接符 53261">
            <a:extLst>
              <a:ext uri="{FF2B5EF4-FFF2-40B4-BE49-F238E27FC236}">
                <a16:creationId xmlns:a16="http://schemas.microsoft.com/office/drawing/2014/main" id="{4CBD6A67-21F6-41E1-854F-55572D74804A}"/>
              </a:ext>
            </a:extLst>
          </p:cNvPr>
          <p:cNvSpPr/>
          <p:nvPr/>
        </p:nvSpPr>
        <p:spPr>
          <a:xfrm>
            <a:off x="4565969" y="5161292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7" name="直接连接符 53262">
            <a:extLst>
              <a:ext uri="{FF2B5EF4-FFF2-40B4-BE49-F238E27FC236}">
                <a16:creationId xmlns:a16="http://schemas.microsoft.com/office/drawing/2014/main" id="{D6828A10-D2BF-454C-B577-DE0C41927680}"/>
              </a:ext>
            </a:extLst>
          </p:cNvPr>
          <p:cNvSpPr/>
          <p:nvPr/>
        </p:nvSpPr>
        <p:spPr>
          <a:xfrm flipV="1">
            <a:off x="2965769" y="4598585"/>
            <a:ext cx="5334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8" name="直接连接符 53263">
            <a:extLst>
              <a:ext uri="{FF2B5EF4-FFF2-40B4-BE49-F238E27FC236}">
                <a16:creationId xmlns:a16="http://schemas.microsoft.com/office/drawing/2014/main" id="{C9679032-0FE6-4ECF-ACFA-180B87DFFE36}"/>
              </a:ext>
            </a:extLst>
          </p:cNvPr>
          <p:cNvSpPr/>
          <p:nvPr/>
        </p:nvSpPr>
        <p:spPr>
          <a:xfrm>
            <a:off x="2965769" y="544264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9" name="直接连接符 53264">
            <a:extLst>
              <a:ext uri="{FF2B5EF4-FFF2-40B4-BE49-F238E27FC236}">
                <a16:creationId xmlns:a16="http://schemas.microsoft.com/office/drawing/2014/main" id="{1B18EA17-7C3F-47EB-BF77-C8FBC26FA199}"/>
              </a:ext>
            </a:extLst>
          </p:cNvPr>
          <p:cNvSpPr/>
          <p:nvPr/>
        </p:nvSpPr>
        <p:spPr>
          <a:xfrm>
            <a:off x="6166169" y="4528246"/>
            <a:ext cx="6096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0" name="直接连接符 53265">
            <a:extLst>
              <a:ext uri="{FF2B5EF4-FFF2-40B4-BE49-F238E27FC236}">
                <a16:creationId xmlns:a16="http://schemas.microsoft.com/office/drawing/2014/main" id="{4BDA42E6-40A4-49D8-85B9-0FE85E5392BA}"/>
              </a:ext>
            </a:extLst>
          </p:cNvPr>
          <p:cNvSpPr/>
          <p:nvPr/>
        </p:nvSpPr>
        <p:spPr>
          <a:xfrm flipH="1">
            <a:off x="5556569" y="4528246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1" name="直接连接符 53266">
            <a:extLst>
              <a:ext uri="{FF2B5EF4-FFF2-40B4-BE49-F238E27FC236}">
                <a16:creationId xmlns:a16="http://schemas.microsoft.com/office/drawing/2014/main" id="{3A0D0616-81AC-40FE-8851-0531DB3BBFC4}"/>
              </a:ext>
            </a:extLst>
          </p:cNvPr>
          <p:cNvSpPr/>
          <p:nvPr/>
        </p:nvSpPr>
        <p:spPr>
          <a:xfrm>
            <a:off x="5556569" y="544264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2" name="椭圆 53267">
            <a:extLst>
              <a:ext uri="{FF2B5EF4-FFF2-40B4-BE49-F238E27FC236}">
                <a16:creationId xmlns:a16="http://schemas.microsoft.com/office/drawing/2014/main" id="{78A5F707-6C78-43C8-B3FA-94329575B139}"/>
              </a:ext>
            </a:extLst>
          </p:cNvPr>
          <p:cNvSpPr/>
          <p:nvPr/>
        </p:nvSpPr>
        <p:spPr>
          <a:xfrm>
            <a:off x="8223569" y="43875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3" name="椭圆 53268">
            <a:extLst>
              <a:ext uri="{FF2B5EF4-FFF2-40B4-BE49-F238E27FC236}">
                <a16:creationId xmlns:a16="http://schemas.microsoft.com/office/drawing/2014/main" id="{DD1A49A1-F195-4C43-AFA0-B344788B3FA8}"/>
              </a:ext>
            </a:extLst>
          </p:cNvPr>
          <p:cNvSpPr/>
          <p:nvPr/>
        </p:nvSpPr>
        <p:spPr>
          <a:xfrm>
            <a:off x="76139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4" name="椭圆 53269">
            <a:extLst>
              <a:ext uri="{FF2B5EF4-FFF2-40B4-BE49-F238E27FC236}">
                <a16:creationId xmlns:a16="http://schemas.microsoft.com/office/drawing/2014/main" id="{D18120EF-E0A5-43EB-BCB2-F83EE098C6AD}"/>
              </a:ext>
            </a:extLst>
          </p:cNvPr>
          <p:cNvSpPr/>
          <p:nvPr/>
        </p:nvSpPr>
        <p:spPr>
          <a:xfrm>
            <a:off x="89093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5" name="椭圆 53270">
            <a:extLst>
              <a:ext uri="{FF2B5EF4-FFF2-40B4-BE49-F238E27FC236}">
                <a16:creationId xmlns:a16="http://schemas.microsoft.com/office/drawing/2014/main" id="{08526CFA-E56D-4972-9E97-D56589551A9A}"/>
              </a:ext>
            </a:extLst>
          </p:cNvPr>
          <p:cNvSpPr/>
          <p:nvPr/>
        </p:nvSpPr>
        <p:spPr>
          <a:xfrm>
            <a:off x="8071169" y="389520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6" name="直接连接符 53271">
            <a:extLst>
              <a:ext uri="{FF2B5EF4-FFF2-40B4-BE49-F238E27FC236}">
                <a16:creationId xmlns:a16="http://schemas.microsoft.com/office/drawing/2014/main" id="{AD3231DD-B5C3-401E-BB91-FD80AC5ED81F}"/>
              </a:ext>
            </a:extLst>
          </p:cNvPr>
          <p:cNvSpPr/>
          <p:nvPr/>
        </p:nvSpPr>
        <p:spPr>
          <a:xfrm>
            <a:off x="8299769" y="38952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7" name="椭圆 53272">
            <a:extLst>
              <a:ext uri="{FF2B5EF4-FFF2-40B4-BE49-F238E27FC236}">
                <a16:creationId xmlns:a16="http://schemas.microsoft.com/office/drawing/2014/main" id="{93E50866-4E71-4D00-97E6-3C36904E4CB5}"/>
              </a:ext>
            </a:extLst>
          </p:cNvPr>
          <p:cNvSpPr/>
          <p:nvPr/>
        </p:nvSpPr>
        <p:spPr>
          <a:xfrm>
            <a:off x="9137969" y="5161292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8" name="直接连接符 53273">
            <a:extLst>
              <a:ext uri="{FF2B5EF4-FFF2-40B4-BE49-F238E27FC236}">
                <a16:creationId xmlns:a16="http://schemas.microsoft.com/office/drawing/2014/main" id="{F5DB9C86-929E-42F2-8EB7-40CC2ABFF6D6}"/>
              </a:ext>
            </a:extLst>
          </p:cNvPr>
          <p:cNvSpPr/>
          <p:nvPr/>
        </p:nvSpPr>
        <p:spPr>
          <a:xfrm>
            <a:off x="9366569" y="5161292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9" name="直接连接符 53274">
            <a:extLst>
              <a:ext uri="{FF2B5EF4-FFF2-40B4-BE49-F238E27FC236}">
                <a16:creationId xmlns:a16="http://schemas.microsoft.com/office/drawing/2014/main" id="{C87CBB9D-2547-41A2-A855-8B3BA5B59B3B}"/>
              </a:ext>
            </a:extLst>
          </p:cNvPr>
          <p:cNvSpPr/>
          <p:nvPr/>
        </p:nvSpPr>
        <p:spPr>
          <a:xfrm flipV="1">
            <a:off x="7766369" y="4598585"/>
            <a:ext cx="5334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0" name="直接连接符 53275">
            <a:extLst>
              <a:ext uri="{FF2B5EF4-FFF2-40B4-BE49-F238E27FC236}">
                <a16:creationId xmlns:a16="http://schemas.microsoft.com/office/drawing/2014/main" id="{D568C359-0F31-4919-B5AC-D553CB565C77}"/>
              </a:ext>
            </a:extLst>
          </p:cNvPr>
          <p:cNvSpPr/>
          <p:nvPr/>
        </p:nvSpPr>
        <p:spPr>
          <a:xfrm>
            <a:off x="7766369" y="544264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AB1E5D-EEB5-404D-9272-0CF6E022B848}"/>
              </a:ext>
            </a:extLst>
          </p:cNvPr>
          <p:cNvSpPr txBox="1"/>
          <p:nvPr/>
        </p:nvSpPr>
        <p:spPr>
          <a:xfrm>
            <a:off x="3118169" y="5864677"/>
            <a:ext cx="8382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0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自反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552C09-E724-4D5B-8162-7828A760D41F}"/>
              </a:ext>
            </a:extLst>
          </p:cNvPr>
          <p:cNvSpPr txBox="1"/>
          <p:nvPr/>
        </p:nvSpPr>
        <p:spPr>
          <a:xfrm>
            <a:off x="5632769" y="5935015"/>
            <a:ext cx="12954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0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反自反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F26913-E125-486D-8637-666B7D1860F8}"/>
              </a:ext>
            </a:extLst>
          </p:cNvPr>
          <p:cNvSpPr txBox="1"/>
          <p:nvPr/>
        </p:nvSpPr>
        <p:spPr>
          <a:xfrm>
            <a:off x="7766369" y="5879331"/>
            <a:ext cx="16764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0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非自反,   非反自反</a:t>
            </a:r>
          </a:p>
        </p:txBody>
      </p:sp>
    </p:spTree>
    <p:extLst>
      <p:ext uri="{BB962C8B-B14F-4D97-AF65-F5344CB8AC3E}">
        <p14:creationId xmlns:p14="http://schemas.microsoft.com/office/powerpoint/2010/main" val="197802039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789F40-C921-48E2-89B0-DBB680A97DDE}"/>
              </a:ext>
            </a:extLst>
          </p:cNvPr>
          <p:cNvSpPr/>
          <p:nvPr/>
        </p:nvSpPr>
        <p:spPr>
          <a:xfrm>
            <a:off x="1571625" y="1534192"/>
            <a:ext cx="96943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设 </a:t>
            </a:r>
            <a:r>
              <a:rPr lang="en-US" altLang="zh-CN" sz="2800" dirty="0"/>
              <a:t>X={</a:t>
            </a:r>
            <a:r>
              <a:rPr lang="en-US" altLang="zh-CN" sz="2800" dirty="0" err="1"/>
              <a:t>a,b,c,d</a:t>
            </a:r>
            <a:r>
              <a:rPr lang="en-US" altLang="zh-CN" sz="2800" dirty="0"/>
              <a:t>}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　　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={&lt;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b,b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c,d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c,c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d,d</a:t>
            </a:r>
            <a:r>
              <a:rPr lang="en-US" altLang="zh-CN" sz="2800" dirty="0"/>
              <a:t>&gt;}</a:t>
            </a:r>
          </a:p>
          <a:p>
            <a:r>
              <a:rPr lang="en-US" altLang="zh-CN" sz="2800" dirty="0"/>
              <a:t>        </a:t>
            </a:r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={&lt;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b,b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c,c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d,d</a:t>
            </a:r>
            <a:r>
              <a:rPr lang="en-US" altLang="zh-CN" sz="2800" dirty="0"/>
              <a:t>&gt;}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　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F72CA-A457-420F-86BF-4CE393986448}"/>
              </a:ext>
            </a:extLst>
          </p:cNvPr>
          <p:cNvSpPr/>
          <p:nvPr/>
        </p:nvSpPr>
        <p:spPr>
          <a:xfrm>
            <a:off x="1571625" y="4126324"/>
            <a:ext cx="4908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楷体_GB2312" pitchFamily="49" charset="-122"/>
              </a:rPr>
              <a:t>R</a:t>
            </a:r>
            <a:r>
              <a:rPr lang="en-US" altLang="zh-CN" sz="2800" baseline="-25000" dirty="0">
                <a:ea typeface="楷体_GB2312" pitchFamily="49" charset="-122"/>
              </a:rPr>
              <a:t>3</a:t>
            </a:r>
            <a:r>
              <a:rPr lang="en-US" altLang="zh-CN" sz="2800" dirty="0">
                <a:ea typeface="楷体_GB2312" pitchFamily="49" charset="-122"/>
              </a:rPr>
              <a:t>={&lt;</a:t>
            </a:r>
            <a:r>
              <a:rPr lang="en-US" altLang="zh-CN" sz="2800" dirty="0" err="1">
                <a:ea typeface="楷体_GB2312" pitchFamily="49" charset="-122"/>
              </a:rPr>
              <a:t>a,b</a:t>
            </a:r>
            <a:r>
              <a:rPr lang="en-US" altLang="zh-CN" sz="2800" dirty="0">
                <a:ea typeface="楷体_GB2312" pitchFamily="49" charset="-122"/>
              </a:rPr>
              <a:t>&gt;,&lt;</a:t>
            </a:r>
            <a:r>
              <a:rPr lang="en-US" altLang="zh-CN" sz="2800" dirty="0" err="1">
                <a:ea typeface="楷体_GB2312" pitchFamily="49" charset="-122"/>
              </a:rPr>
              <a:t>a,c</a:t>
            </a:r>
            <a:r>
              <a:rPr lang="en-US" altLang="zh-CN" sz="2800" dirty="0">
                <a:ea typeface="楷体_GB2312" pitchFamily="49" charset="-122"/>
              </a:rPr>
              <a:t>&gt;,&lt;</a:t>
            </a:r>
            <a:r>
              <a:rPr lang="en-US" altLang="zh-CN" sz="2800" dirty="0" err="1">
                <a:ea typeface="楷体_GB2312" pitchFamily="49" charset="-122"/>
              </a:rPr>
              <a:t>a,d</a:t>
            </a:r>
            <a:r>
              <a:rPr lang="en-US" altLang="zh-CN" sz="2800" dirty="0">
                <a:ea typeface="楷体_GB2312" pitchFamily="49" charset="-122"/>
              </a:rPr>
              <a:t>&gt;,&lt;</a:t>
            </a:r>
            <a:r>
              <a:rPr lang="en-US" altLang="zh-CN" sz="2800" dirty="0" err="1">
                <a:ea typeface="楷体_GB2312" pitchFamily="49" charset="-122"/>
              </a:rPr>
              <a:t>c,d</a:t>
            </a:r>
            <a:r>
              <a:rPr lang="en-US" altLang="zh-CN" sz="2800" dirty="0">
                <a:ea typeface="楷体_GB2312" pitchFamily="49" charset="-122"/>
              </a:rPr>
              <a:t>&gt;}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03C6-E14C-426C-B58E-293AAA1E9139}"/>
              </a:ext>
            </a:extLst>
          </p:cNvPr>
          <p:cNvSpPr/>
          <p:nvPr/>
        </p:nvSpPr>
        <p:spPr>
          <a:xfrm>
            <a:off x="8999418" y="234333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自反关系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EFA0D4-62B2-4C3D-A61D-69F9C215A917}"/>
              </a:ext>
            </a:extLst>
          </p:cNvPr>
          <p:cNvSpPr/>
          <p:nvPr/>
        </p:nvSpPr>
        <p:spPr>
          <a:xfrm>
            <a:off x="9075741" y="31673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自反关系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8B00EA-2458-4816-B556-6C78C379E4E2}"/>
              </a:ext>
            </a:extLst>
          </p:cNvPr>
          <p:cNvSpPr/>
          <p:nvPr/>
        </p:nvSpPr>
        <p:spPr>
          <a:xfrm>
            <a:off x="8716669" y="421184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反自反关系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21689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4274">
            <a:extLst>
              <a:ext uri="{FF2B5EF4-FFF2-40B4-BE49-F238E27FC236}">
                <a16:creationId xmlns:a16="http://schemas.microsoft.com/office/drawing/2014/main" id="{A8E64D95-F0F5-4500-BA91-68AF51A91583}"/>
              </a:ext>
            </a:extLst>
          </p:cNvPr>
          <p:cNvSpPr txBox="1">
            <a:spLocks/>
          </p:cNvSpPr>
          <p:nvPr/>
        </p:nvSpPr>
        <p:spPr>
          <a:xfrm>
            <a:off x="1571625" y="738188"/>
            <a:ext cx="8342050" cy="422030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对称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(Symmetric),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如果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xAyAxRyyRx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对称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xAyAxRy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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yRx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是对称的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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是对称的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R= R</a:t>
            </a:r>
            <a:r>
              <a:rPr lang="en-US" altLang="zh-CN" baseline="30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-1</a:t>
            </a:r>
            <a:endParaRPr lang="zh-CN" altLang="en-US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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的任何两个顶点之间若有边, 则必有两条方向相反的有向边.   </a:t>
            </a:r>
            <a:endParaRPr lang="en-US" altLang="x-none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01AD4D-C3AD-4D24-A87B-C2CF1A16B99E}"/>
              </a:ext>
            </a:extLst>
          </p:cNvPr>
          <p:cNvGrpSpPr/>
          <p:nvPr/>
        </p:nvGrpSpPr>
        <p:grpSpPr>
          <a:xfrm>
            <a:off x="6984621" y="2896051"/>
            <a:ext cx="4481561" cy="1379920"/>
            <a:chOff x="0" y="0"/>
            <a:chExt cx="3635" cy="1200"/>
          </a:xfrm>
        </p:grpSpPr>
        <p:sp>
          <p:nvSpPr>
            <p:cNvPr id="6" name="椭圆 54276">
              <a:extLst>
                <a:ext uri="{FF2B5EF4-FFF2-40B4-BE49-F238E27FC236}">
                  <a16:creationId xmlns:a16="http://schemas.microsoft.com/office/drawing/2014/main" id="{68E6822F-17AD-41DC-84EE-B711D1C7A6CB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4277">
              <a:extLst>
                <a:ext uri="{FF2B5EF4-FFF2-40B4-BE49-F238E27FC236}">
                  <a16:creationId xmlns:a16="http://schemas.microsoft.com/office/drawing/2014/main" id="{C79CA100-83BE-4B80-A3B1-6E6ABE40A1F3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4278">
              <a:extLst>
                <a:ext uri="{FF2B5EF4-FFF2-40B4-BE49-F238E27FC236}">
                  <a16:creationId xmlns:a16="http://schemas.microsoft.com/office/drawing/2014/main" id="{9C740AED-80D6-4DD0-AAD7-1A0326FB0621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4279">
              <a:extLst>
                <a:ext uri="{FF2B5EF4-FFF2-40B4-BE49-F238E27FC236}">
                  <a16:creationId xmlns:a16="http://schemas.microsoft.com/office/drawing/2014/main" id="{07468B36-DCDF-48BE-9AB6-1C1CBCFA289A}"/>
                </a:ext>
              </a:extLst>
            </p:cNvPr>
            <p:cNvSpPr/>
            <p:nvPr/>
          </p:nvSpPr>
          <p:spPr>
            <a:xfrm>
              <a:off x="2647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54280">
              <a:extLst>
                <a:ext uri="{FF2B5EF4-FFF2-40B4-BE49-F238E27FC236}">
                  <a16:creationId xmlns:a16="http://schemas.microsoft.com/office/drawing/2014/main" id="{69E39793-B8D5-439C-A646-934BB0FFDB44}"/>
                </a:ext>
              </a:extLst>
            </p:cNvPr>
            <p:cNvSpPr/>
            <p:nvPr/>
          </p:nvSpPr>
          <p:spPr>
            <a:xfrm>
              <a:off x="2231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4281">
              <a:extLst>
                <a:ext uri="{FF2B5EF4-FFF2-40B4-BE49-F238E27FC236}">
                  <a16:creationId xmlns:a16="http://schemas.microsoft.com/office/drawing/2014/main" id="{F33E89C8-18FF-431C-95B5-A08173E918D7}"/>
                </a:ext>
              </a:extLst>
            </p:cNvPr>
            <p:cNvSpPr/>
            <p:nvPr/>
          </p:nvSpPr>
          <p:spPr>
            <a:xfrm>
              <a:off x="3115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4282">
              <a:extLst>
                <a:ext uri="{FF2B5EF4-FFF2-40B4-BE49-F238E27FC236}">
                  <a16:creationId xmlns:a16="http://schemas.microsoft.com/office/drawing/2014/main" id="{A76142B4-9FC9-4060-B21D-67C31BC2B9C4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4283">
              <a:extLst>
                <a:ext uri="{FF2B5EF4-FFF2-40B4-BE49-F238E27FC236}">
                  <a16:creationId xmlns:a16="http://schemas.microsoft.com/office/drawing/2014/main" id="{60FA5602-28ED-4169-984E-E0DBA6B26B56}"/>
                </a:ext>
              </a:extLst>
            </p:cNvPr>
            <p:cNvSpPr/>
            <p:nvPr/>
          </p:nvSpPr>
          <p:spPr>
            <a:xfrm>
              <a:off x="780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4284">
              <a:extLst>
                <a:ext uri="{FF2B5EF4-FFF2-40B4-BE49-F238E27FC236}">
                  <a16:creationId xmlns:a16="http://schemas.microsoft.com/office/drawing/2014/main" id="{BDD98EA5-8D23-425A-B8EC-D1D617C5F5B5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4285">
              <a:extLst>
                <a:ext uri="{FF2B5EF4-FFF2-40B4-BE49-F238E27FC236}">
                  <a16:creationId xmlns:a16="http://schemas.microsoft.com/office/drawing/2014/main" id="{E769A078-0276-44EC-87D3-D93A53BA5FD3}"/>
                </a:ext>
              </a:extLst>
            </p:cNvPr>
            <p:cNvSpPr/>
            <p:nvPr/>
          </p:nvSpPr>
          <p:spPr>
            <a:xfrm>
              <a:off x="156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4286">
              <a:extLst>
                <a:ext uri="{FF2B5EF4-FFF2-40B4-BE49-F238E27FC236}">
                  <a16:creationId xmlns:a16="http://schemas.microsoft.com/office/drawing/2014/main" id="{BEBD8044-BC63-4A59-9604-A550E6712EBB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4287">
              <a:extLst>
                <a:ext uri="{FF2B5EF4-FFF2-40B4-BE49-F238E27FC236}">
                  <a16:creationId xmlns:a16="http://schemas.microsoft.com/office/drawing/2014/main" id="{51D4A91B-6A0B-418F-94DC-D4D27CC89FF9}"/>
                </a:ext>
              </a:extLst>
            </p:cNvPr>
            <p:cNvSpPr/>
            <p:nvPr/>
          </p:nvSpPr>
          <p:spPr>
            <a:xfrm>
              <a:off x="1508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4288">
              <a:extLst>
                <a:ext uri="{FF2B5EF4-FFF2-40B4-BE49-F238E27FC236}">
                  <a16:creationId xmlns:a16="http://schemas.microsoft.com/office/drawing/2014/main" id="{1C1DEFB9-CCC9-4EA2-A863-7EAF5276E0F8}"/>
                </a:ext>
              </a:extLst>
            </p:cNvPr>
            <p:cNvSpPr/>
            <p:nvPr/>
          </p:nvSpPr>
          <p:spPr>
            <a:xfrm>
              <a:off x="2543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4289">
              <a:extLst>
                <a:ext uri="{FF2B5EF4-FFF2-40B4-BE49-F238E27FC236}">
                  <a16:creationId xmlns:a16="http://schemas.microsoft.com/office/drawing/2014/main" id="{87792928-1636-441C-8AFA-F50C726E2D32}"/>
                </a:ext>
              </a:extLst>
            </p:cNvPr>
            <p:cNvSpPr/>
            <p:nvPr/>
          </p:nvSpPr>
          <p:spPr>
            <a:xfrm>
              <a:off x="2699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4290">
              <a:extLst>
                <a:ext uri="{FF2B5EF4-FFF2-40B4-BE49-F238E27FC236}">
                  <a16:creationId xmlns:a16="http://schemas.microsoft.com/office/drawing/2014/main" id="{E8C410DE-05DD-4351-A7AD-DD843F88C087}"/>
                </a:ext>
              </a:extLst>
            </p:cNvPr>
            <p:cNvSpPr/>
            <p:nvPr/>
          </p:nvSpPr>
          <p:spPr>
            <a:xfrm>
              <a:off x="3271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4291">
              <a:extLst>
                <a:ext uri="{FF2B5EF4-FFF2-40B4-BE49-F238E27FC236}">
                  <a16:creationId xmlns:a16="http://schemas.microsoft.com/office/drawing/2014/main" id="{3223E1F6-A808-4F52-AE9E-896369914D7C}"/>
                </a:ext>
              </a:extLst>
            </p:cNvPr>
            <p:cNvSpPr/>
            <p:nvPr/>
          </p:nvSpPr>
          <p:spPr>
            <a:xfrm>
              <a:off x="3427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4292">
              <a:extLst>
                <a:ext uri="{FF2B5EF4-FFF2-40B4-BE49-F238E27FC236}">
                  <a16:creationId xmlns:a16="http://schemas.microsoft.com/office/drawing/2014/main" id="{96323CB0-6D41-4BAB-9DF0-8DC710EB3522}"/>
                </a:ext>
              </a:extLst>
            </p:cNvPr>
            <p:cNvSpPr/>
            <p:nvPr/>
          </p:nvSpPr>
          <p:spPr>
            <a:xfrm flipV="1">
              <a:off x="416" y="480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4293">
              <a:extLst>
                <a:ext uri="{FF2B5EF4-FFF2-40B4-BE49-F238E27FC236}">
                  <a16:creationId xmlns:a16="http://schemas.microsoft.com/office/drawing/2014/main" id="{13E4E431-9D4A-44C4-95EC-78442BCFD8AB}"/>
                </a:ext>
              </a:extLst>
            </p:cNvPr>
            <p:cNvSpPr/>
            <p:nvPr/>
          </p:nvSpPr>
          <p:spPr>
            <a:xfrm>
              <a:off x="416" y="1056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4294">
              <a:extLst>
                <a:ext uri="{FF2B5EF4-FFF2-40B4-BE49-F238E27FC236}">
                  <a16:creationId xmlns:a16="http://schemas.microsoft.com/office/drawing/2014/main" id="{2FBDE640-45F8-4C1C-A807-659C145E68DD}"/>
                </a:ext>
              </a:extLst>
            </p:cNvPr>
            <p:cNvSpPr/>
            <p:nvPr/>
          </p:nvSpPr>
          <p:spPr>
            <a:xfrm>
              <a:off x="2751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4295">
              <a:extLst>
                <a:ext uri="{FF2B5EF4-FFF2-40B4-BE49-F238E27FC236}">
                  <a16:creationId xmlns:a16="http://schemas.microsoft.com/office/drawing/2014/main" id="{CC8D4535-6547-43F6-BE58-1A7CE830D76A}"/>
                </a:ext>
              </a:extLst>
            </p:cNvPr>
            <p:cNvSpPr/>
            <p:nvPr/>
          </p:nvSpPr>
          <p:spPr>
            <a:xfrm flipH="1">
              <a:off x="2335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4296">
              <a:extLst>
                <a:ext uri="{FF2B5EF4-FFF2-40B4-BE49-F238E27FC236}">
                  <a16:creationId xmlns:a16="http://schemas.microsoft.com/office/drawing/2014/main" id="{79FEC1E9-1BC0-4021-B87F-28670E224CF5}"/>
                </a:ext>
              </a:extLst>
            </p:cNvPr>
            <p:cNvSpPr/>
            <p:nvPr/>
          </p:nvSpPr>
          <p:spPr>
            <a:xfrm>
              <a:off x="2335" y="1056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54297">
              <a:extLst>
                <a:ext uri="{FF2B5EF4-FFF2-40B4-BE49-F238E27FC236}">
                  <a16:creationId xmlns:a16="http://schemas.microsoft.com/office/drawing/2014/main" id="{519FE707-59D6-446D-94EC-D8458649FA4C}"/>
                </a:ext>
              </a:extLst>
            </p:cNvPr>
            <p:cNvSpPr/>
            <p:nvPr/>
          </p:nvSpPr>
          <p:spPr>
            <a:xfrm flipH="1">
              <a:off x="416" y="432"/>
              <a:ext cx="31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54298">
              <a:extLst>
                <a:ext uri="{FF2B5EF4-FFF2-40B4-BE49-F238E27FC236}">
                  <a16:creationId xmlns:a16="http://schemas.microsoft.com/office/drawing/2014/main" id="{3E45DBC3-8DE8-491A-888C-DBDFD235909A}"/>
                </a:ext>
              </a:extLst>
            </p:cNvPr>
            <p:cNvSpPr/>
            <p:nvPr/>
          </p:nvSpPr>
          <p:spPr>
            <a:xfrm flipH="1">
              <a:off x="468" y="1008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6031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5298">
            <a:extLst>
              <a:ext uri="{FF2B5EF4-FFF2-40B4-BE49-F238E27FC236}">
                <a16:creationId xmlns:a16="http://schemas.microsoft.com/office/drawing/2014/main" id="{B11C54D0-FAAB-498B-BA11-E6F828C4A285}"/>
              </a:ext>
            </a:extLst>
          </p:cNvPr>
          <p:cNvSpPr txBox="1">
            <a:spLocks/>
          </p:cNvSpPr>
          <p:nvPr/>
        </p:nvSpPr>
        <p:spPr>
          <a:xfrm>
            <a:off x="769058" y="1283677"/>
            <a:ext cx="10157693" cy="429064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反对称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(Anti-symmetric),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xAyAxRyyRxx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=y)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反对称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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xAyAxRyyRxxy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是反对称的</a:t>
            </a:r>
          </a:p>
          <a:p>
            <a:pPr>
              <a:lnSpc>
                <a:spcPct val="145000"/>
              </a:lnSpc>
              <a:buFont typeface="Symbol" panose="05050102010706020507" pitchFamily="18" charset="2"/>
              <a:buChar char="Û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在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ijr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=1r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ji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=0)</a:t>
            </a:r>
            <a:b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在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ij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), 若有有向边&lt;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 则必没有&lt;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45000"/>
              </a:lnSpc>
              <a:buFont typeface="Symbol" panose="05050102010706020507" pitchFamily="18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∅  </a:t>
            </a: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291A317-53EC-493E-B78A-607D2E823372}"/>
              </a:ext>
            </a:extLst>
          </p:cNvPr>
          <p:cNvGrpSpPr/>
          <p:nvPr/>
        </p:nvGrpSpPr>
        <p:grpSpPr>
          <a:xfrm>
            <a:off x="7348091" y="3006336"/>
            <a:ext cx="4650941" cy="1605191"/>
            <a:chOff x="0" y="0"/>
            <a:chExt cx="3691" cy="1200"/>
          </a:xfrm>
        </p:grpSpPr>
        <p:sp>
          <p:nvSpPr>
            <p:cNvPr id="6" name="椭圆 55300">
              <a:extLst>
                <a:ext uri="{FF2B5EF4-FFF2-40B4-BE49-F238E27FC236}">
                  <a16:creationId xmlns:a16="http://schemas.microsoft.com/office/drawing/2014/main" id="{88C1CC5D-C31D-486A-A0FB-2753CE3B1721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5301">
              <a:extLst>
                <a:ext uri="{FF2B5EF4-FFF2-40B4-BE49-F238E27FC236}">
                  <a16:creationId xmlns:a16="http://schemas.microsoft.com/office/drawing/2014/main" id="{5B75B150-ABDE-4DEE-B2FC-A5BA3BF0BAB2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5302">
              <a:extLst>
                <a:ext uri="{FF2B5EF4-FFF2-40B4-BE49-F238E27FC236}">
                  <a16:creationId xmlns:a16="http://schemas.microsoft.com/office/drawing/2014/main" id="{A8E78BFC-4276-4037-BCF6-D2D30ACBFCFB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5303">
              <a:extLst>
                <a:ext uri="{FF2B5EF4-FFF2-40B4-BE49-F238E27FC236}">
                  <a16:creationId xmlns:a16="http://schemas.microsoft.com/office/drawing/2014/main" id="{183BBC13-ED8C-4739-9C4A-92F8D5D849EB}"/>
                </a:ext>
              </a:extLst>
            </p:cNvPr>
            <p:cNvSpPr/>
            <p:nvPr/>
          </p:nvSpPr>
          <p:spPr>
            <a:xfrm>
              <a:off x="2703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585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椭圆 55304">
              <a:extLst>
                <a:ext uri="{FF2B5EF4-FFF2-40B4-BE49-F238E27FC236}">
                  <a16:creationId xmlns:a16="http://schemas.microsoft.com/office/drawing/2014/main" id="{7E713876-13AB-45B0-A4C1-B74930690823}"/>
                </a:ext>
              </a:extLst>
            </p:cNvPr>
            <p:cNvSpPr/>
            <p:nvPr/>
          </p:nvSpPr>
          <p:spPr>
            <a:xfrm>
              <a:off x="2287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5305">
              <a:extLst>
                <a:ext uri="{FF2B5EF4-FFF2-40B4-BE49-F238E27FC236}">
                  <a16:creationId xmlns:a16="http://schemas.microsoft.com/office/drawing/2014/main" id="{B9C27AB7-A69F-443B-A0AF-3275F66A1EA2}"/>
                </a:ext>
              </a:extLst>
            </p:cNvPr>
            <p:cNvSpPr/>
            <p:nvPr/>
          </p:nvSpPr>
          <p:spPr>
            <a:xfrm>
              <a:off x="3171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5306">
              <a:extLst>
                <a:ext uri="{FF2B5EF4-FFF2-40B4-BE49-F238E27FC236}">
                  <a16:creationId xmlns:a16="http://schemas.microsoft.com/office/drawing/2014/main" id="{31BAC6A2-05E8-483F-9485-F2730DF2D17E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5307">
              <a:extLst>
                <a:ext uri="{FF2B5EF4-FFF2-40B4-BE49-F238E27FC236}">
                  <a16:creationId xmlns:a16="http://schemas.microsoft.com/office/drawing/2014/main" id="{D12AF45F-9085-4005-A193-1C7E7516EA59}"/>
                </a:ext>
              </a:extLst>
            </p:cNvPr>
            <p:cNvSpPr/>
            <p:nvPr/>
          </p:nvSpPr>
          <p:spPr>
            <a:xfrm>
              <a:off x="780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5308">
              <a:extLst>
                <a:ext uri="{FF2B5EF4-FFF2-40B4-BE49-F238E27FC236}">
                  <a16:creationId xmlns:a16="http://schemas.microsoft.com/office/drawing/2014/main" id="{29B906BE-2298-49EB-BCFE-D62EEBF5E5DC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5309">
              <a:extLst>
                <a:ext uri="{FF2B5EF4-FFF2-40B4-BE49-F238E27FC236}">
                  <a16:creationId xmlns:a16="http://schemas.microsoft.com/office/drawing/2014/main" id="{73327FF9-8909-41FA-9E85-30D3B31FDA67}"/>
                </a:ext>
              </a:extLst>
            </p:cNvPr>
            <p:cNvSpPr/>
            <p:nvPr/>
          </p:nvSpPr>
          <p:spPr>
            <a:xfrm>
              <a:off x="156" y="864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5310">
              <a:extLst>
                <a:ext uri="{FF2B5EF4-FFF2-40B4-BE49-F238E27FC236}">
                  <a16:creationId xmlns:a16="http://schemas.microsoft.com/office/drawing/2014/main" id="{204D904B-564C-4000-A096-AE223E39EBBE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5311">
              <a:extLst>
                <a:ext uri="{FF2B5EF4-FFF2-40B4-BE49-F238E27FC236}">
                  <a16:creationId xmlns:a16="http://schemas.microsoft.com/office/drawing/2014/main" id="{FC014BF1-15CE-4372-BFD4-CC71745B206C}"/>
                </a:ext>
              </a:extLst>
            </p:cNvPr>
            <p:cNvSpPr/>
            <p:nvPr/>
          </p:nvSpPr>
          <p:spPr>
            <a:xfrm>
              <a:off x="1508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5312">
              <a:extLst>
                <a:ext uri="{FF2B5EF4-FFF2-40B4-BE49-F238E27FC236}">
                  <a16:creationId xmlns:a16="http://schemas.microsoft.com/office/drawing/2014/main" id="{24D99BCB-77E7-4F39-85C2-3A6554067DA7}"/>
                </a:ext>
              </a:extLst>
            </p:cNvPr>
            <p:cNvSpPr/>
            <p:nvPr/>
          </p:nvSpPr>
          <p:spPr>
            <a:xfrm>
              <a:off x="2599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5313">
              <a:extLst>
                <a:ext uri="{FF2B5EF4-FFF2-40B4-BE49-F238E27FC236}">
                  <a16:creationId xmlns:a16="http://schemas.microsoft.com/office/drawing/2014/main" id="{8C4FE79C-C5F7-4D74-8802-653DC8EEC50C}"/>
                </a:ext>
              </a:extLst>
            </p:cNvPr>
            <p:cNvSpPr/>
            <p:nvPr/>
          </p:nvSpPr>
          <p:spPr>
            <a:xfrm>
              <a:off x="2755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5314">
              <a:extLst>
                <a:ext uri="{FF2B5EF4-FFF2-40B4-BE49-F238E27FC236}">
                  <a16:creationId xmlns:a16="http://schemas.microsoft.com/office/drawing/2014/main" id="{833095A4-D71C-4B0E-B48D-95132B424D3A}"/>
                </a:ext>
              </a:extLst>
            </p:cNvPr>
            <p:cNvSpPr/>
            <p:nvPr/>
          </p:nvSpPr>
          <p:spPr>
            <a:xfrm>
              <a:off x="3327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5315">
              <a:extLst>
                <a:ext uri="{FF2B5EF4-FFF2-40B4-BE49-F238E27FC236}">
                  <a16:creationId xmlns:a16="http://schemas.microsoft.com/office/drawing/2014/main" id="{4A845868-AE24-406E-9366-AE53A4648021}"/>
                </a:ext>
              </a:extLst>
            </p:cNvPr>
            <p:cNvSpPr/>
            <p:nvPr/>
          </p:nvSpPr>
          <p:spPr>
            <a:xfrm>
              <a:off x="3483" y="864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5316">
              <a:extLst>
                <a:ext uri="{FF2B5EF4-FFF2-40B4-BE49-F238E27FC236}">
                  <a16:creationId xmlns:a16="http://schemas.microsoft.com/office/drawing/2014/main" id="{4A956135-F2DE-4960-AD0E-4A227FC23141}"/>
                </a:ext>
              </a:extLst>
            </p:cNvPr>
            <p:cNvSpPr/>
            <p:nvPr/>
          </p:nvSpPr>
          <p:spPr>
            <a:xfrm>
              <a:off x="2807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5317">
              <a:extLst>
                <a:ext uri="{FF2B5EF4-FFF2-40B4-BE49-F238E27FC236}">
                  <a16:creationId xmlns:a16="http://schemas.microsoft.com/office/drawing/2014/main" id="{43870B01-7C94-4375-ABD4-1CB993F6E03C}"/>
                </a:ext>
              </a:extLst>
            </p:cNvPr>
            <p:cNvSpPr/>
            <p:nvPr/>
          </p:nvSpPr>
          <p:spPr>
            <a:xfrm flipH="1">
              <a:off x="2391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5318">
              <a:extLst>
                <a:ext uri="{FF2B5EF4-FFF2-40B4-BE49-F238E27FC236}">
                  <a16:creationId xmlns:a16="http://schemas.microsoft.com/office/drawing/2014/main" id="{9077D7E2-7E70-446E-88F8-6B429F3D5542}"/>
                </a:ext>
              </a:extLst>
            </p:cNvPr>
            <p:cNvSpPr/>
            <p:nvPr/>
          </p:nvSpPr>
          <p:spPr>
            <a:xfrm flipH="1">
              <a:off x="416" y="432"/>
              <a:ext cx="31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5319">
              <a:extLst>
                <a:ext uri="{FF2B5EF4-FFF2-40B4-BE49-F238E27FC236}">
                  <a16:creationId xmlns:a16="http://schemas.microsoft.com/office/drawing/2014/main" id="{2A20AD96-44BF-4367-9625-9BD049AB4B52}"/>
                </a:ext>
              </a:extLst>
            </p:cNvPr>
            <p:cNvSpPr/>
            <p:nvPr/>
          </p:nvSpPr>
          <p:spPr>
            <a:xfrm flipH="1">
              <a:off x="468" y="1008"/>
              <a:ext cx="78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5320">
              <a:extLst>
                <a:ext uri="{FF2B5EF4-FFF2-40B4-BE49-F238E27FC236}">
                  <a16:creationId xmlns:a16="http://schemas.microsoft.com/office/drawing/2014/main" id="{D16EF231-C58F-460A-82FA-F6685DD484E8}"/>
                </a:ext>
              </a:extLst>
            </p:cNvPr>
            <p:cNvSpPr/>
            <p:nvPr/>
          </p:nvSpPr>
          <p:spPr>
            <a:xfrm flipH="1" flipV="1">
              <a:off x="2859" y="432"/>
              <a:ext cx="41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970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B315A-EFF5-446F-8C1A-30EE274A5AD7}"/>
              </a:ext>
            </a:extLst>
          </p:cNvPr>
          <p:cNvSpPr/>
          <p:nvPr/>
        </p:nvSpPr>
        <p:spPr>
          <a:xfrm>
            <a:off x="1041582" y="1087346"/>
            <a:ext cx="10720628" cy="455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对称性和反对称性是关系的两个极端性质；因此，对称关系和反对称关系是两种极端关系；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关系矩阵来看：对称关系的关系矩阵是对称矩阵。即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endParaRPr lang="en-US" altLang="zh-CN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；反对称关系的关系矩阵满足如下性质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从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关系图来看：对称关系关系图的结点间若有弧则都是双向弧；反对称关系关系图的结点间若有弧则都是单向弧</a:t>
            </a:r>
          </a:p>
        </p:txBody>
      </p:sp>
    </p:spTree>
    <p:extLst>
      <p:ext uri="{BB962C8B-B14F-4D97-AF65-F5344CB8AC3E}">
        <p14:creationId xmlns:p14="http://schemas.microsoft.com/office/powerpoint/2010/main" val="2783275716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9A9724-168D-4C88-8748-334035753FB8}"/>
              </a:ext>
            </a:extLst>
          </p:cNvPr>
          <p:cNvSpPr/>
          <p:nvPr/>
        </p:nvSpPr>
        <p:spPr>
          <a:xfrm>
            <a:off x="2041501" y="868468"/>
            <a:ext cx="83326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  常见的</a:t>
            </a:r>
            <a:r>
              <a:rPr lang="zh-CN" altLang="en-US" sz="2800" dirty="0">
                <a:latin typeface="宋体" panose="02010600030101010101" pitchFamily="2" charset="-122"/>
              </a:rPr>
              <a:t>对称关系有相等关系</a:t>
            </a:r>
            <a:r>
              <a:rPr lang="en-US" altLang="zh-CN" sz="2800" dirty="0">
                <a:latin typeface="宋体" panose="02010600030101010101" pitchFamily="2" charset="-122"/>
              </a:rPr>
              <a:t>(=)</a:t>
            </a:r>
            <a:r>
              <a:rPr lang="zh-CN" altLang="en-US" sz="2800" dirty="0">
                <a:latin typeface="宋体" panose="02010600030101010101" pitchFamily="2" charset="-122"/>
              </a:rPr>
              <a:t>，不相等关系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，同余关系，朋友关系，同学关系，同乡关系等；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  而小于等于关系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，包含关系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，上下级关系，父子关系等都不是对称关系，它们都是反对称关系。</a:t>
            </a:r>
          </a:p>
        </p:txBody>
      </p:sp>
      <p:sp>
        <p:nvSpPr>
          <p:cNvPr id="5" name="椭圆 56322">
            <a:extLst>
              <a:ext uri="{FF2B5EF4-FFF2-40B4-BE49-F238E27FC236}">
                <a16:creationId xmlns:a16="http://schemas.microsoft.com/office/drawing/2014/main" id="{520188A8-2A57-4BEF-96A8-7368447E3F81}"/>
              </a:ext>
            </a:extLst>
          </p:cNvPr>
          <p:cNvSpPr/>
          <p:nvPr/>
        </p:nvSpPr>
        <p:spPr>
          <a:xfrm>
            <a:off x="3357185" y="32493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椭圆 56323">
            <a:extLst>
              <a:ext uri="{FF2B5EF4-FFF2-40B4-BE49-F238E27FC236}">
                <a16:creationId xmlns:a16="http://schemas.microsoft.com/office/drawing/2014/main" id="{DE61E916-0548-4AB1-A129-96E613A60660}"/>
              </a:ext>
            </a:extLst>
          </p:cNvPr>
          <p:cNvSpPr/>
          <p:nvPr/>
        </p:nvSpPr>
        <p:spPr>
          <a:xfrm>
            <a:off x="27475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56324">
            <a:extLst>
              <a:ext uri="{FF2B5EF4-FFF2-40B4-BE49-F238E27FC236}">
                <a16:creationId xmlns:a16="http://schemas.microsoft.com/office/drawing/2014/main" id="{118C468E-5F5D-4940-907F-FB1CF8FEEF19}"/>
              </a:ext>
            </a:extLst>
          </p:cNvPr>
          <p:cNvSpPr/>
          <p:nvPr/>
        </p:nvSpPr>
        <p:spPr>
          <a:xfrm>
            <a:off x="40429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56325">
            <a:extLst>
              <a:ext uri="{FF2B5EF4-FFF2-40B4-BE49-F238E27FC236}">
                <a16:creationId xmlns:a16="http://schemas.microsoft.com/office/drawing/2014/main" id="{5F8AFB21-53C1-471F-AF12-EEDDFADC372F}"/>
              </a:ext>
            </a:extLst>
          </p:cNvPr>
          <p:cNvSpPr/>
          <p:nvPr/>
        </p:nvSpPr>
        <p:spPr>
          <a:xfrm>
            <a:off x="5947985" y="32493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椭圆 56326">
            <a:extLst>
              <a:ext uri="{FF2B5EF4-FFF2-40B4-BE49-F238E27FC236}">
                <a16:creationId xmlns:a16="http://schemas.microsoft.com/office/drawing/2014/main" id="{D7B2DAC7-7AF4-4C1A-BBA1-969644E6B02F}"/>
              </a:ext>
            </a:extLst>
          </p:cNvPr>
          <p:cNvSpPr/>
          <p:nvPr/>
        </p:nvSpPr>
        <p:spPr>
          <a:xfrm>
            <a:off x="53383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椭圆 56327">
            <a:extLst>
              <a:ext uri="{FF2B5EF4-FFF2-40B4-BE49-F238E27FC236}">
                <a16:creationId xmlns:a16="http://schemas.microsoft.com/office/drawing/2014/main" id="{AEDE602A-7800-4DA2-A510-973BA8A88BA7}"/>
              </a:ext>
            </a:extLst>
          </p:cNvPr>
          <p:cNvSpPr/>
          <p:nvPr/>
        </p:nvSpPr>
        <p:spPr>
          <a:xfrm>
            <a:off x="66337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56328">
            <a:extLst>
              <a:ext uri="{FF2B5EF4-FFF2-40B4-BE49-F238E27FC236}">
                <a16:creationId xmlns:a16="http://schemas.microsoft.com/office/drawing/2014/main" id="{20C98E09-2503-4163-80C5-6D6CF118E616}"/>
              </a:ext>
            </a:extLst>
          </p:cNvPr>
          <p:cNvSpPr/>
          <p:nvPr/>
        </p:nvSpPr>
        <p:spPr>
          <a:xfrm>
            <a:off x="3204785" y="275701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直接连接符 56329">
            <a:extLst>
              <a:ext uri="{FF2B5EF4-FFF2-40B4-BE49-F238E27FC236}">
                <a16:creationId xmlns:a16="http://schemas.microsoft.com/office/drawing/2014/main" id="{E730444F-2A85-4691-A3EC-D758E55AEB48}"/>
              </a:ext>
            </a:extLst>
          </p:cNvPr>
          <p:cNvSpPr/>
          <p:nvPr/>
        </p:nvSpPr>
        <p:spPr>
          <a:xfrm>
            <a:off x="3433385" y="275701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3" name="椭圆 56330">
            <a:extLst>
              <a:ext uri="{FF2B5EF4-FFF2-40B4-BE49-F238E27FC236}">
                <a16:creationId xmlns:a16="http://schemas.microsoft.com/office/drawing/2014/main" id="{5B4A243C-BAA4-4732-BFD6-3CEEE77F206D}"/>
              </a:ext>
            </a:extLst>
          </p:cNvPr>
          <p:cNvSpPr/>
          <p:nvPr/>
        </p:nvSpPr>
        <p:spPr>
          <a:xfrm>
            <a:off x="2290385" y="4023103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直接连接符 56331">
            <a:extLst>
              <a:ext uri="{FF2B5EF4-FFF2-40B4-BE49-F238E27FC236}">
                <a16:creationId xmlns:a16="http://schemas.microsoft.com/office/drawing/2014/main" id="{B0FBE4E9-BAFE-440C-A9B3-D664135217B5}"/>
              </a:ext>
            </a:extLst>
          </p:cNvPr>
          <p:cNvSpPr/>
          <p:nvPr/>
        </p:nvSpPr>
        <p:spPr>
          <a:xfrm>
            <a:off x="2518985" y="4023103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5" name="椭圆 56332">
            <a:extLst>
              <a:ext uri="{FF2B5EF4-FFF2-40B4-BE49-F238E27FC236}">
                <a16:creationId xmlns:a16="http://schemas.microsoft.com/office/drawing/2014/main" id="{A960DE8E-91A1-493C-AE14-A036B73CD8FC}"/>
              </a:ext>
            </a:extLst>
          </p:cNvPr>
          <p:cNvSpPr/>
          <p:nvPr/>
        </p:nvSpPr>
        <p:spPr>
          <a:xfrm>
            <a:off x="4271585" y="4023103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直接连接符 56333">
            <a:extLst>
              <a:ext uri="{FF2B5EF4-FFF2-40B4-BE49-F238E27FC236}">
                <a16:creationId xmlns:a16="http://schemas.microsoft.com/office/drawing/2014/main" id="{EA24AF34-8239-4ACB-B667-C7B72C12A754}"/>
              </a:ext>
            </a:extLst>
          </p:cNvPr>
          <p:cNvSpPr/>
          <p:nvPr/>
        </p:nvSpPr>
        <p:spPr>
          <a:xfrm>
            <a:off x="4500185" y="4023103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7" name="直接连接符 56334">
            <a:extLst>
              <a:ext uri="{FF2B5EF4-FFF2-40B4-BE49-F238E27FC236}">
                <a16:creationId xmlns:a16="http://schemas.microsoft.com/office/drawing/2014/main" id="{278BD08E-7D95-4D6A-B340-C451A2C4B6F9}"/>
              </a:ext>
            </a:extLst>
          </p:cNvPr>
          <p:cNvSpPr/>
          <p:nvPr/>
        </p:nvSpPr>
        <p:spPr>
          <a:xfrm flipV="1">
            <a:off x="2899985" y="3460395"/>
            <a:ext cx="5334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8" name="直接连接符 56335">
            <a:extLst>
              <a:ext uri="{FF2B5EF4-FFF2-40B4-BE49-F238E27FC236}">
                <a16:creationId xmlns:a16="http://schemas.microsoft.com/office/drawing/2014/main" id="{B237F893-FB80-4480-B749-554531166974}"/>
              </a:ext>
            </a:extLst>
          </p:cNvPr>
          <p:cNvSpPr/>
          <p:nvPr/>
        </p:nvSpPr>
        <p:spPr>
          <a:xfrm>
            <a:off x="2976185" y="4374795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9" name="直接连接符 56336">
            <a:extLst>
              <a:ext uri="{FF2B5EF4-FFF2-40B4-BE49-F238E27FC236}">
                <a16:creationId xmlns:a16="http://schemas.microsoft.com/office/drawing/2014/main" id="{2F0D6D4E-2BBD-4A45-AEA6-5DC75704F9E9}"/>
              </a:ext>
            </a:extLst>
          </p:cNvPr>
          <p:cNvSpPr/>
          <p:nvPr/>
        </p:nvSpPr>
        <p:spPr>
          <a:xfrm>
            <a:off x="6100385" y="3390056"/>
            <a:ext cx="6096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0" name="直接连接符 56337">
            <a:extLst>
              <a:ext uri="{FF2B5EF4-FFF2-40B4-BE49-F238E27FC236}">
                <a16:creationId xmlns:a16="http://schemas.microsoft.com/office/drawing/2014/main" id="{D42DCE9D-A77F-4AEE-BB40-EE1FB937E6A7}"/>
              </a:ext>
            </a:extLst>
          </p:cNvPr>
          <p:cNvSpPr/>
          <p:nvPr/>
        </p:nvSpPr>
        <p:spPr>
          <a:xfrm flipH="1">
            <a:off x="5490785" y="3390056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1" name="椭圆 56338">
            <a:extLst>
              <a:ext uri="{FF2B5EF4-FFF2-40B4-BE49-F238E27FC236}">
                <a16:creationId xmlns:a16="http://schemas.microsoft.com/office/drawing/2014/main" id="{DCC13904-75BF-4D7C-AD89-6575CAA94955}"/>
              </a:ext>
            </a:extLst>
          </p:cNvPr>
          <p:cNvSpPr/>
          <p:nvPr/>
        </p:nvSpPr>
        <p:spPr>
          <a:xfrm>
            <a:off x="8157785" y="32493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椭圆 56339">
            <a:extLst>
              <a:ext uri="{FF2B5EF4-FFF2-40B4-BE49-F238E27FC236}">
                <a16:creationId xmlns:a16="http://schemas.microsoft.com/office/drawing/2014/main" id="{34991BAD-074F-4C10-91A0-D39C0F5B08A1}"/>
              </a:ext>
            </a:extLst>
          </p:cNvPr>
          <p:cNvSpPr/>
          <p:nvPr/>
        </p:nvSpPr>
        <p:spPr>
          <a:xfrm>
            <a:off x="75481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3" name="椭圆 56340">
            <a:extLst>
              <a:ext uri="{FF2B5EF4-FFF2-40B4-BE49-F238E27FC236}">
                <a16:creationId xmlns:a16="http://schemas.microsoft.com/office/drawing/2014/main" id="{CC7E08B3-7BBC-4DA5-B216-F69BFB1F9308}"/>
              </a:ext>
            </a:extLst>
          </p:cNvPr>
          <p:cNvSpPr/>
          <p:nvPr/>
        </p:nvSpPr>
        <p:spPr>
          <a:xfrm>
            <a:off x="88435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4" name="椭圆 56341">
            <a:extLst>
              <a:ext uri="{FF2B5EF4-FFF2-40B4-BE49-F238E27FC236}">
                <a16:creationId xmlns:a16="http://schemas.microsoft.com/office/drawing/2014/main" id="{90FAB7F5-959D-4427-84E3-5034D69699B0}"/>
              </a:ext>
            </a:extLst>
          </p:cNvPr>
          <p:cNvSpPr/>
          <p:nvPr/>
        </p:nvSpPr>
        <p:spPr>
          <a:xfrm>
            <a:off x="8005385" y="275701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5" name="直接连接符 56342">
            <a:extLst>
              <a:ext uri="{FF2B5EF4-FFF2-40B4-BE49-F238E27FC236}">
                <a16:creationId xmlns:a16="http://schemas.microsoft.com/office/drawing/2014/main" id="{EF393D27-722B-4773-9A69-AE279BD77915}"/>
              </a:ext>
            </a:extLst>
          </p:cNvPr>
          <p:cNvSpPr/>
          <p:nvPr/>
        </p:nvSpPr>
        <p:spPr>
          <a:xfrm>
            <a:off x="8233985" y="275701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6" name="椭圆 56343">
            <a:extLst>
              <a:ext uri="{FF2B5EF4-FFF2-40B4-BE49-F238E27FC236}">
                <a16:creationId xmlns:a16="http://schemas.microsoft.com/office/drawing/2014/main" id="{B2331EA7-6961-4E13-A0B6-AAEB48A48B81}"/>
              </a:ext>
            </a:extLst>
          </p:cNvPr>
          <p:cNvSpPr/>
          <p:nvPr/>
        </p:nvSpPr>
        <p:spPr>
          <a:xfrm>
            <a:off x="9072185" y="4023103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7" name="直接连接符 56344">
            <a:extLst>
              <a:ext uri="{FF2B5EF4-FFF2-40B4-BE49-F238E27FC236}">
                <a16:creationId xmlns:a16="http://schemas.microsoft.com/office/drawing/2014/main" id="{9C218114-2B2F-493C-B987-731508CB6662}"/>
              </a:ext>
            </a:extLst>
          </p:cNvPr>
          <p:cNvSpPr/>
          <p:nvPr/>
        </p:nvSpPr>
        <p:spPr>
          <a:xfrm>
            <a:off x="9300785" y="4023103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8" name="直接连接符 56345">
            <a:extLst>
              <a:ext uri="{FF2B5EF4-FFF2-40B4-BE49-F238E27FC236}">
                <a16:creationId xmlns:a16="http://schemas.microsoft.com/office/drawing/2014/main" id="{10C26C24-C376-497B-BBF8-18728B8DB167}"/>
              </a:ext>
            </a:extLst>
          </p:cNvPr>
          <p:cNvSpPr/>
          <p:nvPr/>
        </p:nvSpPr>
        <p:spPr>
          <a:xfrm flipV="1">
            <a:off x="7700585" y="3460395"/>
            <a:ext cx="5334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9" name="直接连接符 56346">
            <a:extLst>
              <a:ext uri="{FF2B5EF4-FFF2-40B4-BE49-F238E27FC236}">
                <a16:creationId xmlns:a16="http://schemas.microsoft.com/office/drawing/2014/main" id="{1CC78729-7D5F-4DCE-AAA6-EEDC772717AB}"/>
              </a:ext>
            </a:extLst>
          </p:cNvPr>
          <p:cNvSpPr/>
          <p:nvPr/>
        </p:nvSpPr>
        <p:spPr>
          <a:xfrm>
            <a:off x="7700585" y="430445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C23949-3206-4708-B1C2-EDF96CC7C278}"/>
              </a:ext>
            </a:extLst>
          </p:cNvPr>
          <p:cNvSpPr txBox="1"/>
          <p:nvPr/>
        </p:nvSpPr>
        <p:spPr>
          <a:xfrm>
            <a:off x="3052385" y="4534521"/>
            <a:ext cx="838200" cy="4324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215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对称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67F2B22-5E56-40F4-BEC8-247A546CA57F}"/>
              </a:ext>
            </a:extLst>
          </p:cNvPr>
          <p:cNvSpPr txBox="1"/>
          <p:nvPr/>
        </p:nvSpPr>
        <p:spPr>
          <a:xfrm>
            <a:off x="5566985" y="4604860"/>
            <a:ext cx="1295400" cy="4324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215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反对称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2458BE-2016-46E3-A350-B4B408C33126}"/>
              </a:ext>
            </a:extLst>
          </p:cNvPr>
          <p:cNvSpPr txBox="1"/>
          <p:nvPr/>
        </p:nvSpPr>
        <p:spPr>
          <a:xfrm>
            <a:off x="7700585" y="4549175"/>
            <a:ext cx="1676400" cy="7734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215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非对称,   非反对称</a:t>
            </a:r>
          </a:p>
        </p:txBody>
      </p:sp>
      <p:sp>
        <p:nvSpPr>
          <p:cNvPr id="33" name="直接连接符 56351">
            <a:extLst>
              <a:ext uri="{FF2B5EF4-FFF2-40B4-BE49-F238E27FC236}">
                <a16:creationId xmlns:a16="http://schemas.microsoft.com/office/drawing/2014/main" id="{DF13AF95-ADAB-47A3-B298-9F2CF004BE93}"/>
              </a:ext>
            </a:extLst>
          </p:cNvPr>
          <p:cNvSpPr/>
          <p:nvPr/>
        </p:nvSpPr>
        <p:spPr>
          <a:xfrm flipH="1">
            <a:off x="2823785" y="3390056"/>
            <a:ext cx="5334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4" name="直接连接符 56352">
            <a:extLst>
              <a:ext uri="{FF2B5EF4-FFF2-40B4-BE49-F238E27FC236}">
                <a16:creationId xmlns:a16="http://schemas.microsoft.com/office/drawing/2014/main" id="{C6554A63-3A92-4599-93FD-88CAD18143ED}"/>
              </a:ext>
            </a:extLst>
          </p:cNvPr>
          <p:cNvSpPr/>
          <p:nvPr/>
        </p:nvSpPr>
        <p:spPr>
          <a:xfrm flipH="1">
            <a:off x="2976185" y="423411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5" name="直接连接符 56353">
            <a:extLst>
              <a:ext uri="{FF2B5EF4-FFF2-40B4-BE49-F238E27FC236}">
                <a16:creationId xmlns:a16="http://schemas.microsoft.com/office/drawing/2014/main" id="{D243E18D-FAD9-4B6D-B043-8A856414017C}"/>
              </a:ext>
            </a:extLst>
          </p:cNvPr>
          <p:cNvSpPr/>
          <p:nvPr/>
        </p:nvSpPr>
        <p:spPr>
          <a:xfrm flipH="1">
            <a:off x="7624385" y="3390056"/>
            <a:ext cx="5334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6C9A9C7-49FF-446B-B2C4-B69D7201A473}"/>
              </a:ext>
            </a:extLst>
          </p:cNvPr>
          <p:cNvGrpSpPr/>
          <p:nvPr/>
        </p:nvGrpSpPr>
        <p:grpSpPr>
          <a:xfrm>
            <a:off x="3357185" y="5292885"/>
            <a:ext cx="2057400" cy="1266092"/>
            <a:chOff x="0" y="0"/>
            <a:chExt cx="1404" cy="864"/>
          </a:xfrm>
        </p:grpSpPr>
        <p:sp>
          <p:nvSpPr>
            <p:cNvPr id="37" name="椭圆 56355">
              <a:extLst>
                <a:ext uri="{FF2B5EF4-FFF2-40B4-BE49-F238E27FC236}">
                  <a16:creationId xmlns:a16="http://schemas.microsoft.com/office/drawing/2014/main" id="{59EBA571-41F1-4C2D-86F8-BEBB351A10E0}"/>
                </a:ext>
              </a:extLst>
            </p:cNvPr>
            <p:cNvSpPr/>
            <p:nvPr/>
          </p:nvSpPr>
          <p:spPr>
            <a:xfrm>
              <a:off x="416" y="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 b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38" name="椭圆 56356">
              <a:extLst>
                <a:ext uri="{FF2B5EF4-FFF2-40B4-BE49-F238E27FC236}">
                  <a16:creationId xmlns:a16="http://schemas.microsoft.com/office/drawing/2014/main" id="{953CDDA0-F089-4C7A-85AD-476802C0EFCA}"/>
                </a:ext>
              </a:extLst>
            </p:cNvPr>
            <p:cNvSpPr/>
            <p:nvPr/>
          </p:nvSpPr>
          <p:spPr>
            <a:xfrm>
              <a:off x="0" y="62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 b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39" name="椭圆 56357">
              <a:extLst>
                <a:ext uri="{FF2B5EF4-FFF2-40B4-BE49-F238E27FC236}">
                  <a16:creationId xmlns:a16="http://schemas.microsoft.com/office/drawing/2014/main" id="{C2F1BEFB-1971-4E0A-B113-F2AC9D886419}"/>
                </a:ext>
              </a:extLst>
            </p:cNvPr>
            <p:cNvSpPr/>
            <p:nvPr/>
          </p:nvSpPr>
          <p:spPr>
            <a:xfrm>
              <a:off x="884" y="62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 b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40" name="椭圆 56358">
              <a:extLst>
                <a:ext uri="{FF2B5EF4-FFF2-40B4-BE49-F238E27FC236}">
                  <a16:creationId xmlns:a16="http://schemas.microsoft.com/office/drawing/2014/main" id="{5988F728-11F8-4101-8CF4-87E506B9AE96}"/>
                </a:ext>
              </a:extLst>
            </p:cNvPr>
            <p:cNvSpPr/>
            <p:nvPr/>
          </p:nvSpPr>
          <p:spPr>
            <a:xfrm>
              <a:off x="1040" y="528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 b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41" name="直接连接符 56359">
              <a:extLst>
                <a:ext uri="{FF2B5EF4-FFF2-40B4-BE49-F238E27FC236}">
                  <a16:creationId xmlns:a16="http://schemas.microsoft.com/office/drawing/2014/main" id="{CD51BEF5-FF69-49A7-8783-7BF284D98F3D}"/>
                </a:ext>
              </a:extLst>
            </p:cNvPr>
            <p:cNvSpPr/>
            <p:nvPr/>
          </p:nvSpPr>
          <p:spPr>
            <a:xfrm>
              <a:off x="1196" y="528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1840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E23E77-5614-4BA0-85FD-E2829844BE39}"/>
              </a:ext>
            </a:extLst>
          </p:cNvPr>
          <p:cNvSpPr/>
          <p:nvPr/>
        </p:nvSpPr>
        <p:spPr>
          <a:xfrm>
            <a:off x="2680549" y="83736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861928-D27C-4007-A41F-405852FC7416}"/>
              </a:ext>
            </a:extLst>
          </p:cNvPr>
          <p:cNvSpPr/>
          <p:nvPr/>
        </p:nvSpPr>
        <p:spPr>
          <a:xfrm>
            <a:off x="2680549" y="2491873"/>
            <a:ext cx="4281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R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3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={&lt;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a,b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b,a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b,c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7FAE32-B597-46B4-84BC-8E1AE6AF6F15}"/>
              </a:ext>
            </a:extLst>
          </p:cNvPr>
          <p:cNvSpPr/>
          <p:nvPr/>
        </p:nvSpPr>
        <p:spPr>
          <a:xfrm>
            <a:off x="2633101" y="3196578"/>
            <a:ext cx="6631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R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4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={&lt;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a,a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a,b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 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a,c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 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c,b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 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c,c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608FBB-A633-4363-832C-07F77478B4B1}"/>
              </a:ext>
            </a:extLst>
          </p:cNvPr>
          <p:cNvSpPr/>
          <p:nvPr/>
        </p:nvSpPr>
        <p:spPr>
          <a:xfrm>
            <a:off x="2680549" y="3986129"/>
            <a:ext cx="6654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6385FB-0243-4993-8B08-11A4D48ACDA0}"/>
              </a:ext>
            </a:extLst>
          </p:cNvPr>
          <p:cNvSpPr/>
          <p:nvPr/>
        </p:nvSpPr>
        <p:spPr>
          <a:xfrm>
            <a:off x="7081352" y="13534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对称关系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D1948E-4F01-4905-B103-4FEA22D29C08}"/>
              </a:ext>
            </a:extLst>
          </p:cNvPr>
          <p:cNvSpPr/>
          <p:nvPr/>
        </p:nvSpPr>
        <p:spPr>
          <a:xfrm>
            <a:off x="7081351" y="1828508"/>
            <a:ext cx="3858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对称关系</a:t>
            </a:r>
            <a:r>
              <a:rPr lang="en-US" altLang="zh-CN" sz="2800" dirty="0">
                <a:latin typeface="宋体" panose="02010600030101010101" pitchFamily="2" charset="-122"/>
              </a:rPr>
              <a:t>\</a:t>
            </a:r>
            <a:r>
              <a:rPr lang="zh-CN" altLang="en-US" sz="2800" dirty="0">
                <a:latin typeface="宋体" panose="02010600030101010101" pitchFamily="2" charset="-122"/>
              </a:rPr>
              <a:t>反对称关系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C61516-2A7A-4B19-9757-EB506F8A7822}"/>
              </a:ext>
            </a:extLst>
          </p:cNvPr>
          <p:cNvSpPr/>
          <p:nvPr/>
        </p:nvSpPr>
        <p:spPr>
          <a:xfrm>
            <a:off x="7081350" y="252695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非对称关系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96C2F-1B98-40F2-8594-CC4052368010}"/>
              </a:ext>
            </a:extLst>
          </p:cNvPr>
          <p:cNvSpPr/>
          <p:nvPr/>
        </p:nvSpPr>
        <p:spPr>
          <a:xfrm>
            <a:off x="9265045" y="322735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反对称关系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4A02D1-8FB1-4926-98F7-8AF4DE880609}"/>
              </a:ext>
            </a:extLst>
          </p:cNvPr>
          <p:cNvSpPr/>
          <p:nvPr/>
        </p:nvSpPr>
        <p:spPr>
          <a:xfrm>
            <a:off x="9265045" y="404768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非反对称关系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93607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9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7346">
            <a:extLst>
              <a:ext uri="{FF2B5EF4-FFF2-40B4-BE49-F238E27FC236}">
                <a16:creationId xmlns:a16="http://schemas.microsoft.com/office/drawing/2014/main" id="{91CE29C3-3ECA-440C-8777-EEE869CEE8A9}"/>
              </a:ext>
            </a:extLst>
          </p:cNvPr>
          <p:cNvSpPr txBox="1">
            <a:spLocks/>
          </p:cNvSpPr>
          <p:nvPr/>
        </p:nvSpPr>
        <p:spPr>
          <a:xfrm>
            <a:off x="592057" y="1455738"/>
            <a:ext cx="11321457" cy="436098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(Transitive),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xAyAzAxRyyRzxRz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z(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xAyAzAxRyyRz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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xRz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是传递的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Û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在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若有有向边&lt;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&gt;,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则必有有向边&lt;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 R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en-US" altLang="x-none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767700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58370">
            <a:extLst>
              <a:ext uri="{FF2B5EF4-FFF2-40B4-BE49-F238E27FC236}">
                <a16:creationId xmlns:a16="http://schemas.microsoft.com/office/drawing/2014/main" id="{A43060B6-363F-4A6D-A8B6-086FA5FCA532}"/>
              </a:ext>
            </a:extLst>
          </p:cNvPr>
          <p:cNvSpPr/>
          <p:nvPr/>
        </p:nvSpPr>
        <p:spPr>
          <a:xfrm>
            <a:off x="4069304" y="19565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5" name="椭圆 58371">
            <a:extLst>
              <a:ext uri="{FF2B5EF4-FFF2-40B4-BE49-F238E27FC236}">
                <a16:creationId xmlns:a16="http://schemas.microsoft.com/office/drawing/2014/main" id="{DDD83932-853B-4D06-BBE3-0D3929204358}"/>
              </a:ext>
            </a:extLst>
          </p:cNvPr>
          <p:cNvSpPr/>
          <p:nvPr/>
        </p:nvSpPr>
        <p:spPr>
          <a:xfrm>
            <a:off x="3459704" y="28709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6" name="椭圆 58372">
            <a:extLst>
              <a:ext uri="{FF2B5EF4-FFF2-40B4-BE49-F238E27FC236}">
                <a16:creationId xmlns:a16="http://schemas.microsoft.com/office/drawing/2014/main" id="{9A6DB5AD-1F66-45DA-99E8-656E2522D4EA}"/>
              </a:ext>
            </a:extLst>
          </p:cNvPr>
          <p:cNvSpPr/>
          <p:nvPr/>
        </p:nvSpPr>
        <p:spPr>
          <a:xfrm>
            <a:off x="4755104" y="28709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7" name="椭圆 58373">
            <a:extLst>
              <a:ext uri="{FF2B5EF4-FFF2-40B4-BE49-F238E27FC236}">
                <a16:creationId xmlns:a16="http://schemas.microsoft.com/office/drawing/2014/main" id="{C5CC461C-3E7C-4686-8356-E53AB40B9136}"/>
              </a:ext>
            </a:extLst>
          </p:cNvPr>
          <p:cNvSpPr/>
          <p:nvPr/>
        </p:nvSpPr>
        <p:spPr>
          <a:xfrm>
            <a:off x="7269704" y="19565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8" name="椭圆 58374">
            <a:extLst>
              <a:ext uri="{FF2B5EF4-FFF2-40B4-BE49-F238E27FC236}">
                <a16:creationId xmlns:a16="http://schemas.microsoft.com/office/drawing/2014/main" id="{503485E5-37CF-4C4D-932E-1DB46F2A41AB}"/>
              </a:ext>
            </a:extLst>
          </p:cNvPr>
          <p:cNvSpPr/>
          <p:nvPr/>
        </p:nvSpPr>
        <p:spPr>
          <a:xfrm>
            <a:off x="6619073" y="292960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9" name="椭圆 58375">
            <a:extLst>
              <a:ext uri="{FF2B5EF4-FFF2-40B4-BE49-F238E27FC236}">
                <a16:creationId xmlns:a16="http://schemas.microsoft.com/office/drawing/2014/main" id="{40F3278B-0283-4DA5-8E68-0EF1F511D5FC}"/>
              </a:ext>
            </a:extLst>
          </p:cNvPr>
          <p:cNvSpPr/>
          <p:nvPr/>
        </p:nvSpPr>
        <p:spPr>
          <a:xfrm>
            <a:off x="7955504" y="28709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0" name="椭圆 58376">
            <a:extLst>
              <a:ext uri="{FF2B5EF4-FFF2-40B4-BE49-F238E27FC236}">
                <a16:creationId xmlns:a16="http://schemas.microsoft.com/office/drawing/2014/main" id="{D824F019-57BE-476E-B47C-A9B1A241CD5B}"/>
              </a:ext>
            </a:extLst>
          </p:cNvPr>
          <p:cNvSpPr/>
          <p:nvPr/>
        </p:nvSpPr>
        <p:spPr>
          <a:xfrm>
            <a:off x="3916904" y="1464224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1" name="直接连接符 58377">
            <a:extLst>
              <a:ext uri="{FF2B5EF4-FFF2-40B4-BE49-F238E27FC236}">
                <a16:creationId xmlns:a16="http://schemas.microsoft.com/office/drawing/2014/main" id="{5CE76F87-5F10-4F6F-8C12-0209FF4257A9}"/>
              </a:ext>
            </a:extLst>
          </p:cNvPr>
          <p:cNvSpPr/>
          <p:nvPr/>
        </p:nvSpPr>
        <p:spPr>
          <a:xfrm>
            <a:off x="4145504" y="1464224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2" name="椭圆 58378">
            <a:extLst>
              <a:ext uri="{FF2B5EF4-FFF2-40B4-BE49-F238E27FC236}">
                <a16:creationId xmlns:a16="http://schemas.microsoft.com/office/drawing/2014/main" id="{9C3977B4-14CD-439A-AA6A-BB87F0BC2B46}"/>
              </a:ext>
            </a:extLst>
          </p:cNvPr>
          <p:cNvSpPr/>
          <p:nvPr/>
        </p:nvSpPr>
        <p:spPr>
          <a:xfrm>
            <a:off x="3002504" y="2730317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3" name="直接连接符 58379">
            <a:extLst>
              <a:ext uri="{FF2B5EF4-FFF2-40B4-BE49-F238E27FC236}">
                <a16:creationId xmlns:a16="http://schemas.microsoft.com/office/drawing/2014/main" id="{FF4B7618-FA74-49E2-B027-BCDD9CBEB95A}"/>
              </a:ext>
            </a:extLst>
          </p:cNvPr>
          <p:cNvSpPr/>
          <p:nvPr/>
        </p:nvSpPr>
        <p:spPr>
          <a:xfrm>
            <a:off x="3231104" y="273031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4" name="椭圆 58380">
            <a:extLst>
              <a:ext uri="{FF2B5EF4-FFF2-40B4-BE49-F238E27FC236}">
                <a16:creationId xmlns:a16="http://schemas.microsoft.com/office/drawing/2014/main" id="{58EC201E-88A1-4465-9B3C-6604C8D03299}"/>
              </a:ext>
            </a:extLst>
          </p:cNvPr>
          <p:cNvSpPr/>
          <p:nvPr/>
        </p:nvSpPr>
        <p:spPr>
          <a:xfrm>
            <a:off x="4983704" y="2730317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5" name="直接连接符 58381">
            <a:extLst>
              <a:ext uri="{FF2B5EF4-FFF2-40B4-BE49-F238E27FC236}">
                <a16:creationId xmlns:a16="http://schemas.microsoft.com/office/drawing/2014/main" id="{E7C8CDEA-8459-427C-ADA6-20D85CF9166B}"/>
              </a:ext>
            </a:extLst>
          </p:cNvPr>
          <p:cNvSpPr/>
          <p:nvPr/>
        </p:nvSpPr>
        <p:spPr>
          <a:xfrm>
            <a:off x="5212304" y="273031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6" name="椭圆 58382">
            <a:extLst>
              <a:ext uri="{FF2B5EF4-FFF2-40B4-BE49-F238E27FC236}">
                <a16:creationId xmlns:a16="http://schemas.microsoft.com/office/drawing/2014/main" id="{3170DEC7-383C-470F-A044-28CFD910DBB7}"/>
              </a:ext>
            </a:extLst>
          </p:cNvPr>
          <p:cNvSpPr/>
          <p:nvPr/>
        </p:nvSpPr>
        <p:spPr>
          <a:xfrm>
            <a:off x="7117304" y="1464224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7" name="直接连接符 58383">
            <a:extLst>
              <a:ext uri="{FF2B5EF4-FFF2-40B4-BE49-F238E27FC236}">
                <a16:creationId xmlns:a16="http://schemas.microsoft.com/office/drawing/2014/main" id="{531D84C7-CD84-487E-A97E-EA5C62E386F5}"/>
              </a:ext>
            </a:extLst>
          </p:cNvPr>
          <p:cNvSpPr/>
          <p:nvPr/>
        </p:nvSpPr>
        <p:spPr>
          <a:xfrm>
            <a:off x="7345904" y="1464224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8" name="椭圆 58384">
            <a:extLst>
              <a:ext uri="{FF2B5EF4-FFF2-40B4-BE49-F238E27FC236}">
                <a16:creationId xmlns:a16="http://schemas.microsoft.com/office/drawing/2014/main" id="{7DEFB02D-CC09-47CA-9B08-62FCE5AC9434}"/>
              </a:ext>
            </a:extLst>
          </p:cNvPr>
          <p:cNvSpPr/>
          <p:nvPr/>
        </p:nvSpPr>
        <p:spPr>
          <a:xfrm>
            <a:off x="8184104" y="2730317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9" name="直接连接符 58385">
            <a:extLst>
              <a:ext uri="{FF2B5EF4-FFF2-40B4-BE49-F238E27FC236}">
                <a16:creationId xmlns:a16="http://schemas.microsoft.com/office/drawing/2014/main" id="{06463112-3645-4864-8B93-CD37C4A90679}"/>
              </a:ext>
            </a:extLst>
          </p:cNvPr>
          <p:cNvSpPr/>
          <p:nvPr/>
        </p:nvSpPr>
        <p:spPr>
          <a:xfrm>
            <a:off x="8412704" y="273031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0" name="直接连接符 58386">
            <a:extLst>
              <a:ext uri="{FF2B5EF4-FFF2-40B4-BE49-F238E27FC236}">
                <a16:creationId xmlns:a16="http://schemas.microsoft.com/office/drawing/2014/main" id="{27A552A4-AFD8-4C62-8ED2-688CFCC13CA8}"/>
              </a:ext>
            </a:extLst>
          </p:cNvPr>
          <p:cNvSpPr/>
          <p:nvPr/>
        </p:nvSpPr>
        <p:spPr>
          <a:xfrm flipH="1">
            <a:off x="6812504" y="2097270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1" name="直接连接符 58387">
            <a:extLst>
              <a:ext uri="{FF2B5EF4-FFF2-40B4-BE49-F238E27FC236}">
                <a16:creationId xmlns:a16="http://schemas.microsoft.com/office/drawing/2014/main" id="{8792F51D-1DF4-434E-95ED-7BD8E448CB09}"/>
              </a:ext>
            </a:extLst>
          </p:cNvPr>
          <p:cNvSpPr/>
          <p:nvPr/>
        </p:nvSpPr>
        <p:spPr>
          <a:xfrm flipH="1">
            <a:off x="3612104" y="2097270"/>
            <a:ext cx="4572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2" name="直接连接符 58388">
            <a:extLst>
              <a:ext uri="{FF2B5EF4-FFF2-40B4-BE49-F238E27FC236}">
                <a16:creationId xmlns:a16="http://schemas.microsoft.com/office/drawing/2014/main" id="{1CE720C9-3CFD-4B25-9E33-4303DFB04A4E}"/>
              </a:ext>
            </a:extLst>
          </p:cNvPr>
          <p:cNvSpPr/>
          <p:nvPr/>
        </p:nvSpPr>
        <p:spPr>
          <a:xfrm flipH="1">
            <a:off x="3688304" y="2941332"/>
            <a:ext cx="114300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3" name="直接连接符 58389">
            <a:extLst>
              <a:ext uri="{FF2B5EF4-FFF2-40B4-BE49-F238E27FC236}">
                <a16:creationId xmlns:a16="http://schemas.microsoft.com/office/drawing/2014/main" id="{5EB31750-4166-4045-BD65-C523B06797FC}"/>
              </a:ext>
            </a:extLst>
          </p:cNvPr>
          <p:cNvSpPr/>
          <p:nvPr/>
        </p:nvSpPr>
        <p:spPr>
          <a:xfrm flipH="1" flipV="1">
            <a:off x="7498304" y="2097270"/>
            <a:ext cx="6096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4" name="椭圆 58390">
            <a:extLst>
              <a:ext uri="{FF2B5EF4-FFF2-40B4-BE49-F238E27FC236}">
                <a16:creationId xmlns:a16="http://schemas.microsoft.com/office/drawing/2014/main" id="{92F6E138-6699-441F-BC79-D7B37A30DD7F}"/>
              </a:ext>
            </a:extLst>
          </p:cNvPr>
          <p:cNvSpPr/>
          <p:nvPr/>
        </p:nvSpPr>
        <p:spPr>
          <a:xfrm>
            <a:off x="4221704" y="40667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5" name="椭圆 58391">
            <a:extLst>
              <a:ext uri="{FF2B5EF4-FFF2-40B4-BE49-F238E27FC236}">
                <a16:creationId xmlns:a16="http://schemas.microsoft.com/office/drawing/2014/main" id="{90CDECDF-ACEF-409B-9408-709255BDAF27}"/>
              </a:ext>
            </a:extLst>
          </p:cNvPr>
          <p:cNvSpPr/>
          <p:nvPr/>
        </p:nvSpPr>
        <p:spPr>
          <a:xfrm>
            <a:off x="3612104" y="49811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6" name="椭圆 58392">
            <a:extLst>
              <a:ext uri="{FF2B5EF4-FFF2-40B4-BE49-F238E27FC236}">
                <a16:creationId xmlns:a16="http://schemas.microsoft.com/office/drawing/2014/main" id="{794A4059-BFD1-42BD-8CB4-BF76C2E22EE4}"/>
              </a:ext>
            </a:extLst>
          </p:cNvPr>
          <p:cNvSpPr/>
          <p:nvPr/>
        </p:nvSpPr>
        <p:spPr>
          <a:xfrm>
            <a:off x="4907504" y="49811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7" name="椭圆 58393">
            <a:extLst>
              <a:ext uri="{FF2B5EF4-FFF2-40B4-BE49-F238E27FC236}">
                <a16:creationId xmlns:a16="http://schemas.microsoft.com/office/drawing/2014/main" id="{20627C2E-F021-47D5-9418-A9633C8CF14A}"/>
              </a:ext>
            </a:extLst>
          </p:cNvPr>
          <p:cNvSpPr/>
          <p:nvPr/>
        </p:nvSpPr>
        <p:spPr>
          <a:xfrm>
            <a:off x="7422104" y="40667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8" name="椭圆 58394">
            <a:extLst>
              <a:ext uri="{FF2B5EF4-FFF2-40B4-BE49-F238E27FC236}">
                <a16:creationId xmlns:a16="http://schemas.microsoft.com/office/drawing/2014/main" id="{E1AEBA99-CD14-4EF6-91BA-E71C0C1581F2}"/>
              </a:ext>
            </a:extLst>
          </p:cNvPr>
          <p:cNvSpPr/>
          <p:nvPr/>
        </p:nvSpPr>
        <p:spPr>
          <a:xfrm>
            <a:off x="6812504" y="49811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9" name="椭圆 58395">
            <a:extLst>
              <a:ext uri="{FF2B5EF4-FFF2-40B4-BE49-F238E27FC236}">
                <a16:creationId xmlns:a16="http://schemas.microsoft.com/office/drawing/2014/main" id="{6850A1CB-B5B5-4A1A-BF27-E682F2D17679}"/>
              </a:ext>
            </a:extLst>
          </p:cNvPr>
          <p:cNvSpPr/>
          <p:nvPr/>
        </p:nvSpPr>
        <p:spPr>
          <a:xfrm>
            <a:off x="8185570" y="5001663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0" name="椭圆 58396">
            <a:extLst>
              <a:ext uri="{FF2B5EF4-FFF2-40B4-BE49-F238E27FC236}">
                <a16:creationId xmlns:a16="http://schemas.microsoft.com/office/drawing/2014/main" id="{060D8604-2FAD-4335-A2C3-AA3D28A9EE32}"/>
              </a:ext>
            </a:extLst>
          </p:cNvPr>
          <p:cNvSpPr/>
          <p:nvPr/>
        </p:nvSpPr>
        <p:spPr>
          <a:xfrm>
            <a:off x="4069304" y="3574378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1" name="直接连接符 58397">
            <a:extLst>
              <a:ext uri="{FF2B5EF4-FFF2-40B4-BE49-F238E27FC236}">
                <a16:creationId xmlns:a16="http://schemas.microsoft.com/office/drawing/2014/main" id="{0476AB19-BFA0-4647-BF04-7F564BBE94F0}"/>
              </a:ext>
            </a:extLst>
          </p:cNvPr>
          <p:cNvSpPr/>
          <p:nvPr/>
        </p:nvSpPr>
        <p:spPr>
          <a:xfrm>
            <a:off x="4297904" y="3574378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2" name="椭圆 58398">
            <a:extLst>
              <a:ext uri="{FF2B5EF4-FFF2-40B4-BE49-F238E27FC236}">
                <a16:creationId xmlns:a16="http://schemas.microsoft.com/office/drawing/2014/main" id="{F6E9C8DA-4853-4A3A-87AE-D487DE30CE9B}"/>
              </a:ext>
            </a:extLst>
          </p:cNvPr>
          <p:cNvSpPr/>
          <p:nvPr/>
        </p:nvSpPr>
        <p:spPr>
          <a:xfrm>
            <a:off x="3154904" y="484047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3" name="直接连接符 58399">
            <a:extLst>
              <a:ext uri="{FF2B5EF4-FFF2-40B4-BE49-F238E27FC236}">
                <a16:creationId xmlns:a16="http://schemas.microsoft.com/office/drawing/2014/main" id="{EA14C59F-CCD7-42D8-AF49-E15241CA52A4}"/>
              </a:ext>
            </a:extLst>
          </p:cNvPr>
          <p:cNvSpPr/>
          <p:nvPr/>
        </p:nvSpPr>
        <p:spPr>
          <a:xfrm>
            <a:off x="3383504" y="484047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4" name="椭圆 58400">
            <a:extLst>
              <a:ext uri="{FF2B5EF4-FFF2-40B4-BE49-F238E27FC236}">
                <a16:creationId xmlns:a16="http://schemas.microsoft.com/office/drawing/2014/main" id="{82984DEB-96A4-43BA-81F7-970FA565120F}"/>
              </a:ext>
            </a:extLst>
          </p:cNvPr>
          <p:cNvSpPr/>
          <p:nvPr/>
        </p:nvSpPr>
        <p:spPr>
          <a:xfrm>
            <a:off x="5136104" y="484047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5" name="直接连接符 58401">
            <a:extLst>
              <a:ext uri="{FF2B5EF4-FFF2-40B4-BE49-F238E27FC236}">
                <a16:creationId xmlns:a16="http://schemas.microsoft.com/office/drawing/2014/main" id="{DFC428C6-1D94-4B11-9228-A6C559C24378}"/>
              </a:ext>
            </a:extLst>
          </p:cNvPr>
          <p:cNvSpPr/>
          <p:nvPr/>
        </p:nvSpPr>
        <p:spPr>
          <a:xfrm>
            <a:off x="5364704" y="4840470"/>
            <a:ext cx="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6" name="椭圆 58402">
            <a:extLst>
              <a:ext uri="{FF2B5EF4-FFF2-40B4-BE49-F238E27FC236}">
                <a16:creationId xmlns:a16="http://schemas.microsoft.com/office/drawing/2014/main" id="{68EFE64C-DC37-45AE-B92B-8B8A7173A9A6}"/>
              </a:ext>
            </a:extLst>
          </p:cNvPr>
          <p:cNvSpPr/>
          <p:nvPr/>
        </p:nvSpPr>
        <p:spPr>
          <a:xfrm>
            <a:off x="8336504" y="484047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7" name="直接连接符 58403">
            <a:extLst>
              <a:ext uri="{FF2B5EF4-FFF2-40B4-BE49-F238E27FC236}">
                <a16:creationId xmlns:a16="http://schemas.microsoft.com/office/drawing/2014/main" id="{73EBCA6E-065A-4E38-B37C-0D016F1CF079}"/>
              </a:ext>
            </a:extLst>
          </p:cNvPr>
          <p:cNvSpPr/>
          <p:nvPr/>
        </p:nvSpPr>
        <p:spPr>
          <a:xfrm>
            <a:off x="8565104" y="4840470"/>
            <a:ext cx="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8" name="直接连接符 58404">
            <a:extLst>
              <a:ext uri="{FF2B5EF4-FFF2-40B4-BE49-F238E27FC236}">
                <a16:creationId xmlns:a16="http://schemas.microsoft.com/office/drawing/2014/main" id="{BD3A37CD-F96C-4EDB-8065-088C6C6A2D20}"/>
              </a:ext>
            </a:extLst>
          </p:cNvPr>
          <p:cNvSpPr/>
          <p:nvPr/>
        </p:nvSpPr>
        <p:spPr>
          <a:xfrm>
            <a:off x="7574504" y="4207424"/>
            <a:ext cx="6096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9" name="直接连接符 58405">
            <a:extLst>
              <a:ext uri="{FF2B5EF4-FFF2-40B4-BE49-F238E27FC236}">
                <a16:creationId xmlns:a16="http://schemas.microsoft.com/office/drawing/2014/main" id="{95C165E9-EA26-4A4E-B77A-DD960D7A8089}"/>
              </a:ext>
            </a:extLst>
          </p:cNvPr>
          <p:cNvSpPr/>
          <p:nvPr/>
        </p:nvSpPr>
        <p:spPr>
          <a:xfrm flipH="1">
            <a:off x="6964904" y="4207424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0" name="直接连接符 58406">
            <a:extLst>
              <a:ext uri="{FF2B5EF4-FFF2-40B4-BE49-F238E27FC236}">
                <a16:creationId xmlns:a16="http://schemas.microsoft.com/office/drawing/2014/main" id="{0907854C-259D-43F5-BD29-C0C8C9D248AE}"/>
              </a:ext>
            </a:extLst>
          </p:cNvPr>
          <p:cNvSpPr/>
          <p:nvPr/>
        </p:nvSpPr>
        <p:spPr>
          <a:xfrm flipH="1">
            <a:off x="3764504" y="4207424"/>
            <a:ext cx="4572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1" name="直接连接符 58407">
            <a:extLst>
              <a:ext uri="{FF2B5EF4-FFF2-40B4-BE49-F238E27FC236}">
                <a16:creationId xmlns:a16="http://schemas.microsoft.com/office/drawing/2014/main" id="{47D9D1A1-7B37-41E2-9018-D05FCFCA96DC}"/>
              </a:ext>
            </a:extLst>
          </p:cNvPr>
          <p:cNvSpPr/>
          <p:nvPr/>
        </p:nvSpPr>
        <p:spPr>
          <a:xfrm flipH="1">
            <a:off x="3840704" y="505148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2" name="直接连接符 58408">
            <a:extLst>
              <a:ext uri="{FF2B5EF4-FFF2-40B4-BE49-F238E27FC236}">
                <a16:creationId xmlns:a16="http://schemas.microsoft.com/office/drawing/2014/main" id="{8A7EC096-832D-4B36-81F1-51F339C656BD}"/>
              </a:ext>
            </a:extLst>
          </p:cNvPr>
          <p:cNvSpPr/>
          <p:nvPr/>
        </p:nvSpPr>
        <p:spPr>
          <a:xfrm flipH="1" flipV="1">
            <a:off x="7650704" y="4207424"/>
            <a:ext cx="6096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3" name="直接连接符 58409">
            <a:extLst>
              <a:ext uri="{FF2B5EF4-FFF2-40B4-BE49-F238E27FC236}">
                <a16:creationId xmlns:a16="http://schemas.microsoft.com/office/drawing/2014/main" id="{61BF3A30-75C8-4FF7-922D-B8F0B2DE6A48}"/>
              </a:ext>
            </a:extLst>
          </p:cNvPr>
          <p:cNvSpPr/>
          <p:nvPr/>
        </p:nvSpPr>
        <p:spPr>
          <a:xfrm>
            <a:off x="6812504" y="301167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4" name="直接连接符 58410">
            <a:extLst>
              <a:ext uri="{FF2B5EF4-FFF2-40B4-BE49-F238E27FC236}">
                <a16:creationId xmlns:a16="http://schemas.microsoft.com/office/drawing/2014/main" id="{103BDEEC-253E-4B21-BB64-F7C908873E1A}"/>
              </a:ext>
            </a:extLst>
          </p:cNvPr>
          <p:cNvSpPr/>
          <p:nvPr/>
        </p:nvSpPr>
        <p:spPr>
          <a:xfrm flipH="1" flipV="1">
            <a:off x="4221704" y="2167609"/>
            <a:ext cx="6858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02019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E0B1C4-A29C-4FD5-A83C-D1F6988DD737}"/>
              </a:ext>
            </a:extLst>
          </p:cNvPr>
          <p:cNvSpPr/>
          <p:nvPr/>
        </p:nvSpPr>
        <p:spPr>
          <a:xfrm>
            <a:off x="1409974" y="1171780"/>
            <a:ext cx="93720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常见的</a:t>
            </a:r>
            <a:r>
              <a:rPr lang="zh-CN" altLang="en-US" sz="2800" dirty="0">
                <a:latin typeface="宋体" panose="02010600030101010101" pitchFamily="2" charset="-122"/>
              </a:rPr>
              <a:t>传递关系有相等关系</a:t>
            </a:r>
            <a:r>
              <a:rPr lang="en-US" altLang="zh-CN" sz="2800" dirty="0">
                <a:latin typeface="宋体" panose="02010600030101010101" pitchFamily="2" charset="-122"/>
              </a:rPr>
              <a:t>(=)</a:t>
            </a:r>
            <a:r>
              <a:rPr lang="zh-CN" altLang="en-US" sz="2800" dirty="0">
                <a:latin typeface="宋体" panose="02010600030101010101" pitchFamily="2" charset="-122"/>
              </a:rPr>
              <a:t>，小于等于关系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，包含关系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，整除关系，同余关系，上下级关系，同乡关系，后裔关系等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8D0E9F-3D46-40B0-8A3C-3C519B73B9DE}"/>
              </a:ext>
            </a:extLst>
          </p:cNvPr>
          <p:cNvSpPr/>
          <p:nvPr/>
        </p:nvSpPr>
        <p:spPr>
          <a:xfrm>
            <a:off x="1475758" y="2882169"/>
            <a:ext cx="9214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而不相等关系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，父子关系，朋友关系，同学关系等都不是传递关系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2D2DE1-B71D-48B9-A17D-87BCA379D4E5}"/>
              </a:ext>
            </a:extLst>
          </p:cNvPr>
          <p:cNvSpPr/>
          <p:nvPr/>
        </p:nvSpPr>
        <p:spPr>
          <a:xfrm>
            <a:off x="1409974" y="4301226"/>
            <a:ext cx="968123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+mn-ea"/>
              </a:rPr>
              <a:t>传递性和反传递性是关系的两个极端性质；因此，传递关系和反传递关系是两种极端关系；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概念</a:t>
            </a:r>
            <a:r>
              <a:rPr lang="zh-CN" altLang="en-US" sz="2800" dirty="0">
                <a:latin typeface="+mn-ea"/>
              </a:rPr>
              <a:t>反传递性和反传递关系一般不甚用，所以不加讨论；</a:t>
            </a:r>
          </a:p>
          <a:p>
            <a:pPr>
              <a:lnSpc>
                <a:spcPct val="90000"/>
              </a:lnSpc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5581903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408ABB-1ED3-4F6E-8685-0AFCD806FAD1}"/>
              </a:ext>
            </a:extLst>
          </p:cNvPr>
          <p:cNvSpPr/>
          <p:nvPr/>
        </p:nvSpPr>
        <p:spPr>
          <a:xfrm>
            <a:off x="1884921" y="1059133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2F6AB3-8D25-40CC-A7A1-4FFC16F2FEFF}"/>
              </a:ext>
            </a:extLst>
          </p:cNvPr>
          <p:cNvSpPr/>
          <p:nvPr/>
        </p:nvSpPr>
        <p:spPr>
          <a:xfrm>
            <a:off x="1884921" y="2054969"/>
            <a:ext cx="6532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9F9724-47E0-4711-B849-720BDC4AFCA0}"/>
              </a:ext>
            </a:extLst>
          </p:cNvPr>
          <p:cNvSpPr/>
          <p:nvPr/>
        </p:nvSpPr>
        <p:spPr>
          <a:xfrm>
            <a:off x="1884921" y="2933425"/>
            <a:ext cx="5679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D4557A-213B-4847-9C34-CA3CEC5F2BCD}"/>
              </a:ext>
            </a:extLst>
          </p:cNvPr>
          <p:cNvSpPr/>
          <p:nvPr/>
        </p:nvSpPr>
        <p:spPr>
          <a:xfrm>
            <a:off x="9039476" y="198785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传递关系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74C897-F86C-4D58-A564-E0BFA79435B1}"/>
              </a:ext>
            </a:extLst>
          </p:cNvPr>
          <p:cNvSpPr/>
          <p:nvPr/>
        </p:nvSpPr>
        <p:spPr>
          <a:xfrm>
            <a:off x="9039476" y="284634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非传递关系</a:t>
            </a:r>
          </a:p>
        </p:txBody>
      </p:sp>
    </p:spTree>
    <p:extLst>
      <p:ext uri="{BB962C8B-B14F-4D97-AF65-F5344CB8AC3E}">
        <p14:creationId xmlns:p14="http://schemas.microsoft.com/office/powerpoint/2010/main" val="330678467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7AB56-3D52-4640-B7C8-58C6A0143178}"/>
              </a:ext>
            </a:extLst>
          </p:cNvPr>
          <p:cNvSpPr txBox="1"/>
          <p:nvPr/>
        </p:nvSpPr>
        <p:spPr>
          <a:xfrm>
            <a:off x="1751013" y="887146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3076D3-8488-4DE0-80E3-76A9ADF2B4C6}"/>
              </a:ext>
            </a:extLst>
          </p:cNvPr>
          <p:cNvSpPr txBox="1"/>
          <p:nvPr/>
        </p:nvSpPr>
        <p:spPr>
          <a:xfrm>
            <a:off x="1751012" y="1684075"/>
            <a:ext cx="434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</a:t>
            </a:r>
            <a:r>
              <a:rPr lang="zh-CN" altLang="en-US" sz="2800" dirty="0"/>
              <a:t>集合表示法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列举法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描述法</a:t>
            </a:r>
          </a:p>
        </p:txBody>
      </p:sp>
    </p:spTree>
    <p:extLst>
      <p:ext uri="{BB962C8B-B14F-4D97-AF65-F5344CB8AC3E}">
        <p14:creationId xmlns:p14="http://schemas.microsoft.com/office/powerpoint/2010/main" val="925382570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32C526-F84A-410A-8383-2122AD09851F}"/>
              </a:ext>
            </a:extLst>
          </p:cNvPr>
          <p:cNvSpPr/>
          <p:nvPr/>
        </p:nvSpPr>
        <p:spPr>
          <a:xfrm>
            <a:off x="2363844" y="1061976"/>
            <a:ext cx="6096000" cy="7875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是平面上直线的集合。平行关系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∥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99D72C-1665-4F8A-9BF7-54BA0516BD9D}"/>
              </a:ext>
            </a:extLst>
          </p:cNvPr>
          <p:cNvSpPr/>
          <p:nvPr/>
        </p:nvSpPr>
        <p:spPr>
          <a:xfrm>
            <a:off x="2173069" y="2246033"/>
            <a:ext cx="6845939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是平面上三角形的集合。相似关系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∽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FD5E687-E556-4CDB-95B7-3AC2BB7B40DE}"/>
              </a:ext>
            </a:extLst>
          </p:cNvPr>
          <p:cNvSpPr txBox="1">
            <a:spLocks noChangeArrowheads="1"/>
          </p:cNvSpPr>
          <p:nvPr/>
        </p:nvSpPr>
        <p:spPr>
          <a:xfrm>
            <a:off x="2173069" y="3502880"/>
            <a:ext cx="6652149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R={&lt;1,1&gt;,&lt;2,2&gt;}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，试判断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上具备的特殊性质，其中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A={1,2},B={1,2,3}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是定义在集合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上的关系时，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是自反、对称、反对称和传递的；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是定义在集合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上的关系时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是对称、反对称和传递的。</a:t>
            </a:r>
          </a:p>
        </p:txBody>
      </p:sp>
    </p:spTree>
    <p:extLst>
      <p:ext uri="{BB962C8B-B14F-4D97-AF65-F5344CB8AC3E}">
        <p14:creationId xmlns:p14="http://schemas.microsoft.com/office/powerpoint/2010/main" val="42048078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068A64-422E-4B4D-9D48-273A067FE187}"/>
              </a:ext>
            </a:extLst>
          </p:cNvPr>
          <p:cNvSpPr/>
          <p:nvPr/>
        </p:nvSpPr>
        <p:spPr>
          <a:xfrm>
            <a:off x="1786882" y="257015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恒等关系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38209A-FF82-4160-9BDF-BF294649A2CB}"/>
              </a:ext>
            </a:extLst>
          </p:cNvPr>
          <p:cNvSpPr/>
          <p:nvPr/>
        </p:nvSpPr>
        <p:spPr>
          <a:xfrm>
            <a:off x="4037541" y="2570151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自反的、对称的、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反对称的、</a:t>
            </a:r>
            <a:r>
              <a:rPr lang="zh-CN" altLang="en-US" sz="2800" dirty="0">
                <a:latin typeface="宋体" panose="02010600030101010101" pitchFamily="2" charset="-122"/>
              </a:rPr>
              <a:t>传递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5EEAF8-4F94-4882-9001-60BEEEB24090}"/>
              </a:ext>
            </a:extLst>
          </p:cNvPr>
          <p:cNvSpPr/>
          <p:nvPr/>
        </p:nvSpPr>
        <p:spPr>
          <a:xfrm>
            <a:off x="1786881" y="186077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普遍关系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A4B67B-29F3-4CCF-98D6-126A781B9439}"/>
              </a:ext>
            </a:extLst>
          </p:cNvPr>
          <p:cNvSpPr/>
          <p:nvPr/>
        </p:nvSpPr>
        <p:spPr>
          <a:xfrm>
            <a:off x="4028767" y="1860779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自反的、对称的、传递的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C10D40-5821-4BE0-9123-E21D91D27415}"/>
              </a:ext>
            </a:extLst>
          </p:cNvPr>
          <p:cNvSpPr/>
          <p:nvPr/>
        </p:nvSpPr>
        <p:spPr>
          <a:xfrm>
            <a:off x="1786881" y="3279523"/>
            <a:ext cx="1556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空关系</a:t>
            </a:r>
            <a:r>
              <a:rPr lang="zh-CN" altLang="en-US" sz="2800" dirty="0">
                <a:sym typeface="Symbol" panose="05050102010706020507" pitchFamily="18" charset="2"/>
              </a:rPr>
              <a:t>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94A7C9-314B-4D07-BA21-48B9EE86C324}"/>
              </a:ext>
            </a:extLst>
          </p:cNvPr>
          <p:cNvSpPr/>
          <p:nvPr/>
        </p:nvSpPr>
        <p:spPr>
          <a:xfrm>
            <a:off x="3947856" y="3279523"/>
            <a:ext cx="7545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自反的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\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反自反的、对称的、反对称的、传递的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24358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6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2466">
            <a:extLst>
              <a:ext uri="{FF2B5EF4-FFF2-40B4-BE49-F238E27FC236}">
                <a16:creationId xmlns:a16="http://schemas.microsoft.com/office/drawing/2014/main" id="{5F52B100-F0EF-4509-A70C-68046D059587}"/>
              </a:ext>
            </a:extLst>
          </p:cNvPr>
          <p:cNvSpPr txBox="1">
            <a:spLocks/>
          </p:cNvSpPr>
          <p:nvPr/>
        </p:nvSpPr>
        <p:spPr>
          <a:xfrm>
            <a:off x="1571625" y="919336"/>
            <a:ext cx="8510954" cy="443132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	设</a:t>
            </a:r>
            <a:r>
              <a:rPr lang="en-US" altLang="x-none"/>
              <a:t>R</a:t>
            </a:r>
            <a:r>
              <a:rPr lang="en-US" altLang="x-none" baseline="-25000"/>
              <a:t>1</a:t>
            </a:r>
            <a:r>
              <a:rPr lang="en-US" altLang="x-none"/>
              <a:t>,R</a:t>
            </a:r>
            <a:r>
              <a:rPr lang="en-US" altLang="x-none" baseline="-25000"/>
              <a:t>2</a:t>
            </a:r>
            <a:r>
              <a:rPr lang="en-US" altLang="x-none">
                <a:sym typeface="Symbol" panose="05050102010706020507" pitchFamily="2" charset="2"/>
              </a:rPr>
              <a:t>AA</a:t>
            </a:r>
            <a:r>
              <a:rPr lang="zh-CN" altLang="en-US">
                <a:sym typeface="Symbol" panose="05050102010706020507" pitchFamily="2" charset="2"/>
              </a:rPr>
              <a:t>都具有某种性质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250287-FF2D-4B68-B432-1A9769FDFEB2}"/>
              </a:ext>
            </a:extLst>
          </p:cNvPr>
          <p:cNvGraphicFramePr/>
          <p:nvPr/>
        </p:nvGraphicFramePr>
        <p:xfrm>
          <a:off x="1887374" y="1824175"/>
          <a:ext cx="7577455" cy="3953510"/>
        </p:xfrm>
        <a:graphic>
          <a:graphicData uri="http://schemas.openxmlformats.org/drawingml/2006/table">
            <a:tbl>
              <a:tblPr/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7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>
                          <a:sym typeface="Symbol" panose="05050102010706020507" pitchFamily="2" charset="2"/>
                        </a:rPr>
                        <a:t>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传递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baseline="30000" dirty="0"/>
                        <a:t>-1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30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baseline="30000" dirty="0"/>
                        <a:t>-1</a:t>
                      </a:r>
                      <a:endParaRPr lang="zh-CN" altLang="en-US" sz="2215" baseline="30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zh-CN" altLang="en-US" sz="2215" dirty="0">
                          <a:sym typeface="Symbol" panose="05050102010706020507" pitchFamily="2" charset="2"/>
                        </a:rPr>
                        <a:t>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R</a:t>
                      </a:r>
                      <a:r>
                        <a:rPr lang="en-US" altLang="x-none" sz="2215" baseline="-25000" dirty="0">
                          <a:sym typeface="Symbol" panose="05050102010706020507" pitchFamily="2" charset="2"/>
                        </a:rPr>
                        <a:t>2</a:t>
                      </a:r>
                      <a:endParaRPr lang="zh-CN" altLang="en-US" sz="2215" baseline="-25000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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0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585" dirty="0"/>
                        <a:t>’</a:t>
                      </a:r>
                      <a:r>
                        <a:rPr lang="en-US" altLang="x-none" sz="2215" dirty="0"/>
                        <a:t>, 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585" dirty="0"/>
                        <a:t>’</a:t>
                      </a:r>
                      <a:endParaRPr lang="zh-CN" altLang="en-US" sz="258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44477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3490">
            <a:extLst>
              <a:ext uri="{FF2B5EF4-FFF2-40B4-BE49-F238E27FC236}">
                <a16:creationId xmlns:a16="http://schemas.microsoft.com/office/drawing/2014/main" id="{6892681D-CA1E-4C62-B7CA-0B691A5EB6E2}"/>
              </a:ext>
            </a:extLst>
          </p:cNvPr>
          <p:cNvSpPr txBox="1">
            <a:spLocks/>
          </p:cNvSpPr>
          <p:nvPr/>
        </p:nvSpPr>
        <p:spPr>
          <a:xfrm>
            <a:off x="1571625" y="1154132"/>
            <a:ext cx="8510954" cy="443132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</a:rPr>
              <a:t>	</a:t>
            </a:r>
            <a:r>
              <a:rPr lang="zh-CN" altLang="en-US" dirty="0">
                <a:latin typeface="+mn-ea"/>
              </a:rPr>
              <a:t>设</a:t>
            </a:r>
            <a:r>
              <a:rPr lang="en-US" altLang="x-none" dirty="0">
                <a:latin typeface="+mn-ea"/>
              </a:rPr>
              <a:t>R</a:t>
            </a:r>
            <a:r>
              <a:rPr lang="en-US" altLang="x-none" baseline="-25000" dirty="0">
                <a:latin typeface="+mn-ea"/>
              </a:rPr>
              <a:t>1</a:t>
            </a:r>
            <a:r>
              <a:rPr lang="en-US" altLang="x-none" dirty="0">
                <a:latin typeface="+mn-ea"/>
              </a:rPr>
              <a:t>,R</a:t>
            </a:r>
            <a:r>
              <a:rPr lang="en-US" altLang="x-none" baseline="-25000" dirty="0">
                <a:latin typeface="+mn-ea"/>
              </a:rPr>
              <a:t>2</a:t>
            </a:r>
            <a:r>
              <a:rPr lang="en-US" altLang="x-none" dirty="0">
                <a:latin typeface="+mn-ea"/>
                <a:sym typeface="Symbol" panose="05050102010706020507" pitchFamily="2" charset="2"/>
              </a:rPr>
              <a:t>AA</a:t>
            </a:r>
            <a:r>
              <a:rPr lang="zh-CN" altLang="en-US" dirty="0">
                <a:latin typeface="+mn-ea"/>
                <a:sym typeface="Symbol" panose="05050102010706020507" pitchFamily="2" charset="2"/>
              </a:rPr>
              <a:t>都具有某种性质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6C0341-D58A-4A87-BB43-4FB76C35A922}"/>
              </a:ext>
            </a:extLst>
          </p:cNvPr>
          <p:cNvGraphicFramePr/>
          <p:nvPr/>
        </p:nvGraphicFramePr>
        <p:xfrm>
          <a:off x="2038155" y="1864409"/>
          <a:ext cx="7577455" cy="3953510"/>
        </p:xfrm>
        <a:graphic>
          <a:graphicData uri="http://schemas.openxmlformats.org/drawingml/2006/table">
            <a:tbl>
              <a:tblPr/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7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>
                          <a:sym typeface="Symbol" panose="05050102010706020507" pitchFamily="2" charset="2"/>
                        </a:rPr>
                        <a:t>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传递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baseline="30000" dirty="0"/>
                        <a:t>-1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30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baseline="30000" dirty="0"/>
                        <a:t>-1</a:t>
                      </a:r>
                      <a:endParaRPr lang="zh-CN" altLang="en-US" sz="2215" baseline="30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zh-CN" altLang="en-US" sz="2215" dirty="0">
                          <a:sym typeface="Symbol" panose="05050102010706020507" pitchFamily="2" charset="2"/>
                        </a:rPr>
                        <a:t>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R</a:t>
                      </a:r>
                      <a:r>
                        <a:rPr lang="en-US" altLang="x-none" sz="2215" baseline="-25000" dirty="0">
                          <a:sym typeface="Symbol" panose="05050102010706020507" pitchFamily="2" charset="2"/>
                        </a:rPr>
                        <a:t>2</a:t>
                      </a:r>
                      <a:endParaRPr lang="zh-CN" altLang="en-US" sz="2215" baseline="-25000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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0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585" dirty="0"/>
                        <a:t>’</a:t>
                      </a:r>
                      <a:r>
                        <a:rPr lang="en-US" altLang="x-none" sz="2215" dirty="0"/>
                        <a:t>, 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585" dirty="0"/>
                        <a:t>’</a:t>
                      </a:r>
                      <a:endParaRPr lang="zh-CN" altLang="en-US" sz="258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48098"/>
      </p:ext>
    </p:ext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4514">
            <a:extLst>
              <a:ext uri="{FF2B5EF4-FFF2-40B4-BE49-F238E27FC236}">
                <a16:creationId xmlns:a16="http://schemas.microsoft.com/office/drawing/2014/main" id="{68E41F2F-20A5-484F-AA2C-D08752AA16B5}"/>
              </a:ext>
            </a:extLst>
          </p:cNvPr>
          <p:cNvSpPr txBox="1">
            <a:spLocks/>
          </p:cNvSpPr>
          <p:nvPr/>
        </p:nvSpPr>
        <p:spPr>
          <a:xfrm>
            <a:off x="2141275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</a:rPr>
              <a:t>(1) 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o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证明: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x,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xA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 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zh-CN" altLang="en-US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 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zh-CN" altLang="en-US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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o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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o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.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9996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5538">
            <a:extLst>
              <a:ext uri="{FF2B5EF4-FFF2-40B4-BE49-F238E27FC236}">
                <a16:creationId xmlns:a16="http://schemas.microsoft.com/office/drawing/2014/main" id="{D274A2E6-FD32-435D-B4A6-FCBA647D017A}"/>
              </a:ext>
            </a:extLst>
          </p:cNvPr>
          <p:cNvSpPr txBox="1">
            <a:spLocks/>
          </p:cNvSpPr>
          <p:nvPr/>
        </p:nvSpPr>
        <p:spPr>
          <a:xfrm>
            <a:off x="1751013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(2)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证明: (反证) 若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非反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自反, 则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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xA,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x(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 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 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与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自反矛盾!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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自反.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2738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6562">
            <a:extLst>
              <a:ext uri="{FF2B5EF4-FFF2-40B4-BE49-F238E27FC236}">
                <a16:creationId xmlns:a16="http://schemas.microsoft.com/office/drawing/2014/main" id="{2E5FF7F7-DB5F-4ED3-89CD-89B46FDED071}"/>
              </a:ext>
            </a:extLst>
          </p:cNvPr>
          <p:cNvSpPr txBox="1">
            <a:spLocks/>
          </p:cNvSpPr>
          <p:nvPr/>
        </p:nvSpPr>
        <p:spPr>
          <a:xfrm>
            <a:off x="1751013" y="1323906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(3)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证明: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x,yA,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      x(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)y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  x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  y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 y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 y(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)x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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对称.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72415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E89C0-2C47-4A18-9447-388F956C8BAD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2 </a:t>
            </a:r>
            <a:r>
              <a:rPr lang="zh-CN" altLang="en-US" sz="2800" dirty="0">
                <a:latin typeface="+mn-ea"/>
              </a:rPr>
              <a:t>关系图  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G(R)</a:t>
            </a:r>
            <a:r>
              <a:rPr lang="zh-CN" altLang="en-US" sz="2800" dirty="0">
                <a:latin typeface="+mn-ea"/>
                <a:sym typeface="Wingdings" panose="05000000000000000000" pitchFamily="2" charset="2"/>
              </a:rPr>
              <a:t>或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</a:t>
            </a:r>
            <a:r>
              <a:rPr lang="en-US" altLang="x-none" sz="2800" baseline="-25000" dirty="0">
                <a:latin typeface="+mn-ea"/>
                <a:sym typeface="Wingdings" panose="05000000000000000000" pitchFamily="2" charset="2"/>
              </a:rPr>
              <a:t>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AB65E4-B088-48E1-97F5-CEAEEC42E829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6AD6B8-D0CC-4E01-852A-3FB55CF4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011258"/>
            <a:ext cx="7835900" cy="284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B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},B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的一个二元关系，则规定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的关系图如下：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分别为图中的结点，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用“。</a:t>
            </a:r>
            <a:r>
              <a:rPr lang="zh-CN" altLang="en-US" sz="2800" noProof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”表示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800" noProof="1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zh-CN" sz="2800" noProof="1">
              <a:solidFill>
                <a:srgbClr val="00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0B4DEB-FD55-4586-BDCA-4AAA6350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34" y="5032076"/>
            <a:ext cx="7924800" cy="105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②.如&lt;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       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为对应图中的有向边。</a:t>
            </a:r>
            <a:endParaRPr kumimoji="1" lang="zh-CN" altLang="zh-CN" sz="2800" noProof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DE3A3CF-B412-415B-9E81-0178636B3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217" y="5357128"/>
            <a:ext cx="304800" cy="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31012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6B22C4-40E5-4A40-81EC-AEBA53D4A184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878281"/>
            <a:ext cx="8001000" cy="3662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2)A=B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B=&lt;a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的关系图规定如下：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为图中节点，用“。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如&lt;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  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用一带箭头的小圆环表示，即：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8F18736-B475-4760-8957-EB7B7DBC9AD1}"/>
              </a:ext>
            </a:extLst>
          </p:cNvPr>
          <p:cNvSpPr>
            <a:spLocks/>
          </p:cNvSpPr>
          <p:nvPr/>
        </p:nvSpPr>
        <p:spPr bwMode="auto">
          <a:xfrm>
            <a:off x="7683732" y="4237955"/>
            <a:ext cx="365125" cy="14288"/>
          </a:xfrm>
          <a:custGeom>
            <a:avLst/>
            <a:gdLst>
              <a:gd name="T0" fmla="*/ 0 w 288"/>
              <a:gd name="T1" fmla="*/ 9 h 9"/>
              <a:gd name="T2" fmla="*/ 288 w 288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9">
                <a:moveTo>
                  <a:pt x="0" y="9"/>
                </a:moveTo>
                <a:lnTo>
                  <a:pt x="2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AC53B9-189D-4B0E-9655-BAC2F7E68764}"/>
              </a:ext>
            </a:extLst>
          </p:cNvPr>
          <p:cNvGrpSpPr>
            <a:grpSpLocks/>
          </p:cNvGrpSpPr>
          <p:nvPr/>
        </p:nvGrpSpPr>
        <p:grpSpPr bwMode="auto">
          <a:xfrm>
            <a:off x="2818701" y="6107184"/>
            <a:ext cx="444150" cy="379485"/>
            <a:chOff x="1952" y="3648"/>
            <a:chExt cx="352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FAA8FD-2077-4BCB-B9DD-DD0639084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793"/>
              <a:ext cx="76" cy="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8B2D160-F60A-4856-9D5F-45850AF49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9" y="3704"/>
              <a:ext cx="76" cy="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84015E-4073-46F3-B5D9-1910360E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3648"/>
              <a:ext cx="306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482563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DB72D-F3AB-4CD1-AB84-7E3EE1AEB391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 </a:t>
            </a:r>
            <a:r>
              <a:rPr lang="zh-CN" altLang="en-US" sz="2800" dirty="0"/>
              <a:t>关系矩阵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77206-DA6D-4345-B162-C258DC304541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8F57D7-4570-4E3B-B9A3-B0092BB94277}"/>
              </a:ext>
            </a:extLst>
          </p:cNvPr>
          <p:cNvSpPr/>
          <p:nvPr/>
        </p:nvSpPr>
        <p:spPr>
          <a:xfrm>
            <a:off x="705842" y="1810464"/>
            <a:ext cx="11058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是两个非空的有限集合，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则可用一个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0—1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，称此矩阵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 matrix)/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(adjacency matrix)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                       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j=1,…,n)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0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3971215-9D08-42BB-A156-A3C16028E84A}"/>
              </a:ext>
            </a:extLst>
          </p:cNvPr>
          <p:cNvSpPr>
            <a:spLocks/>
          </p:cNvSpPr>
          <p:nvPr/>
        </p:nvSpPr>
        <p:spPr bwMode="auto">
          <a:xfrm>
            <a:off x="2627267" y="4970358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9474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73B949-5610-4A46-89BE-AFB1D18EADAB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157842"/>
            <a:ext cx="8123237" cy="2587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是两个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(join)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A∨B=C=(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20A88A18-888A-41DC-91D4-36A003D4C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138" y="2696129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5" imgW="3085920" imgH="533160" progId="Equation.3">
                  <p:embed/>
                </p:oleObj>
              </mc:Choice>
              <mc:Fallback>
                <p:oleObj name="公式" r:id="rId5" imgW="3085920" imgH="533160" progId="Equation.3">
                  <p:embed/>
                  <p:pic>
                    <p:nvPicPr>
                      <p:cNvPr id="8" name="Object 15">
                        <a:extLst>
                          <a:ext uri="{FF2B5EF4-FFF2-40B4-BE49-F238E27FC236}">
                            <a16:creationId xmlns:a16="http://schemas.microsoft.com/office/drawing/2014/main" id="{20A88A18-888A-41DC-91D4-36A003D4C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696129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>
            <a:extLst>
              <a:ext uri="{FF2B5EF4-FFF2-40B4-BE49-F238E27FC236}">
                <a16:creationId xmlns:a16="http://schemas.microsoft.com/office/drawing/2014/main" id="{D6273D4E-A42A-493C-B7E6-F3076313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4" y="3989941"/>
            <a:ext cx="8123237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的交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(meet)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A∧B=C=(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</a:p>
          <a:p>
            <a:pPr marL="0" marR="0" lvl="0" indent="0" algn="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16845E63-301D-48EF-9E03-F2DA083FE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137" y="5230332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7" imgW="3085920" imgH="533160" progId="Equation.DSMT4">
                  <p:embed/>
                </p:oleObj>
              </mc:Choice>
              <mc:Fallback>
                <p:oleObj name="Equation" r:id="rId7" imgW="3085920" imgH="533160" progId="Equation.DSMT4">
                  <p:embed/>
                  <p:pic>
                    <p:nvPicPr>
                      <p:cNvPr id="14" name="Object 18">
                        <a:extLst>
                          <a:ext uri="{FF2B5EF4-FFF2-40B4-BE49-F238E27FC236}">
                            <a16:creationId xmlns:a16="http://schemas.microsoft.com/office/drawing/2014/main" id="{16845E63-301D-48EF-9E03-F2DA083FE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7" y="5230332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701779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A922E6-E64E-4756-82AA-B90346FBB201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312862"/>
            <a:ext cx="9909684" cy="423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的布尔积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(Boolean product)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r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9E39F6B-8B3F-483C-AAD5-7B119AF26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212" y="3328755"/>
          <a:ext cx="83804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5" imgW="4178160" imgH="507960" progId="Equation.3">
                  <p:embed/>
                </p:oleObj>
              </mc:Choice>
              <mc:Fallback>
                <p:oleObj name="公式" r:id="rId5" imgW="4178160" imgH="50796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D9E39F6B-8B3F-483C-AAD5-7B119AF26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212" y="3328755"/>
                        <a:ext cx="83804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653279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4" y="1403900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集合运算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1A82C8-1B41-45BE-8026-19B8ED7CFC20}"/>
              </a:ext>
            </a:extLst>
          </p:cNvPr>
          <p:cNvSpPr txBox="1">
            <a:spLocks noChangeArrowheads="1"/>
          </p:cNvSpPr>
          <p:nvPr/>
        </p:nvSpPr>
        <p:spPr>
          <a:xfrm>
            <a:off x="1972111" y="2008057"/>
            <a:ext cx="6961188" cy="1743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都是从集合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的两个关系，则：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7A360EF7-CDE0-401F-91C3-BFD46BD10590}"/>
              </a:ext>
            </a:extLst>
          </p:cNvPr>
          <p:cNvGrpSpPr>
            <a:grpSpLocks/>
          </p:cNvGrpSpPr>
          <p:nvPr/>
        </p:nvGrpSpPr>
        <p:grpSpPr bwMode="auto">
          <a:xfrm>
            <a:off x="1972111" y="4011844"/>
            <a:ext cx="4965701" cy="1155700"/>
            <a:chOff x="524" y="1934"/>
            <a:chExt cx="3128" cy="728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253D3BEB-EDD8-4C47-86CA-D8B0429D8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2307"/>
            <a:ext cx="16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17" name="Object 13">
                          <a:extLst>
                            <a:ext uri="{FF2B5EF4-FFF2-40B4-BE49-F238E27FC236}">
                              <a16:creationId xmlns:a16="http://schemas.microsoft.com/office/drawing/2014/main" id="{253D3BEB-EDD8-4C47-86CA-D8B0429D8D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307"/>
                          <a:ext cx="165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id="{35FE97C5-F01C-4656-9F0F-44A548A6E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" y="1934"/>
              <a:ext cx="3102" cy="714"/>
              <a:chOff x="758" y="2286"/>
              <a:chExt cx="3102" cy="714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F5121165-5B1D-4156-A485-BB8FD7494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2286"/>
                <a:ext cx="3102" cy="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R-S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{&lt;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&gt;|(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xRy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)∧(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xS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＝{&lt;x,y&gt;|(x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8497612-B6D3-4993-AFE9-7FC6E0AAC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7" y="2701"/>
                <a:ext cx="85" cy="27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Line 14">
            <a:extLst>
              <a:ext uri="{FF2B5EF4-FFF2-40B4-BE49-F238E27FC236}">
                <a16:creationId xmlns:a16="http://schemas.microsoft.com/office/drawing/2014/main" id="{813F26AF-C2E7-49B2-B974-C6B70BAF2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981" y="4108110"/>
            <a:ext cx="1349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434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3307</Words>
  <Application>Microsoft Office PowerPoint</Application>
  <PresentationFormat>宽屏</PresentationFormat>
  <Paragraphs>330</Paragraphs>
  <Slides>36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Microsoft YaHei Light</vt:lpstr>
      <vt:lpstr>等线</vt:lpstr>
      <vt:lpstr>等线 Light</vt:lpstr>
      <vt:lpstr>KaiTi</vt:lpstr>
      <vt:lpstr>楷体_GB2312</vt:lpstr>
      <vt:lpstr>宋体</vt:lpstr>
      <vt:lpstr>Microsoft YaHei</vt:lpstr>
      <vt:lpstr>Arial</vt:lpstr>
      <vt:lpstr>Arial Black</vt:lpstr>
      <vt:lpstr>Comic Sans MS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95</cp:revision>
  <dcterms:created xsi:type="dcterms:W3CDTF">2019-03-24T11:36:16Z</dcterms:created>
  <dcterms:modified xsi:type="dcterms:W3CDTF">2021-11-05T13:07:31Z</dcterms:modified>
</cp:coreProperties>
</file>