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45" r:id="rId2"/>
    <p:sldId id="1288" r:id="rId3"/>
    <p:sldId id="1379" r:id="rId4"/>
    <p:sldId id="1380" r:id="rId5"/>
    <p:sldId id="1382" r:id="rId6"/>
    <p:sldId id="1383" r:id="rId7"/>
    <p:sldId id="1386" r:id="rId8"/>
    <p:sldId id="1400" r:id="rId9"/>
    <p:sldId id="1404" r:id="rId10"/>
    <p:sldId id="1405" r:id="rId11"/>
    <p:sldId id="1406" r:id="rId12"/>
    <p:sldId id="1407" r:id="rId13"/>
    <p:sldId id="1410" r:id="rId14"/>
    <p:sldId id="1411" r:id="rId15"/>
    <p:sldId id="1431" r:id="rId16"/>
    <p:sldId id="1432" r:id="rId17"/>
    <p:sldId id="1433" r:id="rId18"/>
    <p:sldId id="1434" r:id="rId19"/>
    <p:sldId id="1448" r:id="rId20"/>
    <p:sldId id="1449" r:id="rId21"/>
    <p:sldId id="1435" r:id="rId22"/>
    <p:sldId id="1450" r:id="rId23"/>
    <p:sldId id="1436" r:id="rId24"/>
    <p:sldId id="1437" r:id="rId25"/>
    <p:sldId id="1438" r:id="rId26"/>
    <p:sldId id="1439" r:id="rId27"/>
    <p:sldId id="1442" r:id="rId28"/>
    <p:sldId id="1444" r:id="rId29"/>
    <p:sldId id="1445" r:id="rId30"/>
    <p:sldId id="1446" r:id="rId31"/>
    <p:sldId id="1447" r:id="rId32"/>
    <p:sldId id="1418" r:id="rId33"/>
    <p:sldId id="1535" r:id="rId34"/>
    <p:sldId id="1419" r:id="rId35"/>
    <p:sldId id="1420" r:id="rId36"/>
    <p:sldId id="1421" r:id="rId37"/>
    <p:sldId id="1425" r:id="rId38"/>
    <p:sldId id="1424" r:id="rId39"/>
    <p:sldId id="1538" r:id="rId40"/>
    <p:sldId id="1539" r:id="rId41"/>
    <p:sldId id="1440" r:id="rId42"/>
    <p:sldId id="1443" r:id="rId43"/>
    <p:sldId id="1540" r:id="rId44"/>
    <p:sldId id="1541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4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61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01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55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96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36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64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3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5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59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80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3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29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80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72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01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9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9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75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17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564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63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85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194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79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80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65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848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45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616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751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521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5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4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6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2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2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93AFA6-F97C-4E0F-BA2E-AE2EFB240DE2}"/>
              </a:ext>
            </a:extLst>
          </p:cNvPr>
          <p:cNvSpPr txBox="1"/>
          <p:nvPr/>
        </p:nvSpPr>
        <p:spPr>
          <a:xfrm>
            <a:off x="2313912" y="1248270"/>
            <a:ext cx="7828317" cy="196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，如果对每个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，则称分划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是分划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细分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加细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97882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1EC985-03BC-4166-A882-A19F33320234}"/>
              </a:ext>
            </a:extLst>
          </p:cNvPr>
          <p:cNvSpPr/>
          <p:nvPr/>
        </p:nvSpPr>
        <p:spPr>
          <a:xfrm>
            <a:off x="297125" y="1451717"/>
            <a:ext cx="11597749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上的等价关系。对任何元素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或者说是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诱导出的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定义为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　　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{b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&lt;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R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。同时称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为等价类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的代表元（生成元）。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862FF6-8726-4136-B476-9B79C99A534B}"/>
              </a:ext>
            </a:extLst>
          </p:cNvPr>
          <p:cNvSpPr/>
          <p:nvPr/>
        </p:nvSpPr>
        <p:spPr>
          <a:xfrm>
            <a:off x="1662733" y="79967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等价类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300677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5E9415-B653-4E98-AB3D-0ABA6D368BAF}"/>
              </a:ext>
            </a:extLst>
          </p:cNvPr>
          <p:cNvSpPr txBox="1"/>
          <p:nvPr/>
        </p:nvSpPr>
        <p:spPr>
          <a:xfrm>
            <a:off x="1914319" y="986763"/>
            <a:ext cx="6808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上的等价关系，对于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A，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82A34D-5FCB-4A5E-9BA4-E500B2023C39}"/>
              </a:ext>
            </a:extLst>
          </p:cNvPr>
          <p:cNvSpPr/>
          <p:nvPr/>
        </p:nvSpPr>
        <p:spPr>
          <a:xfrm>
            <a:off x="2105212" y="2358635"/>
            <a:ext cx="1346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9A3FE3-591E-4179-84CA-6A7ECAE894F3}"/>
              </a:ext>
            </a:extLst>
          </p:cNvPr>
          <p:cNvSpPr/>
          <p:nvPr/>
        </p:nvSpPr>
        <p:spPr>
          <a:xfrm>
            <a:off x="1914319" y="3176309"/>
            <a:ext cx="3581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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xRy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 [x]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[y]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=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3196E-39E3-463A-B24C-12AD91F626DF}"/>
              </a:ext>
            </a:extLst>
          </p:cNvPr>
          <p:cNvSpPr/>
          <p:nvPr/>
        </p:nvSpPr>
        <p:spPr>
          <a:xfrm>
            <a:off x="2105212" y="3993983"/>
            <a:ext cx="6096000" cy="12711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U{ [x]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|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 =A.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45000"/>
              </a:lnSpc>
              <a:buClrTx/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58307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A013AA-EE8A-49A2-85F7-1F0CBE13056E}"/>
              </a:ext>
            </a:extLst>
          </p:cNvPr>
          <p:cNvSpPr/>
          <p:nvPr/>
        </p:nvSpPr>
        <p:spPr>
          <a:xfrm>
            <a:off x="1662733" y="1832158"/>
            <a:ext cx="8466423" cy="261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是非空集合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上的等价关系。定义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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{a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关于等价关系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商集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。称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中元素的个数为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秩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668853-B1B1-4FF3-BFA9-AE0A013E0487}"/>
              </a:ext>
            </a:extLst>
          </p:cNvPr>
          <p:cNvSpPr/>
          <p:nvPr/>
        </p:nvSpPr>
        <p:spPr>
          <a:xfrm>
            <a:off x="1662733" y="7996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商集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B92E3D-4F70-4BD5-A7AA-3533519047F3}"/>
              </a:ext>
            </a:extLst>
          </p:cNvPr>
          <p:cNvSpPr/>
          <p:nvPr/>
        </p:nvSpPr>
        <p:spPr>
          <a:xfrm>
            <a:off x="5958051" y="243559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注意：应去掉重复的类！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8874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91138">
            <a:extLst>
              <a:ext uri="{FF2B5EF4-FFF2-40B4-BE49-F238E27FC236}">
                <a16:creationId xmlns:a16="http://schemas.microsoft.com/office/drawing/2014/main" id="{C3C4CABF-FAA1-4443-AD9E-1D1045EDAB44}"/>
              </a:ext>
            </a:extLst>
          </p:cNvPr>
          <p:cNvSpPr txBox="1">
            <a:spLocks/>
          </p:cNvSpPr>
          <p:nvPr/>
        </p:nvSpPr>
        <p:spPr>
          <a:xfrm>
            <a:off x="1884716" y="1087084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示例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A={a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 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&gt;,&lt;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都是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上等价关系,  求对应的商集, 其中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ij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: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},…,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 - {{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}}.</a:t>
            </a:r>
          </a:p>
        </p:txBody>
      </p:sp>
    </p:spTree>
    <p:extLst>
      <p:ext uri="{BB962C8B-B14F-4D97-AF65-F5344CB8AC3E}">
        <p14:creationId xmlns:p14="http://schemas.microsoft.com/office/powerpoint/2010/main" val="15960123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47AB52-85C9-4909-B5BE-B74D3CE496CF}"/>
              </a:ext>
            </a:extLst>
          </p:cNvPr>
          <p:cNvSpPr/>
          <p:nvPr/>
        </p:nvSpPr>
        <p:spPr>
          <a:xfrm>
            <a:off x="2298325" y="1712518"/>
            <a:ext cx="75953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等价关系的实质是将集合</a:t>
            </a:r>
            <a:r>
              <a:rPr lang="en-US" altLang="zh-CN" sz="2800" dirty="0">
                <a:solidFill>
                  <a:srgbClr val="C00000"/>
                </a:solidFill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中的元素进行分类。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AB99C3-AEF3-4821-A72D-3D9692577F75}"/>
              </a:ext>
            </a:extLst>
          </p:cNvPr>
          <p:cNvGrpSpPr/>
          <p:nvPr/>
        </p:nvGrpSpPr>
        <p:grpSpPr>
          <a:xfrm>
            <a:off x="2949403" y="3376763"/>
            <a:ext cx="5882054" cy="1768719"/>
            <a:chOff x="0" y="0"/>
            <a:chExt cx="4014" cy="1207"/>
          </a:xfrm>
        </p:grpSpPr>
        <p:sp>
          <p:nvSpPr>
            <p:cNvPr id="6" name="椭圆 83972">
              <a:extLst>
                <a:ext uri="{FF2B5EF4-FFF2-40B4-BE49-F238E27FC236}">
                  <a16:creationId xmlns:a16="http://schemas.microsoft.com/office/drawing/2014/main" id="{8EAE710E-626B-4295-93F4-406746365E6E}"/>
                </a:ext>
              </a:extLst>
            </p:cNvPr>
            <p:cNvSpPr/>
            <p:nvPr/>
          </p:nvSpPr>
          <p:spPr>
            <a:xfrm>
              <a:off x="728" y="240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83973">
              <a:extLst>
                <a:ext uri="{FF2B5EF4-FFF2-40B4-BE49-F238E27FC236}">
                  <a16:creationId xmlns:a16="http://schemas.microsoft.com/office/drawing/2014/main" id="{BAEC61D9-4D54-466D-A6A1-265C15C72A6D}"/>
                </a:ext>
              </a:extLst>
            </p:cNvPr>
            <p:cNvSpPr/>
            <p:nvPr/>
          </p:nvSpPr>
          <p:spPr>
            <a:xfrm>
              <a:off x="260" y="91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83974">
              <a:extLst>
                <a:ext uri="{FF2B5EF4-FFF2-40B4-BE49-F238E27FC236}">
                  <a16:creationId xmlns:a16="http://schemas.microsoft.com/office/drawing/2014/main" id="{04625612-F1F6-48B6-B4E2-E174DC4E1A30}"/>
                </a:ext>
              </a:extLst>
            </p:cNvPr>
            <p:cNvSpPr/>
            <p:nvPr/>
          </p:nvSpPr>
          <p:spPr>
            <a:xfrm>
              <a:off x="624" y="4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直接连接符 83975">
              <a:extLst>
                <a:ext uri="{FF2B5EF4-FFF2-40B4-BE49-F238E27FC236}">
                  <a16:creationId xmlns:a16="http://schemas.microsoft.com/office/drawing/2014/main" id="{C92446AA-7B15-45BA-87D1-79435E338BAF}"/>
                </a:ext>
              </a:extLst>
            </p:cNvPr>
            <p:cNvSpPr/>
            <p:nvPr/>
          </p:nvSpPr>
          <p:spPr>
            <a:xfrm>
              <a:off x="936" y="14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83976">
              <a:extLst>
                <a:ext uri="{FF2B5EF4-FFF2-40B4-BE49-F238E27FC236}">
                  <a16:creationId xmlns:a16="http://schemas.microsoft.com/office/drawing/2014/main" id="{92C61B4D-D0AD-4D40-B81C-B962FD8B8416}"/>
                </a:ext>
              </a:extLst>
            </p:cNvPr>
            <p:cNvSpPr/>
            <p:nvPr/>
          </p:nvSpPr>
          <p:spPr>
            <a:xfrm>
              <a:off x="0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直接连接符 83977">
              <a:extLst>
                <a:ext uri="{FF2B5EF4-FFF2-40B4-BE49-F238E27FC236}">
                  <a16:creationId xmlns:a16="http://schemas.microsoft.com/office/drawing/2014/main" id="{F8B3E0B6-E558-4A4E-88C1-82464DA64863}"/>
                </a:ext>
              </a:extLst>
            </p:cNvPr>
            <p:cNvSpPr/>
            <p:nvPr/>
          </p:nvSpPr>
          <p:spPr>
            <a:xfrm>
              <a:off x="0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7016FCC6-2C3F-44C3-8672-93D6B522BAE9}"/>
                </a:ext>
              </a:extLst>
            </p:cNvPr>
            <p:cNvSpPr/>
            <p:nvPr/>
          </p:nvSpPr>
          <p:spPr>
            <a:xfrm>
              <a:off x="364" y="288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801C054E-204D-438E-A3EB-27C6E8192668}"/>
                </a:ext>
              </a:extLst>
            </p:cNvPr>
            <p:cNvSpPr/>
            <p:nvPr/>
          </p:nvSpPr>
          <p:spPr>
            <a:xfrm>
              <a:off x="312" y="288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4" name="直接连接符 83980">
              <a:extLst>
                <a:ext uri="{FF2B5EF4-FFF2-40B4-BE49-F238E27FC236}">
                  <a16:creationId xmlns:a16="http://schemas.microsoft.com/office/drawing/2014/main" id="{39059BE0-BBBF-4C8F-9B5F-26710CA8AF16}"/>
                </a:ext>
              </a:extLst>
            </p:cNvPr>
            <p:cNvSpPr/>
            <p:nvPr/>
          </p:nvSpPr>
          <p:spPr>
            <a:xfrm flipH="1">
              <a:off x="312" y="528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83981">
              <a:extLst>
                <a:ext uri="{FF2B5EF4-FFF2-40B4-BE49-F238E27FC236}">
                  <a16:creationId xmlns:a16="http://schemas.microsoft.com/office/drawing/2014/main" id="{16099DC3-BA4A-4A97-83B0-D8DA9F580CC8}"/>
                </a:ext>
              </a:extLst>
            </p:cNvPr>
            <p:cNvSpPr/>
            <p:nvPr/>
          </p:nvSpPr>
          <p:spPr>
            <a:xfrm flipV="1">
              <a:off x="676" y="720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83982">
              <a:extLst>
                <a:ext uri="{FF2B5EF4-FFF2-40B4-BE49-F238E27FC236}">
                  <a16:creationId xmlns:a16="http://schemas.microsoft.com/office/drawing/2014/main" id="{E538D3B8-40EA-44FC-A112-774211594036}"/>
                </a:ext>
              </a:extLst>
            </p:cNvPr>
            <p:cNvSpPr/>
            <p:nvPr/>
          </p:nvSpPr>
          <p:spPr>
            <a:xfrm>
              <a:off x="2236" y="19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椭圆 83983">
              <a:extLst>
                <a:ext uri="{FF2B5EF4-FFF2-40B4-BE49-F238E27FC236}">
                  <a16:creationId xmlns:a16="http://schemas.microsoft.com/office/drawing/2014/main" id="{4D14471C-76E3-408D-815A-BBDBC255C228}"/>
                </a:ext>
              </a:extLst>
            </p:cNvPr>
            <p:cNvSpPr/>
            <p:nvPr/>
          </p:nvSpPr>
          <p:spPr>
            <a:xfrm>
              <a:off x="1768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83984">
              <a:extLst>
                <a:ext uri="{FF2B5EF4-FFF2-40B4-BE49-F238E27FC236}">
                  <a16:creationId xmlns:a16="http://schemas.microsoft.com/office/drawing/2014/main" id="{3340B6D5-5EDF-4BC7-BA70-0033C938AA71}"/>
                </a:ext>
              </a:extLst>
            </p:cNvPr>
            <p:cNvSpPr/>
            <p:nvPr/>
          </p:nvSpPr>
          <p:spPr>
            <a:xfrm>
              <a:off x="2704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椭圆 83985">
              <a:extLst>
                <a:ext uri="{FF2B5EF4-FFF2-40B4-BE49-F238E27FC236}">
                  <a16:creationId xmlns:a16="http://schemas.microsoft.com/office/drawing/2014/main" id="{D4B1E6D3-998E-4CBE-8DB0-EA4C63586EC9}"/>
                </a:ext>
              </a:extLst>
            </p:cNvPr>
            <p:cNvSpPr/>
            <p:nvPr/>
          </p:nvSpPr>
          <p:spPr>
            <a:xfrm>
              <a:off x="2756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直接连接符 83986">
              <a:extLst>
                <a:ext uri="{FF2B5EF4-FFF2-40B4-BE49-F238E27FC236}">
                  <a16:creationId xmlns:a16="http://schemas.microsoft.com/office/drawing/2014/main" id="{E8C7C6FD-8841-4124-90F1-10AC4D895093}"/>
                </a:ext>
              </a:extLst>
            </p:cNvPr>
            <p:cNvSpPr/>
            <p:nvPr/>
          </p:nvSpPr>
          <p:spPr>
            <a:xfrm>
              <a:off x="3068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椭圆 83987">
              <a:extLst>
                <a:ext uri="{FF2B5EF4-FFF2-40B4-BE49-F238E27FC236}">
                  <a16:creationId xmlns:a16="http://schemas.microsoft.com/office/drawing/2014/main" id="{75FEA685-119B-44EC-B5FD-9351870FD9E9}"/>
                </a:ext>
              </a:extLst>
            </p:cNvPr>
            <p:cNvSpPr/>
            <p:nvPr/>
          </p:nvSpPr>
          <p:spPr>
            <a:xfrm>
              <a:off x="2132" y="0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83988">
              <a:extLst>
                <a:ext uri="{FF2B5EF4-FFF2-40B4-BE49-F238E27FC236}">
                  <a16:creationId xmlns:a16="http://schemas.microsoft.com/office/drawing/2014/main" id="{59AE2745-D5A0-4A36-BF7A-0EF6B9C62E8D}"/>
                </a:ext>
              </a:extLst>
            </p:cNvPr>
            <p:cNvSpPr/>
            <p:nvPr/>
          </p:nvSpPr>
          <p:spPr>
            <a:xfrm>
              <a:off x="2444" y="96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椭圆 83989">
              <a:extLst>
                <a:ext uri="{FF2B5EF4-FFF2-40B4-BE49-F238E27FC236}">
                  <a16:creationId xmlns:a16="http://schemas.microsoft.com/office/drawing/2014/main" id="{FA59E932-4E82-429C-B682-3D91DBBEDF38}"/>
                </a:ext>
              </a:extLst>
            </p:cNvPr>
            <p:cNvSpPr/>
            <p:nvPr/>
          </p:nvSpPr>
          <p:spPr>
            <a:xfrm>
              <a:off x="1508" y="76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83990">
              <a:extLst>
                <a:ext uri="{FF2B5EF4-FFF2-40B4-BE49-F238E27FC236}">
                  <a16:creationId xmlns:a16="http://schemas.microsoft.com/office/drawing/2014/main" id="{CF180E09-14BA-4AA5-9234-12289BC91AE2}"/>
                </a:ext>
              </a:extLst>
            </p:cNvPr>
            <p:cNvSpPr/>
            <p:nvPr/>
          </p:nvSpPr>
          <p:spPr>
            <a:xfrm>
              <a:off x="1508" y="86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5E4FEB64-5C3B-4C2E-A0B4-EEC62C7B91A7}"/>
                </a:ext>
              </a:extLst>
            </p:cNvPr>
            <p:cNvSpPr/>
            <p:nvPr/>
          </p:nvSpPr>
          <p:spPr>
            <a:xfrm>
              <a:off x="1872" y="240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89533E50-D23C-405D-A5CF-BF8F46FBE777}"/>
                </a:ext>
              </a:extLst>
            </p:cNvPr>
            <p:cNvSpPr/>
            <p:nvPr/>
          </p:nvSpPr>
          <p:spPr>
            <a:xfrm>
              <a:off x="1820" y="240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7" name="直接连接符 83993">
              <a:extLst>
                <a:ext uri="{FF2B5EF4-FFF2-40B4-BE49-F238E27FC236}">
                  <a16:creationId xmlns:a16="http://schemas.microsoft.com/office/drawing/2014/main" id="{805E7D41-D1F0-4633-92FF-007B1E72013F}"/>
                </a:ext>
              </a:extLst>
            </p:cNvPr>
            <p:cNvSpPr/>
            <p:nvPr/>
          </p:nvSpPr>
          <p:spPr>
            <a:xfrm flipH="1">
              <a:off x="1820" y="480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83994">
              <a:extLst>
                <a:ext uri="{FF2B5EF4-FFF2-40B4-BE49-F238E27FC236}">
                  <a16:creationId xmlns:a16="http://schemas.microsoft.com/office/drawing/2014/main" id="{46DF85F5-1111-4894-ACB8-F3ECF4D0E995}"/>
                </a:ext>
              </a:extLst>
            </p:cNvPr>
            <p:cNvSpPr/>
            <p:nvPr/>
          </p:nvSpPr>
          <p:spPr>
            <a:xfrm flipV="1">
              <a:off x="2184" y="67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椭圆 83995">
              <a:extLst>
                <a:ext uri="{FF2B5EF4-FFF2-40B4-BE49-F238E27FC236}">
                  <a16:creationId xmlns:a16="http://schemas.microsoft.com/office/drawing/2014/main" id="{0A84A433-CFA7-4C5E-A02D-C8F221617225}"/>
                </a:ext>
              </a:extLst>
            </p:cNvPr>
            <p:cNvSpPr/>
            <p:nvPr/>
          </p:nvSpPr>
          <p:spPr>
            <a:xfrm>
              <a:off x="3649" y="497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0" name="椭圆 83996">
              <a:extLst>
                <a:ext uri="{FF2B5EF4-FFF2-40B4-BE49-F238E27FC236}">
                  <a16:creationId xmlns:a16="http://schemas.microsoft.com/office/drawing/2014/main" id="{B25C1AF8-73C3-42A7-A1FB-A829CE5C0A42}"/>
                </a:ext>
              </a:extLst>
            </p:cNvPr>
            <p:cNvSpPr/>
            <p:nvPr/>
          </p:nvSpPr>
          <p:spPr>
            <a:xfrm>
              <a:off x="3701" y="449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83997">
              <a:extLst>
                <a:ext uri="{FF2B5EF4-FFF2-40B4-BE49-F238E27FC236}">
                  <a16:creationId xmlns:a16="http://schemas.microsoft.com/office/drawing/2014/main" id="{42EE5A1C-B6AD-4CBC-B46A-F6AC23C38B36}"/>
                </a:ext>
              </a:extLst>
            </p:cNvPr>
            <p:cNvSpPr/>
            <p:nvPr/>
          </p:nvSpPr>
          <p:spPr>
            <a:xfrm>
              <a:off x="4013" y="545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63C8BAEC-2F59-462E-9403-34B46DA760FB}"/>
                </a:ext>
              </a:extLst>
            </p:cNvPr>
            <p:cNvSpPr/>
            <p:nvPr/>
          </p:nvSpPr>
          <p:spPr>
            <a:xfrm>
              <a:off x="2288" y="240"/>
              <a:ext cx="468" cy="672"/>
            </a:xfrm>
            <a:custGeom>
              <a:avLst/>
              <a:gdLst/>
              <a:ahLst/>
              <a:cxnLst/>
              <a:rect l="0" t="0" r="0" b="0"/>
              <a:pathLst>
                <a:path w="432" h="672">
                  <a:moveTo>
                    <a:pt x="0" y="0"/>
                  </a:moveTo>
                  <a:cubicBezTo>
                    <a:pt x="12" y="136"/>
                    <a:pt x="24" y="272"/>
                    <a:pt x="96" y="384"/>
                  </a:cubicBezTo>
                  <a:cubicBezTo>
                    <a:pt x="168" y="496"/>
                    <a:pt x="376" y="624"/>
                    <a:pt x="432" y="6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18E1B6AA-74A1-4448-814C-55FB7AED1E0B}"/>
                </a:ext>
              </a:extLst>
            </p:cNvPr>
            <p:cNvSpPr/>
            <p:nvPr/>
          </p:nvSpPr>
          <p:spPr>
            <a:xfrm>
              <a:off x="2340" y="288"/>
              <a:ext cx="468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0" y="0"/>
                  </a:moveTo>
                  <a:cubicBezTo>
                    <a:pt x="156" y="68"/>
                    <a:pt x="312" y="136"/>
                    <a:pt x="384" y="240"/>
                  </a:cubicBezTo>
                  <a:cubicBezTo>
                    <a:pt x="456" y="344"/>
                    <a:pt x="424" y="552"/>
                    <a:pt x="432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45E64E9F-C9FD-4907-8C47-BC2325A2A5BA}"/>
                </a:ext>
              </a:extLst>
            </p:cNvPr>
            <p:cNvSpPr/>
            <p:nvPr/>
          </p:nvSpPr>
          <p:spPr>
            <a:xfrm>
              <a:off x="1820" y="912"/>
              <a:ext cx="936" cy="144"/>
            </a:xfrm>
            <a:custGeom>
              <a:avLst/>
              <a:gdLst/>
              <a:ahLst/>
              <a:cxnLst/>
              <a:rect l="0" t="0" r="0" b="0"/>
              <a:pathLst>
                <a:path w="864" h="200">
                  <a:moveTo>
                    <a:pt x="0" y="48"/>
                  </a:moveTo>
                  <a:cubicBezTo>
                    <a:pt x="192" y="124"/>
                    <a:pt x="384" y="200"/>
                    <a:pt x="528" y="192"/>
                  </a:cubicBezTo>
                  <a:cubicBezTo>
                    <a:pt x="672" y="184"/>
                    <a:pt x="816" y="32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A4E6A323-6C0B-4A36-9DE8-5599001A6499}"/>
                </a:ext>
              </a:extLst>
            </p:cNvPr>
            <p:cNvSpPr/>
            <p:nvPr/>
          </p:nvSpPr>
          <p:spPr>
            <a:xfrm>
              <a:off x="1820" y="864"/>
              <a:ext cx="936" cy="96"/>
            </a:xfrm>
            <a:custGeom>
              <a:avLst/>
              <a:gdLst/>
              <a:ahLst/>
              <a:cxnLst/>
              <a:rect l="0" t="0" r="0" b="0"/>
              <a:pathLst>
                <a:path w="864" h="96">
                  <a:moveTo>
                    <a:pt x="0" y="96"/>
                  </a:moveTo>
                  <a:cubicBezTo>
                    <a:pt x="144" y="48"/>
                    <a:pt x="288" y="0"/>
                    <a:pt x="432" y="0"/>
                  </a:cubicBezTo>
                  <a:cubicBezTo>
                    <a:pt x="576" y="0"/>
                    <a:pt x="720" y="48"/>
                    <a:pt x="864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6" name="直接连接符 84002">
              <a:extLst>
                <a:ext uri="{FF2B5EF4-FFF2-40B4-BE49-F238E27FC236}">
                  <a16:creationId xmlns:a16="http://schemas.microsoft.com/office/drawing/2014/main" id="{F79561CE-853A-44B2-B439-BC35A609C3E6}"/>
                </a:ext>
              </a:extLst>
            </p:cNvPr>
            <p:cNvSpPr/>
            <p:nvPr/>
          </p:nvSpPr>
          <p:spPr>
            <a:xfrm>
              <a:off x="2652" y="43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7" name="直接连接符 84003">
              <a:extLst>
                <a:ext uri="{FF2B5EF4-FFF2-40B4-BE49-F238E27FC236}">
                  <a16:creationId xmlns:a16="http://schemas.microsoft.com/office/drawing/2014/main" id="{22DDD70C-E2E7-47B0-8FD7-060AAB95A07D}"/>
                </a:ext>
              </a:extLst>
            </p:cNvPr>
            <p:cNvSpPr/>
            <p:nvPr/>
          </p:nvSpPr>
          <p:spPr>
            <a:xfrm flipH="1" flipV="1">
              <a:off x="2392" y="624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直接连接符 84004">
              <a:extLst>
                <a:ext uri="{FF2B5EF4-FFF2-40B4-BE49-F238E27FC236}">
                  <a16:creationId xmlns:a16="http://schemas.microsoft.com/office/drawing/2014/main" id="{09D92809-FBE0-4E25-8367-2640A5AF7F75}"/>
                </a:ext>
              </a:extLst>
            </p:cNvPr>
            <p:cNvSpPr/>
            <p:nvPr/>
          </p:nvSpPr>
          <p:spPr>
            <a:xfrm>
              <a:off x="2288" y="864"/>
              <a:ext cx="5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9" name="直接连接符 84005">
              <a:extLst>
                <a:ext uri="{FF2B5EF4-FFF2-40B4-BE49-F238E27FC236}">
                  <a16:creationId xmlns:a16="http://schemas.microsoft.com/office/drawing/2014/main" id="{AE8CA4D1-7AC7-49E3-8DDD-BDF9211FBC13}"/>
                </a:ext>
              </a:extLst>
            </p:cNvPr>
            <p:cNvSpPr/>
            <p:nvPr/>
          </p:nvSpPr>
          <p:spPr>
            <a:xfrm flipH="1">
              <a:off x="2288" y="1056"/>
              <a:ext cx="10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文本框 84006">
              <a:extLst>
                <a:ext uri="{FF2B5EF4-FFF2-40B4-BE49-F238E27FC236}">
                  <a16:creationId xmlns:a16="http://schemas.microsoft.com/office/drawing/2014/main" id="{5B5C0DA7-1968-4276-B94E-C1AFAE8C4A98}"/>
                </a:ext>
              </a:extLst>
            </p:cNvPr>
            <p:cNvSpPr txBox="1"/>
            <p:nvPr/>
          </p:nvSpPr>
          <p:spPr>
            <a:xfrm>
              <a:off x="312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1</a:t>
              </a:r>
            </a:p>
          </p:txBody>
        </p:sp>
        <p:sp>
          <p:nvSpPr>
            <p:cNvPr id="41" name="文本框 84007">
              <a:extLst>
                <a:ext uri="{FF2B5EF4-FFF2-40B4-BE49-F238E27FC236}">
                  <a16:creationId xmlns:a16="http://schemas.microsoft.com/office/drawing/2014/main" id="{F02108E3-5EAA-4A03-97F8-6054006DB999}"/>
                </a:ext>
              </a:extLst>
            </p:cNvPr>
            <p:cNvSpPr txBox="1"/>
            <p:nvPr/>
          </p:nvSpPr>
          <p:spPr>
            <a:xfrm>
              <a:off x="7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4</a:t>
              </a:r>
            </a:p>
          </p:txBody>
        </p:sp>
        <p:sp>
          <p:nvSpPr>
            <p:cNvPr id="42" name="文本框 84008">
              <a:extLst>
                <a:ext uri="{FF2B5EF4-FFF2-40B4-BE49-F238E27FC236}">
                  <a16:creationId xmlns:a16="http://schemas.microsoft.com/office/drawing/2014/main" id="{275DBDDA-F829-425F-943C-4EBCB6172A62}"/>
                </a:ext>
              </a:extLst>
            </p:cNvPr>
            <p:cNvSpPr txBox="1"/>
            <p:nvPr/>
          </p:nvSpPr>
          <p:spPr>
            <a:xfrm>
              <a:off x="1716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2</a:t>
              </a:r>
            </a:p>
          </p:txBody>
        </p:sp>
        <p:sp>
          <p:nvSpPr>
            <p:cNvPr id="43" name="文本框 84009">
              <a:extLst>
                <a:ext uri="{FF2B5EF4-FFF2-40B4-BE49-F238E27FC236}">
                  <a16:creationId xmlns:a16="http://schemas.microsoft.com/office/drawing/2014/main" id="{7C51EAB6-A97D-4256-817B-44FCCE9D045C}"/>
                </a:ext>
              </a:extLst>
            </p:cNvPr>
            <p:cNvSpPr txBox="1"/>
            <p:nvPr/>
          </p:nvSpPr>
          <p:spPr>
            <a:xfrm>
              <a:off x="2600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5</a:t>
              </a:r>
            </a:p>
          </p:txBody>
        </p:sp>
        <p:sp>
          <p:nvSpPr>
            <p:cNvPr id="44" name="文本框 84010">
              <a:extLst>
                <a:ext uri="{FF2B5EF4-FFF2-40B4-BE49-F238E27FC236}">
                  <a16:creationId xmlns:a16="http://schemas.microsoft.com/office/drawing/2014/main" id="{0E22E057-2EAC-44A6-ACC3-73360EFF4BA1}"/>
                </a:ext>
              </a:extLst>
            </p:cNvPr>
            <p:cNvSpPr txBox="1"/>
            <p:nvPr/>
          </p:nvSpPr>
          <p:spPr>
            <a:xfrm>
              <a:off x="20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8</a:t>
              </a:r>
            </a:p>
          </p:txBody>
        </p:sp>
        <p:sp>
          <p:nvSpPr>
            <p:cNvPr id="45" name="文本框 84011">
              <a:extLst>
                <a:ext uri="{FF2B5EF4-FFF2-40B4-BE49-F238E27FC236}">
                  <a16:creationId xmlns:a16="http://schemas.microsoft.com/office/drawing/2014/main" id="{4230A424-954E-4490-9B0A-96E9BB969EAE}"/>
                </a:ext>
              </a:extLst>
            </p:cNvPr>
            <p:cNvSpPr txBox="1"/>
            <p:nvPr/>
          </p:nvSpPr>
          <p:spPr>
            <a:xfrm>
              <a:off x="3493" y="545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4023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1F04B0-4ED8-439B-A115-FBE6E7F6CED5}"/>
              </a:ext>
            </a:extLst>
          </p:cNvPr>
          <p:cNvSpPr/>
          <p:nvPr/>
        </p:nvSpPr>
        <p:spPr>
          <a:xfrm>
            <a:off x="1571625" y="1963258"/>
            <a:ext cx="10108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由等价关系可以产生一个分划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，由分划可以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产生一个等价关系；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分划与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等价关系是一一对应的。即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每个分划对应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一个等价关系，且每个等价关系对应一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个分划。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673726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C82B990-FA54-42F9-87F1-8C98A65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75" y="4578153"/>
            <a:ext cx="2349724" cy="2279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E92DD8-BC39-4572-AA88-F1B6D9BD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95" y="1146021"/>
            <a:ext cx="8435575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是非空集合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上的等价关系，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的商集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A/R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的一个划分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，称之为由</a:t>
            </a: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所导出的等价划分。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AEF6F-EF78-4CC7-8245-FBA22E5B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9" y="2806909"/>
            <a:ext cx="11185125" cy="157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给定集合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一个划分 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},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则由该划分确定的关系</a:t>
            </a: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∪(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。我们称该关系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为由划分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所导出的等价关系。</a:t>
            </a:r>
          </a:p>
        </p:txBody>
      </p:sp>
    </p:spTree>
    <p:extLst>
      <p:ext uri="{BB962C8B-B14F-4D97-AF65-F5344CB8AC3E}">
        <p14:creationId xmlns:p14="http://schemas.microsoft.com/office/powerpoint/2010/main" val="86113230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93186">
            <a:extLst>
              <a:ext uri="{FF2B5EF4-FFF2-40B4-BE49-F238E27FC236}">
                <a16:creationId xmlns:a16="http://schemas.microsoft.com/office/drawing/2014/main" id="{5A7C9ECB-C4A2-44FB-A729-F0FD82C92D89}"/>
              </a:ext>
            </a:extLst>
          </p:cNvPr>
          <p:cNvSpPr txBox="1">
            <a:spLocks/>
          </p:cNvSpPr>
          <p:nvPr/>
        </p:nvSpPr>
        <p:spPr>
          <a:xfrm>
            <a:off x="1905000" y="865763"/>
            <a:ext cx="8382000" cy="425694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a,b,c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},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求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上全体等价关系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解: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上不同划分共有5种: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 U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c,b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a,c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a,b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A5B17E-CD5D-484F-A896-1436A44E0D89}"/>
              </a:ext>
            </a:extLst>
          </p:cNvPr>
          <p:cNvGrpSpPr/>
          <p:nvPr/>
        </p:nvGrpSpPr>
        <p:grpSpPr>
          <a:xfrm>
            <a:off x="6994895" y="2467771"/>
            <a:ext cx="4079875" cy="2654935"/>
            <a:chOff x="7514" y="5197"/>
            <a:chExt cx="6425" cy="4181"/>
          </a:xfrm>
        </p:grpSpPr>
        <p:sp>
          <p:nvSpPr>
            <p:cNvPr id="6" name="椭圆 93187">
              <a:extLst>
                <a:ext uri="{FF2B5EF4-FFF2-40B4-BE49-F238E27FC236}">
                  <a16:creationId xmlns:a16="http://schemas.microsoft.com/office/drawing/2014/main" id="{2CD1E91F-140F-4A18-875E-613CC31682F8}"/>
                </a:ext>
              </a:extLst>
            </p:cNvPr>
            <p:cNvSpPr/>
            <p:nvPr/>
          </p:nvSpPr>
          <p:spPr>
            <a:xfrm>
              <a:off x="7514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93188">
              <a:extLst>
                <a:ext uri="{FF2B5EF4-FFF2-40B4-BE49-F238E27FC236}">
                  <a16:creationId xmlns:a16="http://schemas.microsoft.com/office/drawing/2014/main" id="{CC8E9E8C-7BE2-45F1-8091-55C132AAB5E5}"/>
                </a:ext>
              </a:extLst>
            </p:cNvPr>
            <p:cNvSpPr/>
            <p:nvPr/>
          </p:nvSpPr>
          <p:spPr>
            <a:xfrm>
              <a:off x="8289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文本框 93189">
              <a:extLst>
                <a:ext uri="{FF2B5EF4-FFF2-40B4-BE49-F238E27FC236}">
                  <a16:creationId xmlns:a16="http://schemas.microsoft.com/office/drawing/2014/main" id="{6B7781A5-2858-4EE9-86D1-FFC2F19736DF}"/>
                </a:ext>
              </a:extLst>
            </p:cNvPr>
            <p:cNvSpPr txBox="1"/>
            <p:nvPr/>
          </p:nvSpPr>
          <p:spPr>
            <a:xfrm>
              <a:off x="8400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9" name="椭圆 93190">
              <a:extLst>
                <a:ext uri="{FF2B5EF4-FFF2-40B4-BE49-F238E27FC236}">
                  <a16:creationId xmlns:a16="http://schemas.microsoft.com/office/drawing/2014/main" id="{49C3E52E-2D31-4168-8DE9-AB83F9367489}"/>
                </a:ext>
              </a:extLst>
            </p:cNvPr>
            <p:cNvSpPr/>
            <p:nvPr/>
          </p:nvSpPr>
          <p:spPr>
            <a:xfrm>
              <a:off x="7846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文本框 93191">
              <a:extLst>
                <a:ext uri="{FF2B5EF4-FFF2-40B4-BE49-F238E27FC236}">
                  <a16:creationId xmlns:a16="http://schemas.microsoft.com/office/drawing/2014/main" id="{05046AB8-CDDF-464B-AC4D-D87B7C185A4C}"/>
                </a:ext>
              </a:extLst>
            </p:cNvPr>
            <p:cNvSpPr txBox="1"/>
            <p:nvPr/>
          </p:nvSpPr>
          <p:spPr>
            <a:xfrm>
              <a:off x="7957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11" name="椭圆 93192">
              <a:extLst>
                <a:ext uri="{FF2B5EF4-FFF2-40B4-BE49-F238E27FC236}">
                  <a16:creationId xmlns:a16="http://schemas.microsoft.com/office/drawing/2014/main" id="{6728F36B-E36D-48C2-964D-8709886B7A61}"/>
                </a:ext>
              </a:extLst>
            </p:cNvPr>
            <p:cNvSpPr/>
            <p:nvPr/>
          </p:nvSpPr>
          <p:spPr>
            <a:xfrm>
              <a:off x="8843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文本框 93193">
              <a:extLst>
                <a:ext uri="{FF2B5EF4-FFF2-40B4-BE49-F238E27FC236}">
                  <a16:creationId xmlns:a16="http://schemas.microsoft.com/office/drawing/2014/main" id="{2B084864-B32D-4E02-9516-464217D442EE}"/>
                </a:ext>
              </a:extLst>
            </p:cNvPr>
            <p:cNvSpPr txBox="1"/>
            <p:nvPr/>
          </p:nvSpPr>
          <p:spPr>
            <a:xfrm>
              <a:off x="8954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13" name="椭圆 93194">
              <a:extLst>
                <a:ext uri="{FF2B5EF4-FFF2-40B4-BE49-F238E27FC236}">
                  <a16:creationId xmlns:a16="http://schemas.microsoft.com/office/drawing/2014/main" id="{D0BA9B62-7741-4EE2-A740-E6B2671B14F1}"/>
                </a:ext>
              </a:extLst>
            </p:cNvPr>
            <p:cNvSpPr/>
            <p:nvPr/>
          </p:nvSpPr>
          <p:spPr>
            <a:xfrm>
              <a:off x="9729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93195">
              <a:extLst>
                <a:ext uri="{FF2B5EF4-FFF2-40B4-BE49-F238E27FC236}">
                  <a16:creationId xmlns:a16="http://schemas.microsoft.com/office/drawing/2014/main" id="{A4486057-BF71-44FC-8A1B-6D29BEE390BD}"/>
                </a:ext>
              </a:extLst>
            </p:cNvPr>
            <p:cNvSpPr/>
            <p:nvPr/>
          </p:nvSpPr>
          <p:spPr>
            <a:xfrm>
              <a:off x="10505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文本框 93196">
              <a:extLst>
                <a:ext uri="{FF2B5EF4-FFF2-40B4-BE49-F238E27FC236}">
                  <a16:creationId xmlns:a16="http://schemas.microsoft.com/office/drawing/2014/main" id="{5AEA86E0-D971-4087-9259-EAAA4175DAFD}"/>
                </a:ext>
              </a:extLst>
            </p:cNvPr>
            <p:cNvSpPr txBox="1"/>
            <p:nvPr/>
          </p:nvSpPr>
          <p:spPr>
            <a:xfrm>
              <a:off x="10615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16" name="椭圆 93197">
              <a:extLst>
                <a:ext uri="{FF2B5EF4-FFF2-40B4-BE49-F238E27FC236}">
                  <a16:creationId xmlns:a16="http://schemas.microsoft.com/office/drawing/2014/main" id="{121A6B4A-87D0-4568-8DE2-1F3E06FA1AE4}"/>
                </a:ext>
              </a:extLst>
            </p:cNvPr>
            <p:cNvSpPr/>
            <p:nvPr/>
          </p:nvSpPr>
          <p:spPr>
            <a:xfrm>
              <a:off x="10062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文本框 93198">
              <a:extLst>
                <a:ext uri="{FF2B5EF4-FFF2-40B4-BE49-F238E27FC236}">
                  <a16:creationId xmlns:a16="http://schemas.microsoft.com/office/drawing/2014/main" id="{6A4B870F-B94C-4B6D-B6A8-2EC73DFBA307}"/>
                </a:ext>
              </a:extLst>
            </p:cNvPr>
            <p:cNvSpPr txBox="1"/>
            <p:nvPr/>
          </p:nvSpPr>
          <p:spPr>
            <a:xfrm>
              <a:off x="10172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18" name="椭圆 93199">
              <a:extLst>
                <a:ext uri="{FF2B5EF4-FFF2-40B4-BE49-F238E27FC236}">
                  <a16:creationId xmlns:a16="http://schemas.microsoft.com/office/drawing/2014/main" id="{B7E69F5E-709C-4A64-A8D1-1F9E8132999D}"/>
                </a:ext>
              </a:extLst>
            </p:cNvPr>
            <p:cNvSpPr/>
            <p:nvPr/>
          </p:nvSpPr>
          <p:spPr>
            <a:xfrm>
              <a:off x="11058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文本框 93200">
              <a:extLst>
                <a:ext uri="{FF2B5EF4-FFF2-40B4-BE49-F238E27FC236}">
                  <a16:creationId xmlns:a16="http://schemas.microsoft.com/office/drawing/2014/main" id="{B18A52F2-96A9-45BF-BFBC-CCCF78EC791D}"/>
                </a:ext>
              </a:extLst>
            </p:cNvPr>
            <p:cNvSpPr txBox="1"/>
            <p:nvPr/>
          </p:nvSpPr>
          <p:spPr>
            <a:xfrm>
              <a:off x="11169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20" name="椭圆 93201">
              <a:extLst>
                <a:ext uri="{FF2B5EF4-FFF2-40B4-BE49-F238E27FC236}">
                  <a16:creationId xmlns:a16="http://schemas.microsoft.com/office/drawing/2014/main" id="{E2C033D2-01C4-4B2E-93BB-97D8742B098E}"/>
                </a:ext>
              </a:extLst>
            </p:cNvPr>
            <p:cNvSpPr/>
            <p:nvPr/>
          </p:nvSpPr>
          <p:spPr>
            <a:xfrm>
              <a:off x="11945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椭圆 93202">
              <a:extLst>
                <a:ext uri="{FF2B5EF4-FFF2-40B4-BE49-F238E27FC236}">
                  <a16:creationId xmlns:a16="http://schemas.microsoft.com/office/drawing/2014/main" id="{764CA1B2-F4A9-465C-8C24-FEA4411BA92D}"/>
                </a:ext>
              </a:extLst>
            </p:cNvPr>
            <p:cNvSpPr/>
            <p:nvPr/>
          </p:nvSpPr>
          <p:spPr>
            <a:xfrm>
              <a:off x="12720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文本框 93203">
              <a:extLst>
                <a:ext uri="{FF2B5EF4-FFF2-40B4-BE49-F238E27FC236}">
                  <a16:creationId xmlns:a16="http://schemas.microsoft.com/office/drawing/2014/main" id="{73CF2CE6-AF03-4BD5-9488-982503D90001}"/>
                </a:ext>
              </a:extLst>
            </p:cNvPr>
            <p:cNvSpPr txBox="1"/>
            <p:nvPr/>
          </p:nvSpPr>
          <p:spPr>
            <a:xfrm>
              <a:off x="12831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23" name="椭圆 93204">
              <a:extLst>
                <a:ext uri="{FF2B5EF4-FFF2-40B4-BE49-F238E27FC236}">
                  <a16:creationId xmlns:a16="http://schemas.microsoft.com/office/drawing/2014/main" id="{6E8F64E2-62F5-43AA-B358-E5D82A1A1B3A}"/>
                </a:ext>
              </a:extLst>
            </p:cNvPr>
            <p:cNvSpPr/>
            <p:nvPr/>
          </p:nvSpPr>
          <p:spPr>
            <a:xfrm>
              <a:off x="12277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文本框 93205">
              <a:extLst>
                <a:ext uri="{FF2B5EF4-FFF2-40B4-BE49-F238E27FC236}">
                  <a16:creationId xmlns:a16="http://schemas.microsoft.com/office/drawing/2014/main" id="{56F9BA55-D0F1-4887-83F4-8D8E914F0D2C}"/>
                </a:ext>
              </a:extLst>
            </p:cNvPr>
            <p:cNvSpPr txBox="1"/>
            <p:nvPr/>
          </p:nvSpPr>
          <p:spPr>
            <a:xfrm>
              <a:off x="12388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25" name="椭圆 93206">
              <a:extLst>
                <a:ext uri="{FF2B5EF4-FFF2-40B4-BE49-F238E27FC236}">
                  <a16:creationId xmlns:a16="http://schemas.microsoft.com/office/drawing/2014/main" id="{92E52EC0-94E1-45C1-9752-982F14549711}"/>
                </a:ext>
              </a:extLst>
            </p:cNvPr>
            <p:cNvSpPr/>
            <p:nvPr/>
          </p:nvSpPr>
          <p:spPr>
            <a:xfrm>
              <a:off x="13274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文本框 93207">
              <a:extLst>
                <a:ext uri="{FF2B5EF4-FFF2-40B4-BE49-F238E27FC236}">
                  <a16:creationId xmlns:a16="http://schemas.microsoft.com/office/drawing/2014/main" id="{EB9D408D-7BD6-4DE1-B158-1E43F11D1F94}"/>
                </a:ext>
              </a:extLst>
            </p:cNvPr>
            <p:cNvSpPr txBox="1"/>
            <p:nvPr/>
          </p:nvSpPr>
          <p:spPr>
            <a:xfrm>
              <a:off x="13385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27" name="椭圆 93208">
              <a:extLst>
                <a:ext uri="{FF2B5EF4-FFF2-40B4-BE49-F238E27FC236}">
                  <a16:creationId xmlns:a16="http://schemas.microsoft.com/office/drawing/2014/main" id="{91F62B8A-747A-4A5B-9023-4F75A0A5B043}"/>
                </a:ext>
              </a:extLst>
            </p:cNvPr>
            <p:cNvSpPr/>
            <p:nvPr/>
          </p:nvSpPr>
          <p:spPr>
            <a:xfrm>
              <a:off x="8248" y="7606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椭圆 93209">
              <a:extLst>
                <a:ext uri="{FF2B5EF4-FFF2-40B4-BE49-F238E27FC236}">
                  <a16:creationId xmlns:a16="http://schemas.microsoft.com/office/drawing/2014/main" id="{09AE3996-0585-467D-BA09-78962C5BF84E}"/>
                </a:ext>
              </a:extLst>
            </p:cNvPr>
            <p:cNvSpPr/>
            <p:nvPr/>
          </p:nvSpPr>
          <p:spPr>
            <a:xfrm>
              <a:off x="9023" y="7938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文本框 93210">
              <a:extLst>
                <a:ext uri="{FF2B5EF4-FFF2-40B4-BE49-F238E27FC236}">
                  <a16:creationId xmlns:a16="http://schemas.microsoft.com/office/drawing/2014/main" id="{8E2A3D8A-FC3F-4587-B31A-179644A87C9B}"/>
                </a:ext>
              </a:extLst>
            </p:cNvPr>
            <p:cNvSpPr txBox="1"/>
            <p:nvPr/>
          </p:nvSpPr>
          <p:spPr>
            <a:xfrm>
              <a:off x="9134" y="7717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30" name="椭圆 93211">
              <a:extLst>
                <a:ext uri="{FF2B5EF4-FFF2-40B4-BE49-F238E27FC236}">
                  <a16:creationId xmlns:a16="http://schemas.microsoft.com/office/drawing/2014/main" id="{716BC7F0-9731-48D3-B97E-4253672221DF}"/>
                </a:ext>
              </a:extLst>
            </p:cNvPr>
            <p:cNvSpPr/>
            <p:nvPr/>
          </p:nvSpPr>
          <p:spPr>
            <a:xfrm>
              <a:off x="8580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文本框 93212">
              <a:extLst>
                <a:ext uri="{FF2B5EF4-FFF2-40B4-BE49-F238E27FC236}">
                  <a16:creationId xmlns:a16="http://schemas.microsoft.com/office/drawing/2014/main" id="{D5D25D74-FD20-4A92-A9F5-51CE0179B6E1}"/>
                </a:ext>
              </a:extLst>
            </p:cNvPr>
            <p:cNvSpPr txBox="1"/>
            <p:nvPr/>
          </p:nvSpPr>
          <p:spPr>
            <a:xfrm>
              <a:off x="8691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32" name="椭圆 93213">
              <a:extLst>
                <a:ext uri="{FF2B5EF4-FFF2-40B4-BE49-F238E27FC236}">
                  <a16:creationId xmlns:a16="http://schemas.microsoft.com/office/drawing/2014/main" id="{0B978975-AEE9-49D9-8AB1-B9A9E91A92FF}"/>
                </a:ext>
              </a:extLst>
            </p:cNvPr>
            <p:cNvSpPr/>
            <p:nvPr/>
          </p:nvSpPr>
          <p:spPr>
            <a:xfrm>
              <a:off x="9577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3" name="文本框 93214">
              <a:extLst>
                <a:ext uri="{FF2B5EF4-FFF2-40B4-BE49-F238E27FC236}">
                  <a16:creationId xmlns:a16="http://schemas.microsoft.com/office/drawing/2014/main" id="{17B78C7A-4904-4230-95CB-B3703EB4DF74}"/>
                </a:ext>
              </a:extLst>
            </p:cNvPr>
            <p:cNvSpPr txBox="1"/>
            <p:nvPr/>
          </p:nvSpPr>
          <p:spPr>
            <a:xfrm>
              <a:off x="9744" y="8616"/>
              <a:ext cx="653" cy="6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34" name="椭圆 93215">
              <a:extLst>
                <a:ext uri="{FF2B5EF4-FFF2-40B4-BE49-F238E27FC236}">
                  <a16:creationId xmlns:a16="http://schemas.microsoft.com/office/drawing/2014/main" id="{1D444C27-1977-4D3D-B53C-06C78060D4A1}"/>
                </a:ext>
              </a:extLst>
            </p:cNvPr>
            <p:cNvSpPr/>
            <p:nvPr/>
          </p:nvSpPr>
          <p:spPr>
            <a:xfrm>
              <a:off x="11195" y="7606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5" name="椭圆 93216">
              <a:extLst>
                <a:ext uri="{FF2B5EF4-FFF2-40B4-BE49-F238E27FC236}">
                  <a16:creationId xmlns:a16="http://schemas.microsoft.com/office/drawing/2014/main" id="{ADD0CE4E-8186-45BE-B6E7-B94E7D16C64F}"/>
                </a:ext>
              </a:extLst>
            </p:cNvPr>
            <p:cNvSpPr/>
            <p:nvPr/>
          </p:nvSpPr>
          <p:spPr>
            <a:xfrm>
              <a:off x="11970" y="7938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6" name="文本框 93217">
              <a:extLst>
                <a:ext uri="{FF2B5EF4-FFF2-40B4-BE49-F238E27FC236}">
                  <a16:creationId xmlns:a16="http://schemas.microsoft.com/office/drawing/2014/main" id="{19A4BB1D-82D4-474F-95CD-1F60CF07E861}"/>
                </a:ext>
              </a:extLst>
            </p:cNvPr>
            <p:cNvSpPr txBox="1"/>
            <p:nvPr/>
          </p:nvSpPr>
          <p:spPr>
            <a:xfrm>
              <a:off x="12081" y="7717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37" name="椭圆 93218">
              <a:extLst>
                <a:ext uri="{FF2B5EF4-FFF2-40B4-BE49-F238E27FC236}">
                  <a16:creationId xmlns:a16="http://schemas.microsoft.com/office/drawing/2014/main" id="{CE7C8493-F799-4DDE-9435-0ADE67D2AF97}"/>
                </a:ext>
              </a:extLst>
            </p:cNvPr>
            <p:cNvSpPr/>
            <p:nvPr/>
          </p:nvSpPr>
          <p:spPr>
            <a:xfrm>
              <a:off x="11527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文本框 93219">
              <a:extLst>
                <a:ext uri="{FF2B5EF4-FFF2-40B4-BE49-F238E27FC236}">
                  <a16:creationId xmlns:a16="http://schemas.microsoft.com/office/drawing/2014/main" id="{ED6BF315-6096-410B-98D7-39BEBA27C79F}"/>
                </a:ext>
              </a:extLst>
            </p:cNvPr>
            <p:cNvSpPr txBox="1"/>
            <p:nvPr/>
          </p:nvSpPr>
          <p:spPr>
            <a:xfrm>
              <a:off x="11638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39" name="椭圆 93220">
              <a:extLst>
                <a:ext uri="{FF2B5EF4-FFF2-40B4-BE49-F238E27FC236}">
                  <a16:creationId xmlns:a16="http://schemas.microsoft.com/office/drawing/2014/main" id="{3EAB9F32-7881-45C7-A9C9-F78E91982C9D}"/>
                </a:ext>
              </a:extLst>
            </p:cNvPr>
            <p:cNvSpPr/>
            <p:nvPr/>
          </p:nvSpPr>
          <p:spPr>
            <a:xfrm>
              <a:off x="12524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文本框 93221">
              <a:extLst>
                <a:ext uri="{FF2B5EF4-FFF2-40B4-BE49-F238E27FC236}">
                  <a16:creationId xmlns:a16="http://schemas.microsoft.com/office/drawing/2014/main" id="{65FD0579-9536-4FB3-A68F-4FDA4D8EE874}"/>
                </a:ext>
              </a:extLst>
            </p:cNvPr>
            <p:cNvSpPr txBox="1"/>
            <p:nvPr/>
          </p:nvSpPr>
          <p:spPr>
            <a:xfrm>
              <a:off x="12635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41" name="未知">
              <a:extLst>
                <a:ext uri="{FF2B5EF4-FFF2-40B4-BE49-F238E27FC236}">
                  <a16:creationId xmlns:a16="http://schemas.microsoft.com/office/drawing/2014/main" id="{59C91C71-397F-4D9A-89CE-55CCD36ED946}"/>
                </a:ext>
              </a:extLst>
            </p:cNvPr>
            <p:cNvSpPr/>
            <p:nvPr/>
          </p:nvSpPr>
          <p:spPr>
            <a:xfrm>
              <a:off x="9840" y="5640"/>
              <a:ext cx="1772" cy="388"/>
            </a:xfrm>
            <a:custGeom>
              <a:avLst/>
              <a:gdLst/>
              <a:ahLst/>
              <a:cxnLst/>
              <a:rect l="0" t="0" r="0" b="0"/>
              <a:pathLst>
                <a:path w="768" h="168">
                  <a:moveTo>
                    <a:pt x="0" y="0"/>
                  </a:moveTo>
                  <a:cubicBezTo>
                    <a:pt x="120" y="60"/>
                    <a:pt x="240" y="120"/>
                    <a:pt x="336" y="144"/>
                  </a:cubicBezTo>
                  <a:cubicBezTo>
                    <a:pt x="432" y="168"/>
                    <a:pt x="504" y="160"/>
                    <a:pt x="576" y="144"/>
                  </a:cubicBezTo>
                  <a:cubicBezTo>
                    <a:pt x="648" y="128"/>
                    <a:pt x="720" y="48"/>
                    <a:pt x="76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2" name="未知">
              <a:extLst>
                <a:ext uri="{FF2B5EF4-FFF2-40B4-BE49-F238E27FC236}">
                  <a16:creationId xmlns:a16="http://schemas.microsoft.com/office/drawing/2014/main" id="{800E3F2B-11A7-4261-AE53-BD4EC90FFBF6}"/>
                </a:ext>
              </a:extLst>
            </p:cNvPr>
            <p:cNvSpPr/>
            <p:nvPr/>
          </p:nvSpPr>
          <p:spPr>
            <a:xfrm>
              <a:off x="11945" y="5862"/>
              <a:ext cx="1108" cy="1108"/>
            </a:xfrm>
            <a:custGeom>
              <a:avLst/>
              <a:gdLst/>
              <a:ahLst/>
              <a:cxnLst/>
              <a:rect l="0" t="0" r="0" b="0"/>
              <a:pathLst>
                <a:path w="480" h="480">
                  <a:moveTo>
                    <a:pt x="0" y="0"/>
                  </a:moveTo>
                  <a:cubicBezTo>
                    <a:pt x="108" y="8"/>
                    <a:pt x="216" y="16"/>
                    <a:pt x="288" y="48"/>
                  </a:cubicBezTo>
                  <a:cubicBezTo>
                    <a:pt x="360" y="80"/>
                    <a:pt x="400" y="120"/>
                    <a:pt x="432" y="192"/>
                  </a:cubicBezTo>
                  <a:cubicBezTo>
                    <a:pt x="464" y="264"/>
                    <a:pt x="472" y="372"/>
                    <a:pt x="480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3" name="未知">
              <a:extLst>
                <a:ext uri="{FF2B5EF4-FFF2-40B4-BE49-F238E27FC236}">
                  <a16:creationId xmlns:a16="http://schemas.microsoft.com/office/drawing/2014/main" id="{18E2FC4A-02AD-4714-925D-68DC19FD58F1}"/>
                </a:ext>
              </a:extLst>
            </p:cNvPr>
            <p:cNvSpPr/>
            <p:nvPr/>
          </p:nvSpPr>
          <p:spPr>
            <a:xfrm>
              <a:off x="9134" y="8326"/>
              <a:ext cx="1108" cy="1052"/>
            </a:xfrm>
            <a:custGeom>
              <a:avLst/>
              <a:gdLst/>
              <a:ahLst/>
              <a:cxnLst/>
              <a:rect l="0" t="0" r="0" b="0"/>
              <a:pathLst>
                <a:path w="480" h="456">
                  <a:moveTo>
                    <a:pt x="480" y="24"/>
                  </a:moveTo>
                  <a:cubicBezTo>
                    <a:pt x="372" y="12"/>
                    <a:pt x="264" y="0"/>
                    <a:pt x="192" y="24"/>
                  </a:cubicBezTo>
                  <a:cubicBezTo>
                    <a:pt x="120" y="48"/>
                    <a:pt x="80" y="96"/>
                    <a:pt x="48" y="168"/>
                  </a:cubicBezTo>
                  <a:cubicBezTo>
                    <a:pt x="16" y="240"/>
                    <a:pt x="8" y="348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4" name="未知">
              <a:extLst>
                <a:ext uri="{FF2B5EF4-FFF2-40B4-BE49-F238E27FC236}">
                  <a16:creationId xmlns:a16="http://schemas.microsoft.com/office/drawing/2014/main" id="{B2ED3E12-A1D9-455E-8609-261069BAD7A3}"/>
                </a:ext>
              </a:extLst>
            </p:cNvPr>
            <p:cNvSpPr/>
            <p:nvPr/>
          </p:nvSpPr>
          <p:spPr>
            <a:xfrm>
              <a:off x="11305" y="8160"/>
              <a:ext cx="1772" cy="388"/>
            </a:xfrm>
            <a:custGeom>
              <a:avLst/>
              <a:gdLst/>
              <a:ahLst/>
              <a:cxnLst/>
              <a:rect l="0" t="0" r="0" b="0"/>
              <a:pathLst>
                <a:path w="768" h="168">
                  <a:moveTo>
                    <a:pt x="0" y="0"/>
                  </a:moveTo>
                  <a:cubicBezTo>
                    <a:pt x="120" y="60"/>
                    <a:pt x="240" y="120"/>
                    <a:pt x="336" y="144"/>
                  </a:cubicBezTo>
                  <a:cubicBezTo>
                    <a:pt x="432" y="168"/>
                    <a:pt x="504" y="160"/>
                    <a:pt x="576" y="144"/>
                  </a:cubicBezTo>
                  <a:cubicBezTo>
                    <a:pt x="648" y="128"/>
                    <a:pt x="720" y="48"/>
                    <a:pt x="76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5" name="未知">
              <a:extLst>
                <a:ext uri="{FF2B5EF4-FFF2-40B4-BE49-F238E27FC236}">
                  <a16:creationId xmlns:a16="http://schemas.microsoft.com/office/drawing/2014/main" id="{21824683-33B1-4CEF-B27B-76BF2A16F46C}"/>
                </a:ext>
              </a:extLst>
            </p:cNvPr>
            <p:cNvSpPr/>
            <p:nvPr/>
          </p:nvSpPr>
          <p:spPr>
            <a:xfrm>
              <a:off x="12192" y="8492"/>
              <a:ext cx="18" cy="886"/>
            </a:xfrm>
            <a:custGeom>
              <a:avLst/>
              <a:gdLst/>
              <a:ahLst/>
              <a:cxnLst/>
              <a:rect l="0" t="0" r="0" b="0"/>
              <a:pathLst>
                <a:path w="8" h="384">
                  <a:moveTo>
                    <a:pt x="0" y="0"/>
                  </a:moveTo>
                  <a:cubicBezTo>
                    <a:pt x="0" y="88"/>
                    <a:pt x="0" y="176"/>
                    <a:pt x="0" y="240"/>
                  </a:cubicBezTo>
                  <a:cubicBezTo>
                    <a:pt x="0" y="304"/>
                    <a:pt x="8" y="36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</p:grpSp>
    </p:spTree>
    <p:extLst>
      <p:ext uri="{BB962C8B-B14F-4D97-AF65-F5344CB8AC3E}">
        <p14:creationId xmlns:p14="http://schemas.microsoft.com/office/powerpoint/2010/main" val="10264454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D4858EDB-7526-479B-9916-7500F651A9DD}"/>
              </a:ext>
            </a:extLst>
          </p:cNvPr>
          <p:cNvSpPr txBox="1">
            <a:spLocks noChangeArrowheads="1"/>
          </p:cNvSpPr>
          <p:nvPr/>
        </p:nvSpPr>
        <p:spPr>
          <a:xfrm>
            <a:off x="1488900" y="1037221"/>
            <a:ext cx="10571337" cy="3816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上的自反和传递关系，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上的关系，且满足：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&lt;x,y&gt;∈S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(&lt;x,y&gt;∈R∧&lt;y,x&gt;∈R)</a:t>
            </a:r>
          </a:p>
          <a:p>
            <a:pPr marL="0" indent="0">
              <a:buNone/>
            </a:pPr>
            <a:r>
              <a:rPr lang="zh-CN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上的等价关系。</a:t>
            </a: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48A4AE7E-5345-46E1-B8F2-ED321EE3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861" y="3429000"/>
            <a:ext cx="9271045" cy="228780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a,b,c∈A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上的循环关系。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上的一个等价关系的充要条件是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是循环关系和自反关系。</a:t>
            </a:r>
          </a:p>
        </p:txBody>
      </p:sp>
    </p:spTree>
    <p:extLst>
      <p:ext uri="{BB962C8B-B14F-4D97-AF65-F5344CB8AC3E}">
        <p14:creationId xmlns:p14="http://schemas.microsoft.com/office/powerpoint/2010/main" val="107374647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891C25-971C-4FC8-A9A3-AF1CDB9344B6}"/>
              </a:ext>
            </a:extLst>
          </p:cNvPr>
          <p:cNvSpPr txBox="1">
            <a:spLocks noChangeArrowheads="1"/>
          </p:cNvSpPr>
          <p:nvPr/>
        </p:nvSpPr>
        <p:spPr>
          <a:xfrm>
            <a:off x="1348035" y="2034179"/>
            <a:ext cx="10015382" cy="331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反自反和传递的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上的拟序关系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(Quasi-Order Relation)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拟序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，记为“＜”，读作“小于”，并将“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＜”记为“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。序偶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称为拟序集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(Quasi-Order Set)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FC44AC-D298-4357-8932-FA52B56490B7}"/>
              </a:ext>
            </a:extLst>
          </p:cNvPr>
          <p:cNvSpPr txBox="1"/>
          <p:nvPr/>
        </p:nvSpPr>
        <p:spPr>
          <a:xfrm>
            <a:off x="2284150" y="5079533"/>
            <a:ext cx="7623700" cy="54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上的拟序关系，则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是反对称的。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C6C785-7898-4CDB-9BA2-3F956899287C}"/>
              </a:ext>
            </a:extLst>
          </p:cNvPr>
          <p:cNvSpPr txBox="1"/>
          <p:nvPr/>
        </p:nvSpPr>
        <p:spPr>
          <a:xfrm>
            <a:off x="1571625" y="1160183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拟序关系</a:t>
            </a:r>
          </a:p>
        </p:txBody>
      </p:sp>
    </p:spTree>
    <p:extLst>
      <p:ext uri="{BB962C8B-B14F-4D97-AF65-F5344CB8AC3E}">
        <p14:creationId xmlns:p14="http://schemas.microsoft.com/office/powerpoint/2010/main" val="41821301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8F640E-FD01-47C4-B0DE-209FB3488E19}"/>
              </a:ext>
            </a:extLst>
          </p:cNvPr>
          <p:cNvSpPr txBox="1"/>
          <p:nvPr/>
        </p:nvSpPr>
        <p:spPr>
          <a:xfrm>
            <a:off x="1751013" y="902569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偏序关系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774CCA-E6FE-43A5-8B0A-FBA387D8560A}"/>
              </a:ext>
            </a:extLst>
          </p:cNvPr>
          <p:cNvSpPr/>
          <p:nvPr/>
        </p:nvSpPr>
        <p:spPr>
          <a:xfrm>
            <a:off x="1751013" y="1652736"/>
            <a:ext cx="9733514" cy="4517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偏序关系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(Partial Order):</a:t>
            </a: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AA 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且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A, 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是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自反的, 反对称的, 传递的</a:t>
            </a: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通常用≼表示偏序关系,读作“小于等于”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; </a:t>
            </a: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偏序集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Poset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 Partial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-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Order Set): &lt;A,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≼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&gt;, 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≼是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上偏序关系</a:t>
            </a: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例:   &lt;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&gt;, &lt;A,|&gt;,  &lt;A,&gt;</a:t>
            </a: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051934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F22322-BE69-497E-9C43-6F4D53E4B34E}"/>
              </a:ext>
            </a:extLst>
          </p:cNvPr>
          <p:cNvSpPr txBox="1">
            <a:spLocks noChangeArrowheads="1"/>
          </p:cNvSpPr>
          <p:nvPr/>
        </p:nvSpPr>
        <p:spPr>
          <a:xfrm>
            <a:off x="901862" y="1677480"/>
            <a:ext cx="10388276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rgbClr val="0000CC"/>
                </a:solidFill>
              </a:rPr>
              <a:t>是偏序关系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/>
              <a:t>R</a:t>
            </a:r>
            <a:r>
              <a:rPr lang="zh-CN" altLang="en-US" dirty="0"/>
              <a:t>同时</a:t>
            </a:r>
            <a:r>
              <a:rPr lang="zh-CN" altLang="en-US" dirty="0">
                <a:solidFill>
                  <a:srgbClr val="0000CC"/>
                </a:solidFill>
              </a:rPr>
              <a:t>具有自反性、反对称性和传递性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rgbClr val="FF0000"/>
                </a:solidFill>
              </a:rPr>
              <a:t>不是偏序关系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rgbClr val="FF0000"/>
                </a:solidFill>
              </a:rPr>
              <a:t>不具备自反性或反对称性或传递性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）偏序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≤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的逆关系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≤</a:t>
            </a:r>
            <a:r>
              <a:rPr lang="en-US" altLang="zh-CN" baseline="30000" dirty="0"/>
              <a:t>-1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也是一个偏序，我们用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≥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表示，读作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大于等于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rgbClr val="0000CC"/>
                </a:solidFill>
              </a:rPr>
              <a:t>≤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dirty="0">
                <a:solidFill>
                  <a:srgbClr val="0000CC"/>
                </a:solidFill>
              </a:rPr>
              <a:t>-I</a:t>
            </a:r>
            <a:r>
              <a:rPr lang="en-US" altLang="zh-CN" baseline="-25000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0000CC"/>
                </a:solidFill>
              </a:rPr>
              <a:t>拟序关系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＜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∪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FF0000"/>
                </a:solidFill>
              </a:rPr>
              <a:t>偏序关系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37488840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C9ED20-DD43-469E-935D-7711D43E7F0D}"/>
              </a:ext>
            </a:extLst>
          </p:cNvPr>
          <p:cNvSpPr/>
          <p:nvPr/>
        </p:nvSpPr>
        <p:spPr>
          <a:xfrm>
            <a:off x="2192323" y="1393366"/>
            <a:ext cx="6540616" cy="390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上的包含关系‘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’是其上的偏序关系；因为对任何子集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是偏序集。</a:t>
            </a:r>
          </a:p>
        </p:txBody>
      </p:sp>
    </p:spTree>
    <p:extLst>
      <p:ext uri="{BB962C8B-B14F-4D97-AF65-F5344CB8AC3E}">
        <p14:creationId xmlns:p14="http://schemas.microsoft.com/office/powerpoint/2010/main" val="2411847135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771610-24B4-48A0-96BA-A7C9DD759E68}"/>
              </a:ext>
            </a:extLst>
          </p:cNvPr>
          <p:cNvSpPr/>
          <p:nvPr/>
        </p:nvSpPr>
        <p:spPr>
          <a:xfrm>
            <a:off x="2000657" y="738188"/>
            <a:ext cx="7488572" cy="390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、整数集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、有理数集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、实数集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上的小于等于关系‘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’都分别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是这些数集上的偏序关系；因为，对任何数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b  b a  a=b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b  b c  a c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604824-CB3F-484C-86FD-9CC41EAB5B62}"/>
              </a:ext>
            </a:extLst>
          </p:cNvPr>
          <p:cNvSpPr/>
          <p:nvPr/>
        </p:nvSpPr>
        <p:spPr>
          <a:xfrm>
            <a:off x="2127606" y="5284984"/>
            <a:ext cx="73917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,(I 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) , (Q, ) , (R, )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是偏序集。</a:t>
            </a:r>
          </a:p>
        </p:txBody>
      </p:sp>
    </p:spTree>
    <p:extLst>
      <p:ext uri="{BB962C8B-B14F-4D97-AF65-F5344CB8AC3E}">
        <p14:creationId xmlns:p14="http://schemas.microsoft.com/office/powerpoint/2010/main" val="350399436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02D194-183A-4890-A092-9077E8B16261}"/>
              </a:ext>
            </a:extLst>
          </p:cNvPr>
          <p:cNvSpPr/>
          <p:nvPr/>
        </p:nvSpPr>
        <p:spPr>
          <a:xfrm>
            <a:off x="2052560" y="1590981"/>
            <a:ext cx="6372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、整数集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、有理数集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、实数集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上的小于关系‘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 ’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CD6689-4CE8-4EB4-BFE3-333548D17389}"/>
              </a:ext>
            </a:extLst>
          </p:cNvPr>
          <p:cNvSpPr/>
          <p:nvPr/>
        </p:nvSpPr>
        <p:spPr>
          <a:xfrm>
            <a:off x="2052560" y="2800803"/>
            <a:ext cx="716979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都不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是这些数集上的偏序关系；因为，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  不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是自反关系，即对任何数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352CE1-AE48-4817-90A0-8B4E489F6A72}"/>
              </a:ext>
            </a:extLst>
          </p:cNvPr>
          <p:cNvSpPr/>
          <p:nvPr/>
        </p:nvSpPr>
        <p:spPr>
          <a:xfrm>
            <a:off x="2052560" y="3947811"/>
            <a:ext cx="344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是反自反关系。</a:t>
            </a:r>
          </a:p>
        </p:txBody>
      </p:sp>
    </p:spTree>
    <p:extLst>
      <p:ext uri="{BB962C8B-B14F-4D97-AF65-F5344CB8AC3E}">
        <p14:creationId xmlns:p14="http://schemas.microsoft.com/office/powerpoint/2010/main" val="41755256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8381DF-464F-4CF6-BC94-CAF2BEFAD865}"/>
              </a:ext>
            </a:extLst>
          </p:cNvPr>
          <p:cNvSpPr/>
          <p:nvPr/>
        </p:nvSpPr>
        <p:spPr>
          <a:xfrm>
            <a:off x="1571625" y="975607"/>
            <a:ext cx="39148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可比较性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(comparability)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81E6A2-493B-43C7-9A5E-C02A0E12DF56}"/>
              </a:ext>
            </a:extLst>
          </p:cNvPr>
          <p:cNvSpPr/>
          <p:nvPr/>
        </p:nvSpPr>
        <p:spPr>
          <a:xfrm>
            <a:off x="1940653" y="1693157"/>
            <a:ext cx="84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中的一对元素。称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是可比较的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≼ b  b ≼ a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7B7D20-F7E0-458F-AD9D-23BEB7EE10DA}"/>
              </a:ext>
            </a:extLst>
          </p:cNvPr>
          <p:cNvSpPr/>
          <p:nvPr/>
        </p:nvSpPr>
        <p:spPr>
          <a:xfrm>
            <a:off x="1751013" y="2920059"/>
            <a:ext cx="8168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对于小于等于关系‘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’，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任何二数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都是可比较的；即总有　　　　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517B6E-7A6C-4F05-A5EE-58BD16B15BA5}"/>
              </a:ext>
            </a:extLst>
          </p:cNvPr>
          <p:cNvSpPr/>
          <p:nvPr/>
        </p:nvSpPr>
        <p:spPr>
          <a:xfrm>
            <a:off x="1587427" y="4110028"/>
            <a:ext cx="8739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对于包含关系‘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任何二集合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不都是可比较的；即不总是有　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B 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3844742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92742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5DFA70-2E58-412B-A1AF-FB89CAE650C1}"/>
              </a:ext>
            </a:extLst>
          </p:cNvPr>
          <p:cNvSpPr/>
          <p:nvPr/>
        </p:nvSpPr>
        <p:spPr>
          <a:xfrm>
            <a:off x="1219200" y="1455738"/>
            <a:ext cx="9487270" cy="1353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  <a:buClr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cover): </a:t>
            </a:r>
          </a:p>
          <a:p>
            <a:pPr>
              <a:lnSpc>
                <a:spcPct val="155000"/>
              </a:lnSpc>
              <a:buClrTx/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覆盖（盖住）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≺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z(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≺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≺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）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87DE0-882B-4D39-BD8F-41A594901894}"/>
              </a:ext>
            </a:extLst>
          </p:cNvPr>
          <p:cNvSpPr/>
          <p:nvPr/>
        </p:nvSpPr>
        <p:spPr>
          <a:xfrm>
            <a:off x="1420535" y="3180070"/>
            <a:ext cx="9946547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直接后继　后继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(direct successor, successor)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中的一对元素。我们称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的直接后继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ab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tA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直接后继简称后继；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的后继记作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的前驱或前趋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(predecessor)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47915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C1A198-FF0D-4DE5-B4E5-3EF2B5DFE0E4}"/>
              </a:ext>
            </a:extLst>
          </p:cNvPr>
          <p:cNvSpPr/>
          <p:nvPr/>
        </p:nvSpPr>
        <p:spPr>
          <a:xfrm>
            <a:off x="2200712" y="1591574"/>
            <a:ext cx="92502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通常用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图表示半序关系。偏序集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图是一个图 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=(V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baseline="-25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,E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是结点集；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={(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bb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是边集。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在画法上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我们规定：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画在结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上方；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不画边的方向。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FA1F24-64FB-4054-9D30-50A93E79A9E8}"/>
              </a:ext>
            </a:extLst>
          </p:cNvPr>
          <p:cNvSpPr/>
          <p:nvPr/>
        </p:nvSpPr>
        <p:spPr>
          <a:xfrm>
            <a:off x="1751013" y="867322"/>
            <a:ext cx="568456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偏序集的表示法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哈斯图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sym typeface="Symbol" panose="05050102010706020507" pitchFamily="18" charset="2"/>
              </a:rPr>
              <a:t>Hasse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DD58F2-4920-433C-A37C-D8C8F6A4841E}"/>
              </a:ext>
            </a:extLst>
          </p:cNvPr>
          <p:cNvSpPr/>
          <p:nvPr/>
        </p:nvSpPr>
        <p:spPr>
          <a:xfrm>
            <a:off x="2385270" y="490114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与关系图相比， </a:t>
            </a:r>
            <a:r>
              <a:rPr lang="en-US" altLang="zh-CN" sz="2800" dirty="0" err="1">
                <a:ea typeface="仿宋_GB2312" pitchFamily="49" charset="-122"/>
              </a:rPr>
              <a:t>Hasse</a:t>
            </a:r>
            <a:r>
              <a:rPr lang="zh-CN" altLang="en-US" sz="2800" dirty="0">
                <a:ea typeface="楷体_GB2312" pitchFamily="49" charset="-122"/>
              </a:rPr>
              <a:t>图</a:t>
            </a:r>
          </a:p>
          <a:p>
            <a:r>
              <a:rPr lang="zh-CN" altLang="en-US" sz="2800" dirty="0">
                <a:ea typeface="楷体_GB2312" pitchFamily="49" charset="-122"/>
              </a:rPr>
              <a:t>     </a:t>
            </a:r>
            <a:r>
              <a:rPr lang="zh-CN" altLang="en-US" sz="2800" dirty="0"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ea typeface="楷体_GB2312" pitchFamily="49" charset="-122"/>
              </a:rPr>
              <a:t>省略了自反性的边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圈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；</a:t>
            </a:r>
          </a:p>
          <a:p>
            <a:r>
              <a:rPr lang="zh-CN" altLang="en-US" sz="2800" dirty="0">
                <a:ea typeface="楷体_GB2312" pitchFamily="49" charset="-122"/>
              </a:rPr>
              <a:t>     </a:t>
            </a:r>
            <a:r>
              <a:rPr lang="zh-CN" altLang="en-US" sz="2800" dirty="0"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ea typeface="楷体_GB2312" pitchFamily="49" charset="-122"/>
              </a:rPr>
              <a:t>省略了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反对称性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方向；</a:t>
            </a:r>
          </a:p>
          <a:p>
            <a:r>
              <a:rPr lang="zh-CN" altLang="en-US" sz="2800" dirty="0">
                <a:sym typeface="Symbol" panose="05050102010706020507" pitchFamily="18" charset="2"/>
              </a:rPr>
              <a:t>     </a:t>
            </a:r>
            <a:r>
              <a:rPr lang="zh-CN" altLang="en-US" sz="2800" dirty="0">
                <a:ea typeface="楷体_GB2312" pitchFamily="49" charset="-122"/>
              </a:rPr>
              <a:t>省略了传递性的边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40304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677900-1CBC-44EE-A3CD-E67CBBF2D107}"/>
              </a:ext>
            </a:extLst>
          </p:cNvPr>
          <p:cNvSpPr/>
          <p:nvPr/>
        </p:nvSpPr>
        <p:spPr>
          <a:xfrm>
            <a:off x="1906576" y="1086406"/>
            <a:ext cx="2277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={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CFAB4D1E-7C06-41FB-BA21-319E8B78DF35}"/>
              </a:ext>
            </a:extLst>
          </p:cNvPr>
          <p:cNvGrpSpPr>
            <a:grpSpLocks/>
          </p:cNvGrpSpPr>
          <p:nvPr/>
        </p:nvGrpSpPr>
        <p:grpSpPr bwMode="auto">
          <a:xfrm>
            <a:off x="4170750" y="3429000"/>
            <a:ext cx="3276600" cy="3082925"/>
            <a:chOff x="3360" y="2438"/>
            <a:chExt cx="2064" cy="194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48A3A9A0-D979-406E-88CD-0578F353C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38"/>
              <a:ext cx="2064" cy="1738"/>
              <a:chOff x="3072" y="1584"/>
              <a:chExt cx="2064" cy="1738"/>
            </a:xfrm>
          </p:grpSpPr>
          <p:sp>
            <p:nvSpPr>
              <p:cNvPr id="8" name="Oval 42">
                <a:extLst>
                  <a:ext uri="{FF2B5EF4-FFF2-40B4-BE49-F238E27FC236}">
                    <a16:creationId xmlns:a16="http://schemas.microsoft.com/office/drawing/2014/main" id="{9A3E2394-FDF6-42BB-90C9-B40834818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" y="2646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22">
                <a:extLst>
                  <a:ext uri="{FF2B5EF4-FFF2-40B4-BE49-F238E27FC236}">
                    <a16:creationId xmlns:a16="http://schemas.microsoft.com/office/drawing/2014/main" id="{9C2ABD0F-A536-4D87-A23C-E2A118031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6" y="2718"/>
                <a:ext cx="519" cy="342"/>
              </a:xfrm>
              <a:custGeom>
                <a:avLst/>
                <a:gdLst>
                  <a:gd name="T0" fmla="*/ 0 w 519"/>
                  <a:gd name="T1" fmla="*/ 342 h 342"/>
                  <a:gd name="T2" fmla="*/ 519 w 519"/>
                  <a:gd name="T3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9" h="342">
                    <a:moveTo>
                      <a:pt x="0" y="342"/>
                    </a:moveTo>
                    <a:lnTo>
                      <a:pt x="51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D3798874-182E-44C1-A516-0C892412A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1" y="2730"/>
                <a:ext cx="1" cy="291"/>
              </a:xfrm>
              <a:custGeom>
                <a:avLst/>
                <a:gdLst>
                  <a:gd name="T0" fmla="*/ 0 w 1"/>
                  <a:gd name="T1" fmla="*/ 0 h 291"/>
                  <a:gd name="T2" fmla="*/ 0 w 1"/>
                  <a:gd name="T3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1">
                    <a:moveTo>
                      <a:pt x="0" y="0"/>
                    </a:moveTo>
                    <a:lnTo>
                      <a:pt x="0" y="29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31">
                <a:extLst>
                  <a:ext uri="{FF2B5EF4-FFF2-40B4-BE49-F238E27FC236}">
                    <a16:creationId xmlns:a16="http://schemas.microsoft.com/office/drawing/2014/main" id="{AC7E9B74-C986-47AD-809D-007B5F5A5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0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  }</a:t>
                </a:r>
              </a:p>
            </p:txBody>
          </p:sp>
          <p:sp>
            <p:nvSpPr>
              <p:cNvPr id="12" name="Oval 39">
                <a:extLst>
                  <a:ext uri="{FF2B5EF4-FFF2-40B4-BE49-F238E27FC236}">
                    <a16:creationId xmlns:a16="http://schemas.microsoft.com/office/drawing/2014/main" id="{0BBCCAAC-A2EB-428D-890B-637DB038D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" y="302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E85A8C5E-8E29-4117-83B1-8B5F4338D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8" y="2727"/>
                <a:ext cx="504" cy="336"/>
              </a:xfrm>
              <a:custGeom>
                <a:avLst/>
                <a:gdLst>
                  <a:gd name="T0" fmla="*/ 0 w 504"/>
                  <a:gd name="T1" fmla="*/ 0 h 336"/>
                  <a:gd name="T2" fmla="*/ 504 w 504"/>
                  <a:gd name="T3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336">
                    <a:moveTo>
                      <a:pt x="0" y="0"/>
                    </a:moveTo>
                    <a:lnTo>
                      <a:pt x="504" y="3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26">
                <a:extLst>
                  <a:ext uri="{FF2B5EF4-FFF2-40B4-BE49-F238E27FC236}">
                    <a16:creationId xmlns:a16="http://schemas.microsoft.com/office/drawing/2014/main" id="{65E56B97-6F82-455B-891A-00029DDB5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{a}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AB121BC-2220-4EAC-87C3-248C83B7B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7" y="1920"/>
                <a:ext cx="1" cy="339"/>
              </a:xfrm>
              <a:custGeom>
                <a:avLst/>
                <a:gdLst>
                  <a:gd name="T0" fmla="*/ 0 w 1"/>
                  <a:gd name="T1" fmla="*/ 0 h 339"/>
                  <a:gd name="T2" fmla="*/ 0 w 1"/>
                  <a:gd name="T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39">
                    <a:moveTo>
                      <a:pt x="0" y="0"/>
                    </a:moveTo>
                    <a:lnTo>
                      <a:pt x="0" y="33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66793AFA-F69C-4121-BDB2-F46C050E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5" y="2319"/>
                <a:ext cx="507" cy="342"/>
              </a:xfrm>
              <a:custGeom>
                <a:avLst/>
                <a:gdLst>
                  <a:gd name="T0" fmla="*/ 0 w 507"/>
                  <a:gd name="T1" fmla="*/ 0 h 342"/>
                  <a:gd name="T2" fmla="*/ 507 w 507"/>
                  <a:gd name="T3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7" h="342">
                    <a:moveTo>
                      <a:pt x="0" y="0"/>
                    </a:moveTo>
                    <a:lnTo>
                      <a:pt x="507" y="3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8">
                <a:extLst>
                  <a:ext uri="{FF2B5EF4-FFF2-40B4-BE49-F238E27FC236}">
                    <a16:creationId xmlns:a16="http://schemas.microsoft.com/office/drawing/2014/main" id="{62BA3DD0-CD05-40C4-9279-B2DBD4B65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6" y="1899"/>
                <a:ext cx="522" cy="342"/>
              </a:xfrm>
              <a:custGeom>
                <a:avLst/>
                <a:gdLst>
                  <a:gd name="T0" fmla="*/ 0 w 522"/>
                  <a:gd name="T1" fmla="*/ 0 h 342"/>
                  <a:gd name="T2" fmla="*/ 522 w 522"/>
                  <a:gd name="T3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2" h="342">
                    <a:moveTo>
                      <a:pt x="0" y="0"/>
                    </a:moveTo>
                    <a:lnTo>
                      <a:pt x="522" y="3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:a16="http://schemas.microsoft.com/office/drawing/2014/main" id="{3D9E50B4-93A0-46AF-B62D-894D80E1A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1" y="2328"/>
                <a:ext cx="507" cy="336"/>
              </a:xfrm>
              <a:custGeom>
                <a:avLst/>
                <a:gdLst>
                  <a:gd name="T0" fmla="*/ 0 w 507"/>
                  <a:gd name="T1" fmla="*/ 0 h 336"/>
                  <a:gd name="T2" fmla="*/ 507 w 507"/>
                  <a:gd name="T3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7" h="336">
                    <a:moveTo>
                      <a:pt x="0" y="0"/>
                    </a:moveTo>
                    <a:lnTo>
                      <a:pt x="507" y="3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83EAF296-5327-4FB5-9925-E7DCBAB6F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1908"/>
                <a:ext cx="513" cy="339"/>
              </a:xfrm>
              <a:custGeom>
                <a:avLst/>
                <a:gdLst>
                  <a:gd name="T0" fmla="*/ 0 w 513"/>
                  <a:gd name="T1" fmla="*/ 339 h 339"/>
                  <a:gd name="T2" fmla="*/ 513 w 513"/>
                  <a:gd name="T3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3" h="339">
                    <a:moveTo>
                      <a:pt x="0" y="339"/>
                    </a:moveTo>
                    <a:lnTo>
                      <a:pt x="51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C88599D9-6A6F-42B0-9650-28D20FAD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313"/>
                <a:ext cx="519" cy="348"/>
              </a:xfrm>
              <a:custGeom>
                <a:avLst/>
                <a:gdLst>
                  <a:gd name="T0" fmla="*/ 0 w 519"/>
                  <a:gd name="T1" fmla="*/ 348 h 348"/>
                  <a:gd name="T2" fmla="*/ 519 w 519"/>
                  <a:gd name="T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9" h="348">
                    <a:moveTo>
                      <a:pt x="0" y="348"/>
                    </a:moveTo>
                    <a:lnTo>
                      <a:pt x="51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8DE47BC6-ACE6-4E2C-A0DE-F3640E78C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" y="2340"/>
                <a:ext cx="507" cy="330"/>
              </a:xfrm>
              <a:custGeom>
                <a:avLst/>
                <a:gdLst>
                  <a:gd name="T0" fmla="*/ 0 w 507"/>
                  <a:gd name="T1" fmla="*/ 330 h 330"/>
                  <a:gd name="T2" fmla="*/ 507 w 507"/>
                  <a:gd name="T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7" h="330">
                    <a:moveTo>
                      <a:pt x="0" y="330"/>
                    </a:moveTo>
                    <a:lnTo>
                      <a:pt x="507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7D131719-BE54-4169-9DBA-CB9EEF4B5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2331"/>
                <a:ext cx="1" cy="315"/>
              </a:xfrm>
              <a:custGeom>
                <a:avLst/>
                <a:gdLst>
                  <a:gd name="T0" fmla="*/ 0 w 1"/>
                  <a:gd name="T1" fmla="*/ 0 h 315"/>
                  <a:gd name="T2" fmla="*/ 0 w 1"/>
                  <a:gd name="T3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15">
                    <a:moveTo>
                      <a:pt x="0" y="0"/>
                    </a:moveTo>
                    <a:lnTo>
                      <a:pt x="0" y="31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FF9F20CF-3A67-4906-AFA2-614D468BA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2328"/>
                <a:ext cx="1" cy="324"/>
              </a:xfrm>
              <a:custGeom>
                <a:avLst/>
                <a:gdLst>
                  <a:gd name="T0" fmla="*/ 0 w 1"/>
                  <a:gd name="T1" fmla="*/ 0 h 324"/>
                  <a:gd name="T2" fmla="*/ 0 w 1"/>
                  <a:gd name="T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24">
                    <a:moveTo>
                      <a:pt x="0" y="0"/>
                    </a:moveTo>
                    <a:lnTo>
                      <a:pt x="0" y="32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E438A0FA-633D-4DEA-BEEA-6D91F79E2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{c}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BCA7EF29-57EB-4AF1-B82B-4B30C323E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16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{b,c}</a:t>
                </a:r>
              </a:p>
            </p:txBody>
          </p:sp>
          <p:sp>
            <p:nvSpPr>
              <p:cNvPr id="26" name="Text Box 29">
                <a:extLst>
                  <a:ext uri="{FF2B5EF4-FFF2-40B4-BE49-F238E27FC236}">
                    <a16:creationId xmlns:a16="http://schemas.microsoft.com/office/drawing/2014/main" id="{316CAC7F-1F6E-448E-86F1-66DD4614C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584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{a,b,c}</a:t>
                </a:r>
              </a:p>
            </p:txBody>
          </p:sp>
          <p:sp>
            <p:nvSpPr>
              <p:cNvPr id="27" name="Text Box 30">
                <a:extLst>
                  <a:ext uri="{FF2B5EF4-FFF2-40B4-BE49-F238E27FC236}">
                    <a16:creationId xmlns:a16="http://schemas.microsoft.com/office/drawing/2014/main" id="{7BD49262-6B50-4F51-AEDD-F5ECB03AB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{a,b}</a:t>
                </a:r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73CD08E4-4C8C-40E3-ACB5-12A90FAEA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256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{a,c}</a:t>
                </a:r>
              </a:p>
            </p:txBody>
          </p:sp>
          <p:sp>
            <p:nvSpPr>
              <p:cNvPr id="29" name="Text Box 33">
                <a:extLst>
                  <a:ext uri="{FF2B5EF4-FFF2-40B4-BE49-F238E27FC236}">
                    <a16:creationId xmlns:a16="http://schemas.microsoft.com/office/drawing/2014/main" id="{C1078F29-59FC-4C2E-8507-86CD8F20A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68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{b}</a:t>
                </a:r>
              </a:p>
            </p:txBody>
          </p:sp>
          <p:sp>
            <p:nvSpPr>
              <p:cNvPr id="30" name="Oval 34">
                <a:extLst>
                  <a:ext uri="{FF2B5EF4-FFF2-40B4-BE49-F238E27FC236}">
                    <a16:creationId xmlns:a16="http://schemas.microsoft.com/office/drawing/2014/main" id="{5AE66E46-9BA2-4162-863D-205BAED40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1829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35">
                <a:extLst>
                  <a:ext uri="{FF2B5EF4-FFF2-40B4-BE49-F238E27FC236}">
                    <a16:creationId xmlns:a16="http://schemas.microsoft.com/office/drawing/2014/main" id="{FEDA9BA7-9051-4D8C-B4EA-CBF57AF64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261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36">
                <a:extLst>
                  <a:ext uri="{FF2B5EF4-FFF2-40B4-BE49-F238E27FC236}">
                    <a16:creationId xmlns:a16="http://schemas.microsoft.com/office/drawing/2014/main" id="{B524174E-8F71-4D1C-975A-4C9F7E3D7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232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38">
                <a:extLst>
                  <a:ext uri="{FF2B5EF4-FFF2-40B4-BE49-F238E27FC236}">
                    <a16:creationId xmlns:a16="http://schemas.microsoft.com/office/drawing/2014/main" id="{6C818F63-F128-4AB0-B4AC-5AE27077F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4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40">
                <a:extLst>
                  <a:ext uri="{FF2B5EF4-FFF2-40B4-BE49-F238E27FC236}">
                    <a16:creationId xmlns:a16="http://schemas.microsoft.com/office/drawing/2014/main" id="{FF75A740-15A8-4FC7-86F9-67E95A46F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238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41">
                <a:extLst>
                  <a:ext uri="{FF2B5EF4-FFF2-40B4-BE49-F238E27FC236}">
                    <a16:creationId xmlns:a16="http://schemas.microsoft.com/office/drawing/2014/main" id="{8B59AA7A-E44E-47FD-A359-0BC623BB3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639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46">
              <a:extLst>
                <a:ext uri="{FF2B5EF4-FFF2-40B4-BE49-F238E27FC236}">
                  <a16:creationId xmlns:a16="http://schemas.microsoft.com/office/drawing/2014/main" id="{6E46D4EF-603C-4F80-BAB1-D22B518A2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4207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例</a:t>
              </a:r>
              <a:r>
                <a:rPr lang="en-US" altLang="zh-CN">
                  <a:ea typeface="楷体_GB2312" pitchFamily="49" charset="-122"/>
                </a:rPr>
                <a:t>10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85EAE91-CBC0-4037-9610-189CE6D3E44B}"/>
              </a:ext>
            </a:extLst>
          </p:cNvPr>
          <p:cNvSpPr/>
          <p:nvPr/>
        </p:nvSpPr>
        <p:spPr>
          <a:xfrm>
            <a:off x="1856090" y="2120801"/>
            <a:ext cx="7048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={,{a},{b},{c},{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579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9634">
            <a:extLst>
              <a:ext uri="{FF2B5EF4-FFF2-40B4-BE49-F238E27FC236}">
                <a16:creationId xmlns:a16="http://schemas.microsoft.com/office/drawing/2014/main" id="{29CE20D9-00A3-48E6-AB55-F50ECAB61C5A}"/>
              </a:ext>
            </a:extLst>
          </p:cNvPr>
          <p:cNvSpPr txBox="1">
            <a:spLocks/>
          </p:cNvSpPr>
          <p:nvPr/>
        </p:nvSpPr>
        <p:spPr>
          <a:xfrm>
            <a:off x="1383638" y="1403472"/>
            <a:ext cx="9713854" cy="159873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闭包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x-none" dirty="0">
                <a:latin typeface="等线" panose="02010600030101010101" pitchFamily="2" charset="-122"/>
                <a:ea typeface="等线" panose="02010600030101010101" pitchFamily="2" charset="-122"/>
              </a:rPr>
              <a:t>closure):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包含一些给定对象, 具有指定性质的</a:t>
            </a:r>
            <a:r>
              <a:rPr lang="zh-CN" altLang="en-US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集合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”:  任何包含同样对象, 具有同样性质的集合, 都包含这个闭包集合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109DF2-A4BB-4C9B-9465-62E8FA634F2A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</p:spTree>
    <p:extLst>
      <p:ext uri="{BB962C8B-B14F-4D97-AF65-F5344CB8AC3E}">
        <p14:creationId xmlns:p14="http://schemas.microsoft.com/office/powerpoint/2010/main" val="20467243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413D4E-BB91-4321-8E42-7B625359F429}"/>
              </a:ext>
            </a:extLst>
          </p:cNvPr>
          <p:cNvSpPr/>
          <p:nvPr/>
        </p:nvSpPr>
        <p:spPr>
          <a:xfrm>
            <a:off x="1890319" y="887656"/>
            <a:ext cx="8822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{2,3,4,6,7,8,12,36,60}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={(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b}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上的整除关系。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9AE6B685-25DE-4FDC-88E8-A7FA12374716}"/>
              </a:ext>
            </a:extLst>
          </p:cNvPr>
          <p:cNvGrpSpPr>
            <a:grpSpLocks/>
          </p:cNvGrpSpPr>
          <p:nvPr/>
        </p:nvGrpSpPr>
        <p:grpSpPr bwMode="auto">
          <a:xfrm>
            <a:off x="2229186" y="3614111"/>
            <a:ext cx="3200400" cy="2851150"/>
            <a:chOff x="3408" y="720"/>
            <a:chExt cx="2016" cy="1796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18B8DEE-DB1E-4196-94E7-1FCC1F63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6"/>
              <a:ext cx="474" cy="372"/>
            </a:xfrm>
            <a:custGeom>
              <a:avLst/>
              <a:gdLst>
                <a:gd name="T0" fmla="*/ 0 w 474"/>
                <a:gd name="T1" fmla="*/ 0 h 372"/>
                <a:gd name="T2" fmla="*/ 474 w 47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372">
                  <a:moveTo>
                    <a:pt x="0" y="0"/>
                  </a:moveTo>
                  <a:lnTo>
                    <a:pt x="474" y="3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D039682B-21C2-4E78-A603-54D96DB70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97B5E011-E5C9-4C8B-A50A-CD2CC554C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993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7F686F40-FA2A-400B-803A-C4C441A29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13"/>
              <a:ext cx="1" cy="339"/>
            </a:xfrm>
            <a:custGeom>
              <a:avLst/>
              <a:gdLst>
                <a:gd name="T0" fmla="*/ 0 w 1"/>
                <a:gd name="T1" fmla="*/ 0 h 339"/>
                <a:gd name="T2" fmla="*/ 0 w 1"/>
                <a:gd name="T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9">
                  <a:moveTo>
                    <a:pt x="0" y="0"/>
                  </a:moveTo>
                  <a:lnTo>
                    <a:pt x="0" y="3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FFCF0F73-50F8-4335-A0F3-AD57FCE5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54"/>
              <a:ext cx="2" cy="354"/>
            </a:xfrm>
            <a:custGeom>
              <a:avLst/>
              <a:gdLst>
                <a:gd name="T0" fmla="*/ 2 w 2"/>
                <a:gd name="T1" fmla="*/ 0 h 354"/>
                <a:gd name="T2" fmla="*/ 0 w 2"/>
                <a:gd name="T3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54">
                  <a:moveTo>
                    <a:pt x="2" y="0"/>
                  </a:move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682BEADA-F584-4BDD-BC72-63DA6EA5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990"/>
              <a:ext cx="1" cy="774"/>
            </a:xfrm>
            <a:custGeom>
              <a:avLst/>
              <a:gdLst>
                <a:gd name="T0" fmla="*/ 0 w 1"/>
                <a:gd name="T1" fmla="*/ 0 h 774"/>
                <a:gd name="T2" fmla="*/ 0 w 1"/>
                <a:gd name="T3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4">
                  <a:moveTo>
                    <a:pt x="0" y="0"/>
                  </a:moveTo>
                  <a:lnTo>
                    <a:pt x="0" y="7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6ABF3CC-4765-4ED1-9A79-EEB438AD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9882823B-A907-4AC2-81B8-2BD0DE06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24"/>
              <a:ext cx="498" cy="414"/>
            </a:xfrm>
            <a:custGeom>
              <a:avLst/>
              <a:gdLst>
                <a:gd name="T0" fmla="*/ 0 w 498"/>
                <a:gd name="T1" fmla="*/ 0 h 414"/>
                <a:gd name="T2" fmla="*/ 498 w 498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414">
                  <a:moveTo>
                    <a:pt x="0" y="0"/>
                  </a:moveTo>
                  <a:lnTo>
                    <a:pt x="498" y="41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DC074FC9-33A5-40BF-AC86-6E064330A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386"/>
              <a:ext cx="486" cy="399"/>
            </a:xfrm>
            <a:custGeom>
              <a:avLst/>
              <a:gdLst>
                <a:gd name="T0" fmla="*/ 0 w 486"/>
                <a:gd name="T1" fmla="*/ 0 h 399"/>
                <a:gd name="T2" fmla="*/ 486 w 486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99">
                  <a:moveTo>
                    <a:pt x="0" y="0"/>
                  </a:moveTo>
                  <a:lnTo>
                    <a:pt x="486" y="3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F8326996-8DDB-4182-B36A-6DD6D36C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60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4672AC35-E453-486A-8249-8C8E59064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6B46A073-D10A-4335-91A8-1285C36C2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8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E6476A33-1705-435B-A762-6B433BC49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5D986B12-71FD-4308-A44A-79427C2C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7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BE8188D2-E1EA-4D18-A4DB-F1CE2764A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F4CBD39-54C1-4B8F-8EA8-18952DE7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708EE49E-767C-4B2D-8FFE-598B34BFC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B80016D9-B4C2-438D-AAC4-3052248F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12</a:t>
              </a:r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F054B92A-6B9E-4773-8F64-FD9FC5D2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" y="89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A618BAC6-CD86-44E9-A2A9-F0ABA99DE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90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DC3B3D96-3D94-4867-8606-F5D21621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90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F06B2C2B-297A-4F25-B4BD-33777D34F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9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72C55925-DEEE-430A-8751-482CD65A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9AB1DC87-040F-49B1-ACCA-743B5BC3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75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9">
              <a:extLst>
                <a:ext uri="{FF2B5EF4-FFF2-40B4-BE49-F238E27FC236}">
                  <a16:creationId xmlns:a16="http://schemas.microsoft.com/office/drawing/2014/main" id="{667FF027-6BC8-4EE8-B930-380A7504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2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0">
              <a:extLst>
                <a:ext uri="{FF2B5EF4-FFF2-40B4-BE49-F238E27FC236}">
                  <a16:creationId xmlns:a16="http://schemas.microsoft.com/office/drawing/2014/main" id="{78052E49-3F81-4AD9-BEB8-13BFE8F6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20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52900495-24FB-4B3C-AA91-5EE41021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32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3E0422E-0F86-460B-88C9-E90363568198}"/>
              </a:ext>
            </a:extLst>
          </p:cNvPr>
          <p:cNvSpPr/>
          <p:nvPr/>
        </p:nvSpPr>
        <p:spPr>
          <a:xfrm>
            <a:off x="1890319" y="2124436"/>
            <a:ext cx="86043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 ={2,3,6,12,24,36},R={(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| b}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上的整除关系</a:t>
            </a:r>
          </a:p>
        </p:txBody>
      </p:sp>
      <p:grpSp>
        <p:nvGrpSpPr>
          <p:cNvPr id="37" name="Group 91">
            <a:extLst>
              <a:ext uri="{FF2B5EF4-FFF2-40B4-BE49-F238E27FC236}">
                <a16:creationId xmlns:a16="http://schemas.microsoft.com/office/drawing/2014/main" id="{052E16E8-D8B5-4586-9CE3-1BC327691D9C}"/>
              </a:ext>
            </a:extLst>
          </p:cNvPr>
          <p:cNvGrpSpPr>
            <a:grpSpLocks/>
          </p:cNvGrpSpPr>
          <p:nvPr/>
        </p:nvGrpSpPr>
        <p:grpSpPr bwMode="auto">
          <a:xfrm>
            <a:off x="7372014" y="3345823"/>
            <a:ext cx="1905000" cy="3119438"/>
            <a:chOff x="3936" y="768"/>
            <a:chExt cx="1200" cy="1965"/>
          </a:xfrm>
        </p:grpSpPr>
        <p:sp>
          <p:nvSpPr>
            <p:cNvPr id="38" name="Freeform 52">
              <a:extLst>
                <a:ext uri="{FF2B5EF4-FFF2-40B4-BE49-F238E27FC236}">
                  <a16:creationId xmlns:a16="http://schemas.microsoft.com/office/drawing/2014/main" id="{71C3438D-ECE4-49CE-8EC1-D79809A18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029"/>
              <a:ext cx="327" cy="423"/>
            </a:xfrm>
            <a:custGeom>
              <a:avLst/>
              <a:gdLst>
                <a:gd name="T0" fmla="*/ 0 w 327"/>
                <a:gd name="T1" fmla="*/ 0 h 423"/>
                <a:gd name="T2" fmla="*/ 327 w 327"/>
                <a:gd name="T3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7" h="423">
                  <a:moveTo>
                    <a:pt x="0" y="0"/>
                  </a:moveTo>
                  <a:lnTo>
                    <a:pt x="327" y="42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47B4E294-AE83-46FC-8376-A2AD72034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3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053AABB8-95B2-4E17-9252-A4EA9B19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1034"/>
              <a:ext cx="346" cy="412"/>
            </a:xfrm>
            <a:custGeom>
              <a:avLst/>
              <a:gdLst>
                <a:gd name="T0" fmla="*/ 346 w 346"/>
                <a:gd name="T1" fmla="*/ 0 h 412"/>
                <a:gd name="T2" fmla="*/ 0 w 346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6" h="412">
                  <a:moveTo>
                    <a:pt x="346" y="0"/>
                  </a:moveTo>
                  <a:lnTo>
                    <a:pt x="0" y="4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6A7F9E80-C755-4528-AF4B-08BA32344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530"/>
              <a:ext cx="1" cy="384"/>
            </a:xfrm>
            <a:custGeom>
              <a:avLst/>
              <a:gdLst>
                <a:gd name="T0" fmla="*/ 0 w 1"/>
                <a:gd name="T1" fmla="*/ 0 h 384"/>
                <a:gd name="T2" fmla="*/ 0 w 1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84">
                  <a:moveTo>
                    <a:pt x="0" y="0"/>
                  </a:move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1DBDB24F-4659-4E36-A0C8-454F0733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992"/>
              <a:ext cx="368" cy="370"/>
            </a:xfrm>
            <a:custGeom>
              <a:avLst/>
              <a:gdLst>
                <a:gd name="T0" fmla="*/ 368 w 368"/>
                <a:gd name="T1" fmla="*/ 0 h 370"/>
                <a:gd name="T2" fmla="*/ 0 w 368"/>
                <a:gd name="T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370">
                  <a:moveTo>
                    <a:pt x="368" y="0"/>
                  </a:moveTo>
                  <a:lnTo>
                    <a:pt x="0" y="3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8F7CADAD-881C-45B9-8B20-BF3FC349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998"/>
              <a:ext cx="384" cy="420"/>
            </a:xfrm>
            <a:custGeom>
              <a:avLst/>
              <a:gdLst>
                <a:gd name="T0" fmla="*/ 0 w 384"/>
                <a:gd name="T1" fmla="*/ 0 h 420"/>
                <a:gd name="T2" fmla="*/ 384 w 384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420">
                  <a:moveTo>
                    <a:pt x="0" y="0"/>
                  </a:moveTo>
                  <a:lnTo>
                    <a:pt x="384" y="4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>
              <a:extLst>
                <a:ext uri="{FF2B5EF4-FFF2-40B4-BE49-F238E27FC236}">
                  <a16:creationId xmlns:a16="http://schemas.microsoft.com/office/drawing/2014/main" id="{C430F36C-5A4E-4637-ADDD-AF1BFB23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24</a:t>
              </a:r>
            </a:p>
          </p:txBody>
        </p:sp>
        <p:sp>
          <p:nvSpPr>
            <p:cNvPr id="45" name="Text Box 59">
              <a:extLst>
                <a:ext uri="{FF2B5EF4-FFF2-40B4-BE49-F238E27FC236}">
                  <a16:creationId xmlns:a16="http://schemas.microsoft.com/office/drawing/2014/main" id="{6B96D65D-4E60-4343-A3B6-14523472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46" name="Text Box 60">
              <a:extLst>
                <a:ext uri="{FF2B5EF4-FFF2-40B4-BE49-F238E27FC236}">
                  <a16:creationId xmlns:a16="http://schemas.microsoft.com/office/drawing/2014/main" id="{16FC3F23-59DD-41B9-A7E1-D0E755F5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2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47" name="Text Box 61">
              <a:extLst>
                <a:ext uri="{FF2B5EF4-FFF2-40B4-BE49-F238E27FC236}">
                  <a16:creationId xmlns:a16="http://schemas.microsoft.com/office/drawing/2014/main" id="{5ECEC01C-E4BA-4573-AAED-7A38DAC2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48" name="Text Box 62">
              <a:extLst>
                <a:ext uri="{FF2B5EF4-FFF2-40B4-BE49-F238E27FC236}">
                  <a16:creationId xmlns:a16="http://schemas.microsoft.com/office/drawing/2014/main" id="{096A7A39-A2EB-465A-8BF8-891B4371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5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49" name="Text Box 63">
              <a:extLst>
                <a:ext uri="{FF2B5EF4-FFF2-40B4-BE49-F238E27FC236}">
                  <a16:creationId xmlns:a16="http://schemas.microsoft.com/office/drawing/2014/main" id="{8B4CE280-80F4-4E5C-ACE0-3BB0A838F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84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12</a:t>
              </a:r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128C9A87-FB83-4EF7-84E0-95E68188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91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4">
              <a:extLst>
                <a:ext uri="{FF2B5EF4-FFF2-40B4-BE49-F238E27FC236}">
                  <a16:creationId xmlns:a16="http://schemas.microsoft.com/office/drawing/2014/main" id="{38D7B4FC-F8C1-469F-8267-C22D9BC3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44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5">
              <a:extLst>
                <a:ext uri="{FF2B5EF4-FFF2-40B4-BE49-F238E27FC236}">
                  <a16:creationId xmlns:a16="http://schemas.microsoft.com/office/drawing/2014/main" id="{32F82225-838F-46B4-AD57-DE9F7CFF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95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86">
              <a:extLst>
                <a:ext uri="{FF2B5EF4-FFF2-40B4-BE49-F238E27FC236}">
                  <a16:creationId xmlns:a16="http://schemas.microsoft.com/office/drawing/2014/main" id="{6BF60DF9-DB80-4F3B-B851-2F2D0A88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349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87">
              <a:extLst>
                <a:ext uri="{FF2B5EF4-FFF2-40B4-BE49-F238E27FC236}">
                  <a16:creationId xmlns:a16="http://schemas.microsoft.com/office/drawing/2014/main" id="{536E442A-7BB5-41E4-A245-25D936CB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94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89">
              <a:extLst>
                <a:ext uri="{FF2B5EF4-FFF2-40B4-BE49-F238E27FC236}">
                  <a16:creationId xmlns:a16="http://schemas.microsoft.com/office/drawing/2014/main" id="{9D4F3839-42DB-4AAC-B9F0-AB83E4B0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240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0196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8064" name="矩形 88063">
            <a:extLst>
              <a:ext uri="{FF2B5EF4-FFF2-40B4-BE49-F238E27FC236}">
                <a16:creationId xmlns:a16="http://schemas.microsoft.com/office/drawing/2014/main" id="{E7DDF710-DAAB-4BBB-9E0E-DAF5014CCBED}"/>
              </a:ext>
            </a:extLst>
          </p:cNvPr>
          <p:cNvSpPr/>
          <p:nvPr/>
        </p:nvSpPr>
        <p:spPr>
          <a:xfrm>
            <a:off x="1445703" y="1554483"/>
            <a:ext cx="9686488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从以上两例可以看出：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         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虽然同为</a:t>
            </a:r>
            <a:r>
              <a:rPr lang="zh-CN" altLang="en-US" sz="2800" dirty="0">
                <a:latin typeface="+mn-ea"/>
              </a:rPr>
              <a:t>整除关系，但由于集合不同，其</a:t>
            </a:r>
            <a:r>
              <a:rPr lang="en-US" altLang="zh-CN" sz="2800" dirty="0" err="1">
                <a:latin typeface="+mn-ea"/>
              </a:rPr>
              <a:t>Hasse</a:t>
            </a:r>
            <a:r>
              <a:rPr lang="zh-CN" altLang="en-US" sz="2800" dirty="0">
                <a:latin typeface="+mn-ea"/>
              </a:rPr>
              <a:t>图就呈现出明显的不同；这说明两例中的半序集是不同的；所以，在论及半序关系时，重要的是一定要指明其是那个集合上的半序关系；半序集是一个整体，不能分而论之。</a:t>
            </a:r>
          </a:p>
        </p:txBody>
      </p:sp>
    </p:spTree>
    <p:extLst>
      <p:ext uri="{BB962C8B-B14F-4D97-AF65-F5344CB8AC3E}">
        <p14:creationId xmlns:p14="http://schemas.microsoft.com/office/powerpoint/2010/main" val="4267179380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7" name="内容占位符 109570">
            <a:extLst>
              <a:ext uri="{FF2B5EF4-FFF2-40B4-BE49-F238E27FC236}">
                <a16:creationId xmlns:a16="http://schemas.microsoft.com/office/drawing/2014/main" id="{7E1FB57D-749F-4314-9A37-5AD22E9B7B90}"/>
              </a:ext>
            </a:extLst>
          </p:cNvPr>
          <p:cNvSpPr txBox="1">
            <a:spLocks/>
          </p:cNvSpPr>
          <p:nvPr/>
        </p:nvSpPr>
        <p:spPr>
          <a:xfrm>
            <a:off x="2707358" y="738188"/>
            <a:ext cx="8378825" cy="45783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偏序集中的</a:t>
            </a: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特殊元素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设&lt;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A,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≼&gt;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为偏序集,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BA, </a:t>
            </a:r>
            <a:r>
              <a:rPr lang="en-US" altLang="x-none" sz="2400" dirty="0" err="1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yB</a:t>
            </a:r>
            <a:endParaRPr lang="en-US" altLang="x-none" sz="2400" dirty="0">
              <a:solidFill>
                <a:srgbClr val="3333F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最大元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(maximum/greatest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的最大元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x≼y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)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最小元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(minimum/least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的最小元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y≼x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)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极大元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(maximal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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y≼x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x=y )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极小元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(minimal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的极小元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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x≼y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x=y )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6736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413D4E-BB91-4321-8E42-7B625359F429}"/>
              </a:ext>
            </a:extLst>
          </p:cNvPr>
          <p:cNvSpPr/>
          <p:nvPr/>
        </p:nvSpPr>
        <p:spPr>
          <a:xfrm>
            <a:off x="1890319" y="887656"/>
            <a:ext cx="8822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设</a:t>
            </a:r>
            <a:r>
              <a:rPr lang="en-US" altLang="zh-CN" sz="2800" dirty="0">
                <a:latin typeface="+mn-ea"/>
              </a:rPr>
              <a:t>A = {2,3,4,6,7,8,12,36,60}</a:t>
            </a:r>
            <a:r>
              <a:rPr lang="zh-CN" altLang="en-US" sz="2800" dirty="0">
                <a:latin typeface="+mn-ea"/>
              </a:rPr>
              <a:t>，</a:t>
            </a:r>
          </a:p>
          <a:p>
            <a:r>
              <a:rPr lang="zh-CN" altLang="en-US" sz="2800" dirty="0">
                <a:latin typeface="+mn-ea"/>
              </a:rPr>
              <a:t>    </a:t>
            </a:r>
            <a:r>
              <a:rPr lang="en-US" altLang="zh-CN" sz="2800" dirty="0">
                <a:latin typeface="+mn-ea"/>
              </a:rPr>
              <a:t>R ={(</a:t>
            </a:r>
            <a:r>
              <a:rPr lang="en-US" altLang="zh-CN" sz="2800" dirty="0" err="1">
                <a:latin typeface="+mn-ea"/>
              </a:rPr>
              <a:t>a,b</a:t>
            </a:r>
            <a:r>
              <a:rPr lang="en-US" altLang="zh-CN" sz="2800" dirty="0">
                <a:latin typeface="+mn-ea"/>
              </a:rPr>
              <a:t>)</a:t>
            </a:r>
            <a:r>
              <a:rPr lang="en-US" altLang="zh-CN" sz="2800" b="1" dirty="0">
                <a:latin typeface="+mn-ea"/>
              </a:rPr>
              <a:t>: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b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>
                <a:latin typeface="+mn-ea"/>
              </a:rPr>
              <a:t> | b}</a:t>
            </a:r>
            <a:r>
              <a:rPr lang="zh-CN" altLang="en-US" sz="2800" dirty="0">
                <a:latin typeface="+mn-ea"/>
              </a:rPr>
              <a:t>，即，</a:t>
            </a:r>
            <a:r>
              <a:rPr lang="en-US" altLang="zh-CN" sz="2800" dirty="0">
                <a:latin typeface="+mn-ea"/>
              </a:rPr>
              <a:t>R</a:t>
            </a:r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上的整除关系。</a:t>
            </a:r>
          </a:p>
          <a:p>
            <a:r>
              <a:rPr lang="zh-CN" altLang="en-US" sz="2800" dirty="0">
                <a:latin typeface="+mn-ea"/>
              </a:rPr>
              <a:t>   </a:t>
            </a: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9AE6B685-25DE-4FDC-88E8-A7FA12374716}"/>
              </a:ext>
            </a:extLst>
          </p:cNvPr>
          <p:cNvGrpSpPr>
            <a:grpSpLocks/>
          </p:cNvGrpSpPr>
          <p:nvPr/>
        </p:nvGrpSpPr>
        <p:grpSpPr bwMode="auto">
          <a:xfrm>
            <a:off x="2229186" y="3614111"/>
            <a:ext cx="3200400" cy="2851150"/>
            <a:chOff x="3408" y="720"/>
            <a:chExt cx="2016" cy="1796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18B8DEE-DB1E-4196-94E7-1FCC1F63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6"/>
              <a:ext cx="474" cy="372"/>
            </a:xfrm>
            <a:custGeom>
              <a:avLst/>
              <a:gdLst>
                <a:gd name="T0" fmla="*/ 0 w 474"/>
                <a:gd name="T1" fmla="*/ 0 h 372"/>
                <a:gd name="T2" fmla="*/ 474 w 47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372">
                  <a:moveTo>
                    <a:pt x="0" y="0"/>
                  </a:moveTo>
                  <a:lnTo>
                    <a:pt x="474" y="3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D039682B-21C2-4E78-A603-54D96DB70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97B5E011-E5C9-4C8B-A50A-CD2CC554C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993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7F686F40-FA2A-400B-803A-C4C441A29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13"/>
              <a:ext cx="1" cy="339"/>
            </a:xfrm>
            <a:custGeom>
              <a:avLst/>
              <a:gdLst>
                <a:gd name="T0" fmla="*/ 0 w 1"/>
                <a:gd name="T1" fmla="*/ 0 h 339"/>
                <a:gd name="T2" fmla="*/ 0 w 1"/>
                <a:gd name="T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9">
                  <a:moveTo>
                    <a:pt x="0" y="0"/>
                  </a:moveTo>
                  <a:lnTo>
                    <a:pt x="0" y="3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FFCF0F73-50F8-4335-A0F3-AD57FCE5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54"/>
              <a:ext cx="2" cy="354"/>
            </a:xfrm>
            <a:custGeom>
              <a:avLst/>
              <a:gdLst>
                <a:gd name="T0" fmla="*/ 2 w 2"/>
                <a:gd name="T1" fmla="*/ 0 h 354"/>
                <a:gd name="T2" fmla="*/ 0 w 2"/>
                <a:gd name="T3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54">
                  <a:moveTo>
                    <a:pt x="2" y="0"/>
                  </a:move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682BEADA-F584-4BDD-BC72-63DA6EA5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990"/>
              <a:ext cx="1" cy="774"/>
            </a:xfrm>
            <a:custGeom>
              <a:avLst/>
              <a:gdLst>
                <a:gd name="T0" fmla="*/ 0 w 1"/>
                <a:gd name="T1" fmla="*/ 0 h 774"/>
                <a:gd name="T2" fmla="*/ 0 w 1"/>
                <a:gd name="T3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4">
                  <a:moveTo>
                    <a:pt x="0" y="0"/>
                  </a:moveTo>
                  <a:lnTo>
                    <a:pt x="0" y="7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6ABF3CC-4765-4ED1-9A79-EEB438AD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9882823B-A907-4AC2-81B8-2BD0DE06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24"/>
              <a:ext cx="498" cy="414"/>
            </a:xfrm>
            <a:custGeom>
              <a:avLst/>
              <a:gdLst>
                <a:gd name="T0" fmla="*/ 0 w 498"/>
                <a:gd name="T1" fmla="*/ 0 h 414"/>
                <a:gd name="T2" fmla="*/ 498 w 498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414">
                  <a:moveTo>
                    <a:pt x="0" y="0"/>
                  </a:moveTo>
                  <a:lnTo>
                    <a:pt x="498" y="41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DC074FC9-33A5-40BF-AC86-6E064330A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386"/>
              <a:ext cx="486" cy="399"/>
            </a:xfrm>
            <a:custGeom>
              <a:avLst/>
              <a:gdLst>
                <a:gd name="T0" fmla="*/ 0 w 486"/>
                <a:gd name="T1" fmla="*/ 0 h 399"/>
                <a:gd name="T2" fmla="*/ 486 w 486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99">
                  <a:moveTo>
                    <a:pt x="0" y="0"/>
                  </a:moveTo>
                  <a:lnTo>
                    <a:pt x="486" y="3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F8326996-8DDB-4182-B36A-6DD6D36C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60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4672AC35-E453-486A-8249-8C8E59064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6B46A073-D10A-4335-91A8-1285C36C2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8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E6476A33-1705-435B-A762-6B433BC49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5D986B12-71FD-4308-A44A-79427C2C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7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BE8188D2-E1EA-4D18-A4DB-F1CE2764A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F4CBD39-54C1-4B8F-8EA8-18952DE7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708EE49E-767C-4B2D-8FFE-598B34BFC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B80016D9-B4C2-438D-AAC4-3052248F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12</a:t>
              </a:r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F054B92A-6B9E-4773-8F64-FD9FC5D2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" y="89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A618BAC6-CD86-44E9-A2A9-F0ABA99DE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90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DC3B3D96-3D94-4867-8606-F5D21621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90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F06B2C2B-297A-4F25-B4BD-33777D34F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9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72C55925-DEEE-430A-8751-482CD65A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9AB1DC87-040F-49B1-ACCA-743B5BC3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75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9">
              <a:extLst>
                <a:ext uri="{FF2B5EF4-FFF2-40B4-BE49-F238E27FC236}">
                  <a16:creationId xmlns:a16="http://schemas.microsoft.com/office/drawing/2014/main" id="{667FF027-6BC8-4EE8-B930-380A7504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2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0">
              <a:extLst>
                <a:ext uri="{FF2B5EF4-FFF2-40B4-BE49-F238E27FC236}">
                  <a16:creationId xmlns:a16="http://schemas.microsoft.com/office/drawing/2014/main" id="{78052E49-3F81-4AD9-BEB8-13BFE8F6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20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52900495-24FB-4B3C-AA91-5EE41021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32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3E0422E-0F86-460B-88C9-E90363568198}"/>
              </a:ext>
            </a:extLst>
          </p:cNvPr>
          <p:cNvSpPr/>
          <p:nvPr/>
        </p:nvSpPr>
        <p:spPr>
          <a:xfrm>
            <a:off x="1890319" y="2124436"/>
            <a:ext cx="86043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设</a:t>
            </a:r>
            <a:r>
              <a:rPr lang="en-US" altLang="zh-CN" sz="2800" dirty="0">
                <a:ea typeface="仿宋_GB2312" pitchFamily="49" charset="-122"/>
              </a:rPr>
              <a:t>A ={2,3,6,12,24,36},R={(</a:t>
            </a:r>
            <a:r>
              <a:rPr lang="en-US" altLang="zh-CN" sz="2800" dirty="0" err="1">
                <a:ea typeface="仿宋_GB2312" pitchFamily="49" charset="-122"/>
              </a:rPr>
              <a:t>a,b</a:t>
            </a:r>
            <a:r>
              <a:rPr lang="en-US" altLang="zh-CN" sz="2800" dirty="0">
                <a:ea typeface="仿宋_GB2312" pitchFamily="49" charset="-122"/>
              </a:rPr>
              <a:t>)</a:t>
            </a:r>
            <a:r>
              <a:rPr lang="en-US" altLang="zh-CN" sz="2800" b="1" dirty="0">
                <a:ea typeface="仿宋_GB2312" pitchFamily="49" charset="-122"/>
              </a:rPr>
              <a:t>: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ea typeface="仿宋_GB2312" pitchFamily="49" charset="-122"/>
              </a:rPr>
              <a:t>b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>
                <a:ea typeface="仿宋_GB2312" pitchFamily="49" charset="-122"/>
              </a:rPr>
              <a:t> | b}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仿宋_GB2312" pitchFamily="49" charset="-122"/>
              </a:rPr>
              <a:t>    R</a:t>
            </a:r>
            <a:r>
              <a:rPr lang="zh-CN" altLang="en-US" sz="2800" dirty="0"/>
              <a:t>是</a:t>
            </a:r>
            <a:r>
              <a:rPr lang="en-US" altLang="zh-CN" sz="2800" dirty="0">
                <a:ea typeface="仿宋_GB2312" pitchFamily="49" charset="-122"/>
              </a:rPr>
              <a:t>A</a:t>
            </a:r>
            <a:r>
              <a:rPr lang="zh-CN" altLang="en-US" sz="2800" dirty="0"/>
              <a:t>上的整除关系</a:t>
            </a:r>
          </a:p>
        </p:txBody>
      </p:sp>
      <p:grpSp>
        <p:nvGrpSpPr>
          <p:cNvPr id="37" name="Group 91">
            <a:extLst>
              <a:ext uri="{FF2B5EF4-FFF2-40B4-BE49-F238E27FC236}">
                <a16:creationId xmlns:a16="http://schemas.microsoft.com/office/drawing/2014/main" id="{052E16E8-D8B5-4586-9CE3-1BC327691D9C}"/>
              </a:ext>
            </a:extLst>
          </p:cNvPr>
          <p:cNvGrpSpPr>
            <a:grpSpLocks/>
          </p:cNvGrpSpPr>
          <p:nvPr/>
        </p:nvGrpSpPr>
        <p:grpSpPr bwMode="auto">
          <a:xfrm>
            <a:off x="7372014" y="3345823"/>
            <a:ext cx="1905000" cy="3119438"/>
            <a:chOff x="3936" y="768"/>
            <a:chExt cx="1200" cy="1965"/>
          </a:xfrm>
        </p:grpSpPr>
        <p:sp>
          <p:nvSpPr>
            <p:cNvPr id="38" name="Freeform 52">
              <a:extLst>
                <a:ext uri="{FF2B5EF4-FFF2-40B4-BE49-F238E27FC236}">
                  <a16:creationId xmlns:a16="http://schemas.microsoft.com/office/drawing/2014/main" id="{71C3438D-ECE4-49CE-8EC1-D79809A18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029"/>
              <a:ext cx="327" cy="423"/>
            </a:xfrm>
            <a:custGeom>
              <a:avLst/>
              <a:gdLst>
                <a:gd name="T0" fmla="*/ 0 w 327"/>
                <a:gd name="T1" fmla="*/ 0 h 423"/>
                <a:gd name="T2" fmla="*/ 327 w 327"/>
                <a:gd name="T3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7" h="423">
                  <a:moveTo>
                    <a:pt x="0" y="0"/>
                  </a:moveTo>
                  <a:lnTo>
                    <a:pt x="327" y="42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47B4E294-AE83-46FC-8376-A2AD72034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3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053AABB8-95B2-4E17-9252-A4EA9B19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1034"/>
              <a:ext cx="346" cy="412"/>
            </a:xfrm>
            <a:custGeom>
              <a:avLst/>
              <a:gdLst>
                <a:gd name="T0" fmla="*/ 346 w 346"/>
                <a:gd name="T1" fmla="*/ 0 h 412"/>
                <a:gd name="T2" fmla="*/ 0 w 346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6" h="412">
                  <a:moveTo>
                    <a:pt x="346" y="0"/>
                  </a:moveTo>
                  <a:lnTo>
                    <a:pt x="0" y="4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6A7F9E80-C755-4528-AF4B-08BA32344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530"/>
              <a:ext cx="1" cy="384"/>
            </a:xfrm>
            <a:custGeom>
              <a:avLst/>
              <a:gdLst>
                <a:gd name="T0" fmla="*/ 0 w 1"/>
                <a:gd name="T1" fmla="*/ 0 h 384"/>
                <a:gd name="T2" fmla="*/ 0 w 1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84">
                  <a:moveTo>
                    <a:pt x="0" y="0"/>
                  </a:move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1DBDB24F-4659-4E36-A0C8-454F0733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992"/>
              <a:ext cx="368" cy="370"/>
            </a:xfrm>
            <a:custGeom>
              <a:avLst/>
              <a:gdLst>
                <a:gd name="T0" fmla="*/ 368 w 368"/>
                <a:gd name="T1" fmla="*/ 0 h 370"/>
                <a:gd name="T2" fmla="*/ 0 w 368"/>
                <a:gd name="T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370">
                  <a:moveTo>
                    <a:pt x="368" y="0"/>
                  </a:moveTo>
                  <a:lnTo>
                    <a:pt x="0" y="3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8F7CADAD-881C-45B9-8B20-BF3FC349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998"/>
              <a:ext cx="384" cy="420"/>
            </a:xfrm>
            <a:custGeom>
              <a:avLst/>
              <a:gdLst>
                <a:gd name="T0" fmla="*/ 0 w 384"/>
                <a:gd name="T1" fmla="*/ 0 h 420"/>
                <a:gd name="T2" fmla="*/ 384 w 384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420">
                  <a:moveTo>
                    <a:pt x="0" y="0"/>
                  </a:moveTo>
                  <a:lnTo>
                    <a:pt x="384" y="4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>
              <a:extLst>
                <a:ext uri="{FF2B5EF4-FFF2-40B4-BE49-F238E27FC236}">
                  <a16:creationId xmlns:a16="http://schemas.microsoft.com/office/drawing/2014/main" id="{C430F36C-5A4E-4637-ADDD-AF1BFB23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24</a:t>
              </a:r>
            </a:p>
          </p:txBody>
        </p:sp>
        <p:sp>
          <p:nvSpPr>
            <p:cNvPr id="45" name="Text Box 59">
              <a:extLst>
                <a:ext uri="{FF2B5EF4-FFF2-40B4-BE49-F238E27FC236}">
                  <a16:creationId xmlns:a16="http://schemas.microsoft.com/office/drawing/2014/main" id="{6B96D65D-4E60-4343-A3B6-14523472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46" name="Text Box 60">
              <a:extLst>
                <a:ext uri="{FF2B5EF4-FFF2-40B4-BE49-F238E27FC236}">
                  <a16:creationId xmlns:a16="http://schemas.microsoft.com/office/drawing/2014/main" id="{16FC3F23-59DD-41B9-A7E1-D0E755F5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2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47" name="Text Box 61">
              <a:extLst>
                <a:ext uri="{FF2B5EF4-FFF2-40B4-BE49-F238E27FC236}">
                  <a16:creationId xmlns:a16="http://schemas.microsoft.com/office/drawing/2014/main" id="{5ECEC01C-E4BA-4573-AAED-7A38DAC2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48" name="Text Box 62">
              <a:extLst>
                <a:ext uri="{FF2B5EF4-FFF2-40B4-BE49-F238E27FC236}">
                  <a16:creationId xmlns:a16="http://schemas.microsoft.com/office/drawing/2014/main" id="{096A7A39-A2EB-465A-8BF8-891B4371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5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49" name="Text Box 63">
              <a:extLst>
                <a:ext uri="{FF2B5EF4-FFF2-40B4-BE49-F238E27FC236}">
                  <a16:creationId xmlns:a16="http://schemas.microsoft.com/office/drawing/2014/main" id="{8B4CE280-80F4-4E5C-ACE0-3BB0A838F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84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12</a:t>
              </a:r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128C9A87-FB83-4EF7-84E0-95E68188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91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4">
              <a:extLst>
                <a:ext uri="{FF2B5EF4-FFF2-40B4-BE49-F238E27FC236}">
                  <a16:creationId xmlns:a16="http://schemas.microsoft.com/office/drawing/2014/main" id="{38D7B4FC-F8C1-469F-8267-C22D9BC3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44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5">
              <a:extLst>
                <a:ext uri="{FF2B5EF4-FFF2-40B4-BE49-F238E27FC236}">
                  <a16:creationId xmlns:a16="http://schemas.microsoft.com/office/drawing/2014/main" id="{32F82225-838F-46B4-AD57-DE9F7CFF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95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86">
              <a:extLst>
                <a:ext uri="{FF2B5EF4-FFF2-40B4-BE49-F238E27FC236}">
                  <a16:creationId xmlns:a16="http://schemas.microsoft.com/office/drawing/2014/main" id="{6BF60DF9-DB80-4F3B-B851-2F2D0A88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349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87">
              <a:extLst>
                <a:ext uri="{FF2B5EF4-FFF2-40B4-BE49-F238E27FC236}">
                  <a16:creationId xmlns:a16="http://schemas.microsoft.com/office/drawing/2014/main" id="{536E442A-7BB5-41E4-A245-25D936CB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94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89">
              <a:extLst>
                <a:ext uri="{FF2B5EF4-FFF2-40B4-BE49-F238E27FC236}">
                  <a16:creationId xmlns:a16="http://schemas.microsoft.com/office/drawing/2014/main" id="{9D4F3839-42DB-4AAC-B9F0-AB83E4B0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240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76578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11618">
            <a:extLst>
              <a:ext uri="{FF2B5EF4-FFF2-40B4-BE49-F238E27FC236}">
                <a16:creationId xmlns:a16="http://schemas.microsoft.com/office/drawing/2014/main" id="{D797F601-05BF-4420-92ED-05BCEF17A45E}"/>
              </a:ext>
            </a:extLst>
          </p:cNvPr>
          <p:cNvSpPr txBox="1">
            <a:spLocks/>
          </p:cNvSpPr>
          <p:nvPr/>
        </p:nvSpPr>
        <p:spPr>
          <a:xfrm>
            <a:off x="1571624" y="738188"/>
            <a:ext cx="9703179" cy="492222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偏序集&lt;{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a,b,c,d,e,f,g,h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},≤&gt;，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由下图的哈斯图给出。</a:t>
            </a:r>
          </a:p>
          <a:p>
            <a:pPr algn="just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（1）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b,d,e,g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 （2）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2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b,c,d,e,f,g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（3）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a,c,d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  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（4）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E000C"/>
                </a:solidFill>
                <a:latin typeface="Microsoft YaHei" panose="020B0503020204020204" charset="-122"/>
                <a:ea typeface="Microsoft YaHei" panose="020B0503020204020204" charset="-122"/>
              </a:rPr>
              <a:t>解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的最大元为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的最小元为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的极小元也为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 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无最大元和最小元；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f,g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；极小元是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b,c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无最大元，其最小元为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的极大元为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c,d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；极小元为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无最大元，也无最小元；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；极小元也是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zh-CN" altLang="en-US" sz="203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r>
              <a:rPr lang="zh-CN" altLang="en-US" sz="1475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</p:txBody>
      </p:sp>
      <p:pic>
        <p:nvPicPr>
          <p:cNvPr id="5" name="图片 111619">
            <a:extLst>
              <a:ext uri="{FF2B5EF4-FFF2-40B4-BE49-F238E27FC236}">
                <a16:creationId xmlns:a16="http://schemas.microsoft.com/office/drawing/2014/main" id="{2E5BD052-94C2-4F87-BF7A-760C5AD84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562" y="899760"/>
            <a:ext cx="2101362" cy="27256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7746742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12642">
            <a:extLst>
              <a:ext uri="{FF2B5EF4-FFF2-40B4-BE49-F238E27FC236}">
                <a16:creationId xmlns:a16="http://schemas.microsoft.com/office/drawing/2014/main" id="{657B8CD3-32C8-43FF-B131-9D2F85B42F05}"/>
              </a:ext>
            </a:extLst>
          </p:cNvPr>
          <p:cNvSpPr txBox="1">
            <a:spLocks/>
          </p:cNvSpPr>
          <p:nvPr/>
        </p:nvSpPr>
        <p:spPr>
          <a:xfrm>
            <a:off x="1331564" y="861648"/>
            <a:ext cx="10790528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设&lt;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A,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≼&gt;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为偏序集,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BA, </a:t>
            </a:r>
            <a:r>
              <a:rPr lang="en-US" altLang="x-none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yA</a:t>
            </a:r>
            <a:endParaRPr lang="en-US" altLang="x-none">
              <a:solidFill>
                <a:srgbClr val="3333F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上界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(upper bound): 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的上界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xB  x≼y )</a:t>
            </a:r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下界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(lower bound): 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的下界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xB  y≼x )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最小上界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(least upper bound, lub): 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  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	设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 = { y |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的上界 },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的最小元称为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最小上界, 或上确界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.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最大下界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(greatest lower bound, glb):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   设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 = { y |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的下界 },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的最大元称为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最大下界, 或下确界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.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9828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14690">
            <a:extLst>
              <a:ext uri="{FF2B5EF4-FFF2-40B4-BE49-F238E27FC236}">
                <a16:creationId xmlns:a16="http://schemas.microsoft.com/office/drawing/2014/main" id="{829031F5-5A0D-4C9D-BD15-1F17FA5E6200}"/>
              </a:ext>
            </a:extLst>
          </p:cNvPr>
          <p:cNvSpPr txBox="1">
            <a:spLocks/>
          </p:cNvSpPr>
          <p:nvPr/>
        </p:nvSpPr>
        <p:spPr>
          <a:xfrm>
            <a:off x="1518662" y="646430"/>
            <a:ext cx="9154675" cy="556514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偏序集&lt;{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a,b,c,d,e,f,g,h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},≤&gt;，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由右图的哈斯图给出。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（1）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={b,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c,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d,e,g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 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（2）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2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b,e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d,f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（3）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a,c,d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（4）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)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当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B1={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b,c,d,e,g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时，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B1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有上界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g,h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下界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a；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最小上界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g，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最大下界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 。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2)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当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B2={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b,e,d,f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时，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B2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有上界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h，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下界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b,a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最小上界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h，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最大下界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b。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114691">
            <a:extLst>
              <a:ext uri="{FF2B5EF4-FFF2-40B4-BE49-F238E27FC236}">
                <a16:creationId xmlns:a16="http://schemas.microsoft.com/office/drawing/2014/main" id="{0266C3AE-6A55-4141-AA42-9DA2AD80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058" y="1965476"/>
            <a:ext cx="2101362" cy="27256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9184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DCB994-D773-485B-8A6B-EDA2974AFF3C}"/>
              </a:ext>
            </a:extLst>
          </p:cNvPr>
          <p:cNvSpPr/>
          <p:nvPr/>
        </p:nvSpPr>
        <p:spPr>
          <a:xfrm>
            <a:off x="1873541" y="944008"/>
            <a:ext cx="909087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设</a:t>
            </a:r>
            <a:r>
              <a:rPr lang="en-US" altLang="zh-CN" sz="2800" dirty="0">
                <a:latin typeface="+mn-ea"/>
              </a:rPr>
              <a:t>A={2,3,4,6,7,8,12,36,60},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     R={(</a:t>
            </a:r>
            <a:r>
              <a:rPr lang="en-US" altLang="zh-CN" sz="2800" dirty="0" err="1">
                <a:latin typeface="+mn-ea"/>
              </a:rPr>
              <a:t>a,b</a:t>
            </a:r>
            <a:r>
              <a:rPr lang="en-US" altLang="zh-CN" sz="2800" dirty="0">
                <a:latin typeface="+mn-ea"/>
              </a:rPr>
              <a:t>) </a:t>
            </a:r>
            <a:r>
              <a:rPr lang="en-US" altLang="zh-CN" sz="2800" b="1" dirty="0">
                <a:latin typeface="+mn-ea"/>
              </a:rPr>
              <a:t>: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b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>
                <a:latin typeface="+mn-ea"/>
              </a:rPr>
              <a:t> | b}, R</a:t>
            </a:r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上的整除关系。</a:t>
            </a:r>
          </a:p>
        </p:txBody>
      </p:sp>
      <p:graphicFrame>
        <p:nvGraphicFramePr>
          <p:cNvPr id="5" name="Group 234">
            <a:extLst>
              <a:ext uri="{FF2B5EF4-FFF2-40B4-BE49-F238E27FC236}">
                <a16:creationId xmlns:a16="http://schemas.microsoft.com/office/drawing/2014/main" id="{284ED498-8CC4-4D5C-8BBD-8995DA0D7D39}"/>
              </a:ext>
            </a:extLst>
          </p:cNvPr>
          <p:cNvGraphicFramePr>
            <a:graphicFrameLocks noGrp="1"/>
          </p:cNvGraphicFramePr>
          <p:nvPr/>
        </p:nvGraphicFramePr>
        <p:xfrm>
          <a:off x="382191" y="2330451"/>
          <a:ext cx="7545711" cy="3657600"/>
        </p:xfrm>
        <a:graphic>
          <a:graphicData uri="http://schemas.openxmlformats.org/drawingml/2006/table">
            <a:tbl>
              <a:tblPr/>
              <a:tblGrid>
                <a:gridCol w="1217050">
                  <a:extLst>
                    <a:ext uri="{9D8B030D-6E8A-4147-A177-3AD203B41FA5}">
                      <a16:colId xmlns:a16="http://schemas.microsoft.com/office/drawing/2014/main" val="600558461"/>
                    </a:ext>
                  </a:extLst>
                </a:gridCol>
                <a:gridCol w="730230">
                  <a:extLst>
                    <a:ext uri="{9D8B030D-6E8A-4147-A177-3AD203B41FA5}">
                      <a16:colId xmlns:a16="http://schemas.microsoft.com/office/drawing/2014/main" val="2597392442"/>
                    </a:ext>
                  </a:extLst>
                </a:gridCol>
                <a:gridCol w="811367">
                  <a:extLst>
                    <a:ext uri="{9D8B030D-6E8A-4147-A177-3AD203B41FA5}">
                      <a16:colId xmlns:a16="http://schemas.microsoft.com/office/drawing/2014/main" val="3315760213"/>
                    </a:ext>
                  </a:extLst>
                </a:gridCol>
                <a:gridCol w="811367">
                  <a:extLst>
                    <a:ext uri="{9D8B030D-6E8A-4147-A177-3AD203B41FA5}">
                      <a16:colId xmlns:a16="http://schemas.microsoft.com/office/drawing/2014/main" val="3578234576"/>
                    </a:ext>
                  </a:extLst>
                </a:gridCol>
                <a:gridCol w="811367">
                  <a:extLst>
                    <a:ext uri="{9D8B030D-6E8A-4147-A177-3AD203B41FA5}">
                      <a16:colId xmlns:a16="http://schemas.microsoft.com/office/drawing/2014/main" val="4111226549"/>
                    </a:ext>
                  </a:extLst>
                </a:gridCol>
                <a:gridCol w="1054777">
                  <a:extLst>
                    <a:ext uri="{9D8B030D-6E8A-4147-A177-3AD203B41FA5}">
                      <a16:colId xmlns:a16="http://schemas.microsoft.com/office/drawing/2014/main" val="2686619197"/>
                    </a:ext>
                  </a:extLst>
                </a:gridCol>
                <a:gridCol w="649093">
                  <a:extLst>
                    <a:ext uri="{9D8B030D-6E8A-4147-A177-3AD203B41FA5}">
                      <a16:colId xmlns:a16="http://schemas.microsoft.com/office/drawing/2014/main" val="2878274676"/>
                    </a:ext>
                  </a:extLst>
                </a:gridCol>
                <a:gridCol w="730230">
                  <a:extLst>
                    <a:ext uri="{9D8B030D-6E8A-4147-A177-3AD203B41FA5}">
                      <a16:colId xmlns:a16="http://schemas.microsoft.com/office/drawing/2014/main" val="3007694793"/>
                    </a:ext>
                  </a:extLst>
                </a:gridCol>
                <a:gridCol w="730230">
                  <a:extLst>
                    <a:ext uri="{9D8B030D-6E8A-4147-A177-3AD203B41FA5}">
                      <a16:colId xmlns:a16="http://schemas.microsoft.com/office/drawing/2014/main" val="1988378688"/>
                    </a:ext>
                  </a:extLst>
                </a:gridCol>
              </a:tblGrid>
              <a:tr h="54864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极大元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极小元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上确界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下确界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39450"/>
                  </a:ext>
                </a:extLst>
              </a:tr>
              <a:tr h="714374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=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{8,12}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500446"/>
                  </a:ext>
                </a:extLst>
              </a:tr>
              <a:tr h="77438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={2,3}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001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3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={7,8}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85712"/>
                  </a:ext>
                </a:extLst>
              </a:tr>
              <a:tr h="84867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4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={2,4,12}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299972"/>
                  </a:ext>
                </a:extLst>
              </a:tr>
            </a:tbl>
          </a:graphicData>
        </a:graphic>
      </p:graphicFrame>
      <p:grpSp>
        <p:nvGrpSpPr>
          <p:cNvPr id="7" name="Group 236">
            <a:extLst>
              <a:ext uri="{FF2B5EF4-FFF2-40B4-BE49-F238E27FC236}">
                <a16:creationId xmlns:a16="http://schemas.microsoft.com/office/drawing/2014/main" id="{1C8D6A4B-7709-43C7-A509-21B0876FF477}"/>
              </a:ext>
            </a:extLst>
          </p:cNvPr>
          <p:cNvGrpSpPr>
            <a:grpSpLocks/>
          </p:cNvGrpSpPr>
          <p:nvPr/>
        </p:nvGrpSpPr>
        <p:grpSpPr bwMode="auto">
          <a:xfrm>
            <a:off x="8098171" y="1965914"/>
            <a:ext cx="3200400" cy="2851150"/>
            <a:chOff x="3408" y="720"/>
            <a:chExt cx="2016" cy="1796"/>
          </a:xfrm>
        </p:grpSpPr>
        <p:sp>
          <p:nvSpPr>
            <p:cNvPr id="9" name="Freeform 237">
              <a:extLst>
                <a:ext uri="{FF2B5EF4-FFF2-40B4-BE49-F238E27FC236}">
                  <a16:creationId xmlns:a16="http://schemas.microsoft.com/office/drawing/2014/main" id="{8E67F9F9-F102-4011-974C-3D08CD4CC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6"/>
              <a:ext cx="474" cy="372"/>
            </a:xfrm>
            <a:custGeom>
              <a:avLst/>
              <a:gdLst>
                <a:gd name="T0" fmla="*/ 0 w 474"/>
                <a:gd name="T1" fmla="*/ 0 h 372"/>
                <a:gd name="T2" fmla="*/ 474 w 47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372">
                  <a:moveTo>
                    <a:pt x="0" y="0"/>
                  </a:moveTo>
                  <a:lnTo>
                    <a:pt x="474" y="3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38">
              <a:extLst>
                <a:ext uri="{FF2B5EF4-FFF2-40B4-BE49-F238E27FC236}">
                  <a16:creationId xmlns:a16="http://schemas.microsoft.com/office/drawing/2014/main" id="{B413C868-CFD8-432F-A205-7F3C72478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39">
              <a:extLst>
                <a:ext uri="{FF2B5EF4-FFF2-40B4-BE49-F238E27FC236}">
                  <a16:creationId xmlns:a16="http://schemas.microsoft.com/office/drawing/2014/main" id="{56A2B6D2-9D43-43C3-8EE2-4CC29C40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993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40">
              <a:extLst>
                <a:ext uri="{FF2B5EF4-FFF2-40B4-BE49-F238E27FC236}">
                  <a16:creationId xmlns:a16="http://schemas.microsoft.com/office/drawing/2014/main" id="{D785966B-DA9E-4A42-A083-39AEA38DC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13"/>
              <a:ext cx="1" cy="339"/>
            </a:xfrm>
            <a:custGeom>
              <a:avLst/>
              <a:gdLst>
                <a:gd name="T0" fmla="*/ 0 w 1"/>
                <a:gd name="T1" fmla="*/ 0 h 339"/>
                <a:gd name="T2" fmla="*/ 0 w 1"/>
                <a:gd name="T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9">
                  <a:moveTo>
                    <a:pt x="0" y="0"/>
                  </a:moveTo>
                  <a:lnTo>
                    <a:pt x="0" y="3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1">
              <a:extLst>
                <a:ext uri="{FF2B5EF4-FFF2-40B4-BE49-F238E27FC236}">
                  <a16:creationId xmlns:a16="http://schemas.microsoft.com/office/drawing/2014/main" id="{41757287-5FB5-4F2F-A766-F7E4AD53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54"/>
              <a:ext cx="2" cy="354"/>
            </a:xfrm>
            <a:custGeom>
              <a:avLst/>
              <a:gdLst>
                <a:gd name="T0" fmla="*/ 2 w 2"/>
                <a:gd name="T1" fmla="*/ 0 h 354"/>
                <a:gd name="T2" fmla="*/ 0 w 2"/>
                <a:gd name="T3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54">
                  <a:moveTo>
                    <a:pt x="2" y="0"/>
                  </a:move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42">
              <a:extLst>
                <a:ext uri="{FF2B5EF4-FFF2-40B4-BE49-F238E27FC236}">
                  <a16:creationId xmlns:a16="http://schemas.microsoft.com/office/drawing/2014/main" id="{29E5F6C2-D4E7-4130-BCF4-5EBF208B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990"/>
              <a:ext cx="1" cy="774"/>
            </a:xfrm>
            <a:custGeom>
              <a:avLst/>
              <a:gdLst>
                <a:gd name="T0" fmla="*/ 0 w 1"/>
                <a:gd name="T1" fmla="*/ 0 h 774"/>
                <a:gd name="T2" fmla="*/ 0 w 1"/>
                <a:gd name="T3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4">
                  <a:moveTo>
                    <a:pt x="0" y="0"/>
                  </a:moveTo>
                  <a:lnTo>
                    <a:pt x="0" y="7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43">
              <a:extLst>
                <a:ext uri="{FF2B5EF4-FFF2-40B4-BE49-F238E27FC236}">
                  <a16:creationId xmlns:a16="http://schemas.microsoft.com/office/drawing/2014/main" id="{077D5D82-7509-4049-BAF8-6050612E4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44">
              <a:extLst>
                <a:ext uri="{FF2B5EF4-FFF2-40B4-BE49-F238E27FC236}">
                  <a16:creationId xmlns:a16="http://schemas.microsoft.com/office/drawing/2014/main" id="{DCE3C4D2-1EBB-4530-B98E-8EF20726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24"/>
              <a:ext cx="498" cy="414"/>
            </a:xfrm>
            <a:custGeom>
              <a:avLst/>
              <a:gdLst>
                <a:gd name="T0" fmla="*/ 0 w 498"/>
                <a:gd name="T1" fmla="*/ 0 h 414"/>
                <a:gd name="T2" fmla="*/ 498 w 498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414">
                  <a:moveTo>
                    <a:pt x="0" y="0"/>
                  </a:moveTo>
                  <a:lnTo>
                    <a:pt x="498" y="41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45">
              <a:extLst>
                <a:ext uri="{FF2B5EF4-FFF2-40B4-BE49-F238E27FC236}">
                  <a16:creationId xmlns:a16="http://schemas.microsoft.com/office/drawing/2014/main" id="{6B105231-FEEF-46C3-B25A-B9055F12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386"/>
              <a:ext cx="486" cy="399"/>
            </a:xfrm>
            <a:custGeom>
              <a:avLst/>
              <a:gdLst>
                <a:gd name="T0" fmla="*/ 0 w 486"/>
                <a:gd name="T1" fmla="*/ 0 h 399"/>
                <a:gd name="T2" fmla="*/ 486 w 486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99">
                  <a:moveTo>
                    <a:pt x="0" y="0"/>
                  </a:moveTo>
                  <a:lnTo>
                    <a:pt x="486" y="3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46">
              <a:extLst>
                <a:ext uri="{FF2B5EF4-FFF2-40B4-BE49-F238E27FC236}">
                  <a16:creationId xmlns:a16="http://schemas.microsoft.com/office/drawing/2014/main" id="{281F05D6-5584-42B9-A559-6621B9267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60</a:t>
              </a:r>
            </a:p>
          </p:txBody>
        </p:sp>
        <p:sp>
          <p:nvSpPr>
            <p:cNvPr id="19" name="Text Box 247">
              <a:extLst>
                <a:ext uri="{FF2B5EF4-FFF2-40B4-BE49-F238E27FC236}">
                  <a16:creationId xmlns:a16="http://schemas.microsoft.com/office/drawing/2014/main" id="{0028B7EB-9816-486C-B363-83AB78A8B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20" name="Text Box 248">
              <a:extLst>
                <a:ext uri="{FF2B5EF4-FFF2-40B4-BE49-F238E27FC236}">
                  <a16:creationId xmlns:a16="http://schemas.microsoft.com/office/drawing/2014/main" id="{CB591BBD-3E94-4CE8-AF55-0C397C8EE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8</a:t>
              </a:r>
            </a:p>
          </p:txBody>
        </p:sp>
        <p:sp>
          <p:nvSpPr>
            <p:cNvPr id="21" name="Text Box 249">
              <a:extLst>
                <a:ext uri="{FF2B5EF4-FFF2-40B4-BE49-F238E27FC236}">
                  <a16:creationId xmlns:a16="http://schemas.microsoft.com/office/drawing/2014/main" id="{09F3F92D-1DB4-41D8-9870-CCEC89623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22" name="Text Box 250">
              <a:extLst>
                <a:ext uri="{FF2B5EF4-FFF2-40B4-BE49-F238E27FC236}">
                  <a16:creationId xmlns:a16="http://schemas.microsoft.com/office/drawing/2014/main" id="{C9D10BAC-7847-401C-A7E6-7E1B1D5A1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7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23" name="Text Box 251">
              <a:extLst>
                <a:ext uri="{FF2B5EF4-FFF2-40B4-BE49-F238E27FC236}">
                  <a16:creationId xmlns:a16="http://schemas.microsoft.com/office/drawing/2014/main" id="{B417F676-1279-4EF8-8148-1253501D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4" name="Text Box 252">
              <a:extLst>
                <a:ext uri="{FF2B5EF4-FFF2-40B4-BE49-F238E27FC236}">
                  <a16:creationId xmlns:a16="http://schemas.microsoft.com/office/drawing/2014/main" id="{071BC5AF-E0D2-437F-9CFC-7249BFB2B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25" name="Text Box 253">
              <a:extLst>
                <a:ext uri="{FF2B5EF4-FFF2-40B4-BE49-F238E27FC236}">
                  <a16:creationId xmlns:a16="http://schemas.microsoft.com/office/drawing/2014/main" id="{6B0E5DAB-D98A-4C19-B05B-674D6A6B3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26" name="Text Box 254">
              <a:extLst>
                <a:ext uri="{FF2B5EF4-FFF2-40B4-BE49-F238E27FC236}">
                  <a16:creationId xmlns:a16="http://schemas.microsoft.com/office/drawing/2014/main" id="{F36CCE34-B0EE-4F77-A776-518A7C6C3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12</a:t>
              </a:r>
            </a:p>
          </p:txBody>
        </p:sp>
        <p:sp>
          <p:nvSpPr>
            <p:cNvPr id="27" name="Oval 255">
              <a:extLst>
                <a:ext uri="{FF2B5EF4-FFF2-40B4-BE49-F238E27FC236}">
                  <a16:creationId xmlns:a16="http://schemas.microsoft.com/office/drawing/2014/main" id="{39A8641B-DA39-41B6-8C6F-F513531D2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" y="89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56">
              <a:extLst>
                <a:ext uri="{FF2B5EF4-FFF2-40B4-BE49-F238E27FC236}">
                  <a16:creationId xmlns:a16="http://schemas.microsoft.com/office/drawing/2014/main" id="{8E82605F-233A-49EA-BA30-E3C0587C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90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57">
              <a:extLst>
                <a:ext uri="{FF2B5EF4-FFF2-40B4-BE49-F238E27FC236}">
                  <a16:creationId xmlns:a16="http://schemas.microsoft.com/office/drawing/2014/main" id="{83D4519A-951E-4A2D-8650-6BB71C597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90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58">
              <a:extLst>
                <a:ext uri="{FF2B5EF4-FFF2-40B4-BE49-F238E27FC236}">
                  <a16:creationId xmlns:a16="http://schemas.microsoft.com/office/drawing/2014/main" id="{AB94679B-CE42-4E38-AF7A-A78F4162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9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59">
              <a:extLst>
                <a:ext uri="{FF2B5EF4-FFF2-40B4-BE49-F238E27FC236}">
                  <a16:creationId xmlns:a16="http://schemas.microsoft.com/office/drawing/2014/main" id="{B4938661-EE85-4D13-B0B6-633D287C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60">
              <a:extLst>
                <a:ext uri="{FF2B5EF4-FFF2-40B4-BE49-F238E27FC236}">
                  <a16:creationId xmlns:a16="http://schemas.microsoft.com/office/drawing/2014/main" id="{B5B2E305-0EDA-4E8B-925A-4E2D20C18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75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61">
              <a:extLst>
                <a:ext uri="{FF2B5EF4-FFF2-40B4-BE49-F238E27FC236}">
                  <a16:creationId xmlns:a16="http://schemas.microsoft.com/office/drawing/2014/main" id="{E70FC245-3371-4738-AB16-080968DD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2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262">
              <a:extLst>
                <a:ext uri="{FF2B5EF4-FFF2-40B4-BE49-F238E27FC236}">
                  <a16:creationId xmlns:a16="http://schemas.microsoft.com/office/drawing/2014/main" id="{CDCBCC5F-6A26-49CF-A194-CBEDC897F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20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263">
              <a:extLst>
                <a:ext uri="{FF2B5EF4-FFF2-40B4-BE49-F238E27FC236}">
                  <a16:creationId xmlns:a16="http://schemas.microsoft.com/office/drawing/2014/main" id="{C955DC74-2A07-4E51-BD8E-135737DE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32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CDF64F4-E2A8-4915-A688-15221A62B058}"/>
              </a:ext>
            </a:extLst>
          </p:cNvPr>
          <p:cNvSpPr/>
          <p:nvPr/>
        </p:nvSpPr>
        <p:spPr>
          <a:xfrm>
            <a:off x="1733239" y="290389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3F6387-0EC8-4903-B997-EE5BD96159B4}"/>
              </a:ext>
            </a:extLst>
          </p:cNvPr>
          <p:cNvSpPr/>
          <p:nvPr/>
        </p:nvSpPr>
        <p:spPr>
          <a:xfrm>
            <a:off x="2504764" y="290389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80F592C-C01C-4ADC-8033-7D30219FFD82}"/>
              </a:ext>
            </a:extLst>
          </p:cNvPr>
          <p:cNvSpPr/>
          <p:nvPr/>
        </p:nvSpPr>
        <p:spPr>
          <a:xfrm>
            <a:off x="5076518" y="28632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490E77-6A1D-4936-ABB5-26C8E2C0BD22}"/>
              </a:ext>
            </a:extLst>
          </p:cNvPr>
          <p:cNvSpPr/>
          <p:nvPr/>
        </p:nvSpPr>
        <p:spPr>
          <a:xfrm>
            <a:off x="6617023" y="291443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F17528-CC19-4641-959A-F9715E52DE12}"/>
              </a:ext>
            </a:extLst>
          </p:cNvPr>
          <p:cNvSpPr/>
          <p:nvPr/>
        </p:nvSpPr>
        <p:spPr>
          <a:xfrm>
            <a:off x="3222887" y="302215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8,12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84B37E-9ECA-41F1-8605-93747314E64F}"/>
              </a:ext>
            </a:extLst>
          </p:cNvPr>
          <p:cNvSpPr/>
          <p:nvPr/>
        </p:nvSpPr>
        <p:spPr>
          <a:xfrm>
            <a:off x="4072681" y="302437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8,12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D875FC-DF45-4CC2-96AB-CC0E436D71E4}"/>
              </a:ext>
            </a:extLst>
          </p:cNvPr>
          <p:cNvSpPr/>
          <p:nvPr/>
        </p:nvSpPr>
        <p:spPr>
          <a:xfrm>
            <a:off x="5910778" y="302215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2,4</a:t>
            </a:r>
          </a:p>
        </p:txBody>
      </p:sp>
      <p:sp>
        <p:nvSpPr>
          <p:cNvPr id="88064" name="矩形 88063">
            <a:extLst>
              <a:ext uri="{FF2B5EF4-FFF2-40B4-BE49-F238E27FC236}">
                <a16:creationId xmlns:a16="http://schemas.microsoft.com/office/drawing/2014/main" id="{6D138E41-0A45-4F4C-845A-BB3EC7EEB9DF}"/>
              </a:ext>
            </a:extLst>
          </p:cNvPr>
          <p:cNvSpPr/>
          <p:nvPr/>
        </p:nvSpPr>
        <p:spPr>
          <a:xfrm>
            <a:off x="7395881" y="3059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D835DD-A8DE-46AB-965E-1EE13A3BF14F}"/>
              </a:ext>
            </a:extLst>
          </p:cNvPr>
          <p:cNvSpPr/>
          <p:nvPr/>
        </p:nvSpPr>
        <p:spPr>
          <a:xfrm>
            <a:off x="1753133" y="36789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B20B73-DF6A-48DE-960C-387859205D0D}"/>
              </a:ext>
            </a:extLst>
          </p:cNvPr>
          <p:cNvSpPr/>
          <p:nvPr/>
        </p:nvSpPr>
        <p:spPr>
          <a:xfrm>
            <a:off x="2519072" y="367285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9C68B37-4440-4C00-90E5-8EC212478BCC}"/>
              </a:ext>
            </a:extLst>
          </p:cNvPr>
          <p:cNvSpPr/>
          <p:nvPr/>
        </p:nvSpPr>
        <p:spPr>
          <a:xfrm>
            <a:off x="5942036" y="361076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7DF953-92C3-4BB4-A1AB-946503E87316}"/>
              </a:ext>
            </a:extLst>
          </p:cNvPr>
          <p:cNvSpPr/>
          <p:nvPr/>
        </p:nvSpPr>
        <p:spPr>
          <a:xfrm>
            <a:off x="2535929" y="444182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61B9A2-D305-4992-BBEE-10415BB67D8E}"/>
              </a:ext>
            </a:extLst>
          </p:cNvPr>
          <p:cNvSpPr/>
          <p:nvPr/>
        </p:nvSpPr>
        <p:spPr>
          <a:xfrm>
            <a:off x="1736296" y="444597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DD6C729-7EB2-4D6C-AF32-675D0EEB76A6}"/>
              </a:ext>
            </a:extLst>
          </p:cNvPr>
          <p:cNvSpPr/>
          <p:nvPr/>
        </p:nvSpPr>
        <p:spPr>
          <a:xfrm>
            <a:off x="6589387" y="44100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AE4462E-0DF3-4A81-9383-CEAD27069F1F}"/>
              </a:ext>
            </a:extLst>
          </p:cNvPr>
          <p:cNvSpPr/>
          <p:nvPr/>
        </p:nvSpPr>
        <p:spPr>
          <a:xfrm>
            <a:off x="5892577" y="443082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45B520-E8B2-47D5-908B-E574ADB6B068}"/>
              </a:ext>
            </a:extLst>
          </p:cNvPr>
          <p:cNvSpPr/>
          <p:nvPr/>
        </p:nvSpPr>
        <p:spPr>
          <a:xfrm>
            <a:off x="7340577" y="443082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EFBB508-FA15-4DDC-BE03-F9804D6FF410}"/>
              </a:ext>
            </a:extLst>
          </p:cNvPr>
          <p:cNvSpPr/>
          <p:nvPr/>
        </p:nvSpPr>
        <p:spPr>
          <a:xfrm>
            <a:off x="5099380" y="444182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9C68B37-4440-4C00-90E5-8EC212478BCC}"/>
              </a:ext>
            </a:extLst>
          </p:cNvPr>
          <p:cNvSpPr/>
          <p:nvPr/>
        </p:nvSpPr>
        <p:spPr>
          <a:xfrm>
            <a:off x="7358924" y="36480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8065" name="矩形 88064">
            <a:extLst>
              <a:ext uri="{FF2B5EF4-FFF2-40B4-BE49-F238E27FC236}">
                <a16:creationId xmlns:a16="http://schemas.microsoft.com/office/drawing/2014/main" id="{13B7165F-39C0-4E97-B6F9-37255EC8DF57}"/>
              </a:ext>
            </a:extLst>
          </p:cNvPr>
          <p:cNvSpPr/>
          <p:nvPr/>
        </p:nvSpPr>
        <p:spPr>
          <a:xfrm>
            <a:off x="3285011" y="378991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88068" name="矩形 88067">
            <a:extLst>
              <a:ext uri="{FF2B5EF4-FFF2-40B4-BE49-F238E27FC236}">
                <a16:creationId xmlns:a16="http://schemas.microsoft.com/office/drawing/2014/main" id="{D1B0052C-14AF-42ED-84D4-C8944AC4254E}"/>
              </a:ext>
            </a:extLst>
          </p:cNvPr>
          <p:cNvSpPr/>
          <p:nvPr/>
        </p:nvSpPr>
        <p:spPr>
          <a:xfrm>
            <a:off x="4139773" y="382400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88069" name="矩形 88068">
            <a:extLst>
              <a:ext uri="{FF2B5EF4-FFF2-40B4-BE49-F238E27FC236}">
                <a16:creationId xmlns:a16="http://schemas.microsoft.com/office/drawing/2014/main" id="{67E0F45A-6548-4929-9E5C-15FF002EFA08}"/>
              </a:ext>
            </a:extLst>
          </p:cNvPr>
          <p:cNvSpPr/>
          <p:nvPr/>
        </p:nvSpPr>
        <p:spPr>
          <a:xfrm>
            <a:off x="4726733" y="381498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6,12,36,60</a:t>
            </a:r>
          </a:p>
        </p:txBody>
      </p:sp>
      <p:sp>
        <p:nvSpPr>
          <p:cNvPr id="88070" name="矩形 88069">
            <a:extLst>
              <a:ext uri="{FF2B5EF4-FFF2-40B4-BE49-F238E27FC236}">
                <a16:creationId xmlns:a16="http://schemas.microsoft.com/office/drawing/2014/main" id="{31F9871D-D291-423B-8F39-F784E60099CD}"/>
              </a:ext>
            </a:extLst>
          </p:cNvPr>
          <p:cNvSpPr/>
          <p:nvPr/>
        </p:nvSpPr>
        <p:spPr>
          <a:xfrm>
            <a:off x="6683698" y="38149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6</a:t>
            </a:r>
          </a:p>
        </p:txBody>
      </p:sp>
      <p:sp>
        <p:nvSpPr>
          <p:cNvPr id="88071" name="矩形 88070">
            <a:extLst>
              <a:ext uri="{FF2B5EF4-FFF2-40B4-BE49-F238E27FC236}">
                <a16:creationId xmlns:a16="http://schemas.microsoft.com/office/drawing/2014/main" id="{74F9FF64-B183-4B3D-B177-431DD6C454C1}"/>
              </a:ext>
            </a:extLst>
          </p:cNvPr>
          <p:cNvSpPr/>
          <p:nvPr/>
        </p:nvSpPr>
        <p:spPr>
          <a:xfrm>
            <a:off x="3291040" y="457835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7,8</a:t>
            </a:r>
          </a:p>
        </p:txBody>
      </p:sp>
      <p:sp>
        <p:nvSpPr>
          <p:cNvPr id="88072" name="矩形 88071">
            <a:extLst>
              <a:ext uri="{FF2B5EF4-FFF2-40B4-BE49-F238E27FC236}">
                <a16:creationId xmlns:a16="http://schemas.microsoft.com/office/drawing/2014/main" id="{07F08716-1170-429C-88EB-50A9A61691DC}"/>
              </a:ext>
            </a:extLst>
          </p:cNvPr>
          <p:cNvSpPr/>
          <p:nvPr/>
        </p:nvSpPr>
        <p:spPr>
          <a:xfrm>
            <a:off x="4130389" y="461443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7,8</a:t>
            </a:r>
          </a:p>
        </p:txBody>
      </p:sp>
      <p:sp>
        <p:nvSpPr>
          <p:cNvPr id="88073" name="矩形 88072">
            <a:extLst>
              <a:ext uri="{FF2B5EF4-FFF2-40B4-BE49-F238E27FC236}">
                <a16:creationId xmlns:a16="http://schemas.microsoft.com/office/drawing/2014/main" id="{5903BAEA-E9BE-4448-9156-3BDDE249BCE9}"/>
              </a:ext>
            </a:extLst>
          </p:cNvPr>
          <p:cNvSpPr/>
          <p:nvPr/>
        </p:nvSpPr>
        <p:spPr>
          <a:xfrm>
            <a:off x="1734397" y="53645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88074" name="矩形 88073">
            <a:extLst>
              <a:ext uri="{FF2B5EF4-FFF2-40B4-BE49-F238E27FC236}">
                <a16:creationId xmlns:a16="http://schemas.microsoft.com/office/drawing/2014/main" id="{C75D93E4-75A1-4222-AB7D-1A04FB9B4947}"/>
              </a:ext>
            </a:extLst>
          </p:cNvPr>
          <p:cNvSpPr/>
          <p:nvPr/>
        </p:nvSpPr>
        <p:spPr>
          <a:xfrm>
            <a:off x="3342719" y="5371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88075" name="矩形 88074">
            <a:extLst>
              <a:ext uri="{FF2B5EF4-FFF2-40B4-BE49-F238E27FC236}">
                <a16:creationId xmlns:a16="http://schemas.microsoft.com/office/drawing/2014/main" id="{1C969D18-AF23-416D-B461-44F743DAF290}"/>
              </a:ext>
            </a:extLst>
          </p:cNvPr>
          <p:cNvSpPr/>
          <p:nvPr/>
        </p:nvSpPr>
        <p:spPr>
          <a:xfrm>
            <a:off x="6625990" y="53941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88076" name="矩形 88075">
            <a:extLst>
              <a:ext uri="{FF2B5EF4-FFF2-40B4-BE49-F238E27FC236}">
                <a16:creationId xmlns:a16="http://schemas.microsoft.com/office/drawing/2014/main" id="{A2C89547-932C-473C-B11A-C26EECE8B4C1}"/>
              </a:ext>
            </a:extLst>
          </p:cNvPr>
          <p:cNvSpPr/>
          <p:nvPr/>
        </p:nvSpPr>
        <p:spPr>
          <a:xfrm>
            <a:off x="2591233" y="53604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77" name="矩形 88076">
            <a:extLst>
              <a:ext uri="{FF2B5EF4-FFF2-40B4-BE49-F238E27FC236}">
                <a16:creationId xmlns:a16="http://schemas.microsoft.com/office/drawing/2014/main" id="{E370C440-4602-4E2A-912A-8204FFD13D3E}"/>
              </a:ext>
            </a:extLst>
          </p:cNvPr>
          <p:cNvSpPr/>
          <p:nvPr/>
        </p:nvSpPr>
        <p:spPr>
          <a:xfrm>
            <a:off x="4218065" y="53176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78" name="矩形 88077">
            <a:extLst>
              <a:ext uri="{FF2B5EF4-FFF2-40B4-BE49-F238E27FC236}">
                <a16:creationId xmlns:a16="http://schemas.microsoft.com/office/drawing/2014/main" id="{17B12E76-0431-446B-9A24-36BD32388446}"/>
              </a:ext>
            </a:extLst>
          </p:cNvPr>
          <p:cNvSpPr/>
          <p:nvPr/>
        </p:nvSpPr>
        <p:spPr>
          <a:xfrm>
            <a:off x="5946783" y="53919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79" name="矩形 88078">
            <a:extLst>
              <a:ext uri="{FF2B5EF4-FFF2-40B4-BE49-F238E27FC236}">
                <a16:creationId xmlns:a16="http://schemas.microsoft.com/office/drawing/2014/main" id="{7346EEC2-807F-45A8-8EAC-26C6BA19F9CD}"/>
              </a:ext>
            </a:extLst>
          </p:cNvPr>
          <p:cNvSpPr/>
          <p:nvPr/>
        </p:nvSpPr>
        <p:spPr>
          <a:xfrm>
            <a:off x="7395881" y="53882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80" name="矩形 88079">
            <a:extLst>
              <a:ext uri="{FF2B5EF4-FFF2-40B4-BE49-F238E27FC236}">
                <a16:creationId xmlns:a16="http://schemas.microsoft.com/office/drawing/2014/main" id="{F22B8E9F-9BAC-4D05-8560-6474B1459404}"/>
              </a:ext>
            </a:extLst>
          </p:cNvPr>
          <p:cNvSpPr/>
          <p:nvPr/>
        </p:nvSpPr>
        <p:spPr>
          <a:xfrm>
            <a:off x="4808435" y="536044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12,36,60</a:t>
            </a:r>
          </a:p>
        </p:txBody>
      </p:sp>
    </p:spTree>
    <p:extLst>
      <p:ext uri="{BB962C8B-B14F-4D97-AF65-F5344CB8AC3E}">
        <p14:creationId xmlns:p14="http://schemas.microsoft.com/office/powerpoint/2010/main" val="350530930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3" grpId="0"/>
      <p:bldP spid="41" grpId="0"/>
      <p:bldP spid="4" grpId="0"/>
      <p:bldP spid="88064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88065" grpId="0"/>
      <p:bldP spid="88068" grpId="0"/>
      <p:bldP spid="88069" grpId="0"/>
      <p:bldP spid="88070" grpId="0"/>
      <p:bldP spid="88071" grpId="0"/>
      <p:bldP spid="88072" grpId="0"/>
      <p:bldP spid="88073" grpId="0"/>
      <p:bldP spid="88074" grpId="0"/>
      <p:bldP spid="88075" grpId="0"/>
      <p:bldP spid="88076" grpId="0"/>
      <p:bldP spid="88077" grpId="0"/>
      <p:bldP spid="88078" grpId="0"/>
      <p:bldP spid="88079" grpId="0"/>
      <p:bldP spid="880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EFAA5D-3E86-4102-A940-2ACBB375CD8A}"/>
              </a:ext>
            </a:extLst>
          </p:cNvPr>
          <p:cNvGraphicFramePr/>
          <p:nvPr/>
        </p:nvGraphicFramePr>
        <p:xfrm>
          <a:off x="1751013" y="1195881"/>
          <a:ext cx="7924800" cy="512191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存在(</a:t>
                      </a:r>
                      <a:r>
                        <a:rPr lang="en-US" altLang="x-none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B</a:t>
                      </a: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非空有穷)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存在(</a:t>
                      </a:r>
                      <a:r>
                        <a:rPr lang="en-US" altLang="x-none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B</a:t>
                      </a: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无穷)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唯一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  <a:sym typeface="Symbol" panose="05050102010706020507" pitchFamily="2" charset="2"/>
                        </a:rPr>
                        <a:t></a:t>
                      </a:r>
                      <a:r>
                        <a:rPr lang="en-US" altLang="x-none" sz="2800" b="0" dirty="0">
                          <a:latin typeface="Microsoft YaHei" panose="020B0503020204020204" charset="-122"/>
                          <a:ea typeface="Microsoft YaHei" panose="020B0503020204020204" charset="-122"/>
                          <a:sym typeface="Symbol" panose="05050102010706020507" pitchFamily="2" charset="2"/>
                        </a:rPr>
                        <a:t>B</a:t>
                      </a: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最大元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x-none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1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最小元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极大元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solidFill>
                          <a:schemeClr val="folHlink"/>
                        </a:solidFill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极小元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上界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下界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上确界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下确界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B4E3951-65F4-4FBA-966D-D79A36680852}"/>
              </a:ext>
            </a:extLst>
          </p:cNvPr>
          <p:cNvSpPr/>
          <p:nvPr/>
        </p:nvSpPr>
        <p:spPr>
          <a:xfrm>
            <a:off x="1751013" y="734216"/>
            <a:ext cx="6224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下表中关于偏序集的子集B的判断是否正确</a:t>
            </a: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？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7B9273-850F-44CC-9E20-37E9D16CE48E}"/>
              </a:ext>
            </a:extLst>
          </p:cNvPr>
          <p:cNvSpPr/>
          <p:nvPr/>
        </p:nvSpPr>
        <p:spPr>
          <a:xfrm>
            <a:off x="6690669" y="181350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AA052A-3616-4246-9C61-A35641FDA239}"/>
              </a:ext>
            </a:extLst>
          </p:cNvPr>
          <p:cNvSpPr/>
          <p:nvPr/>
        </p:nvSpPr>
        <p:spPr>
          <a:xfrm>
            <a:off x="4220841" y="177094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42581E-9A3F-4EE8-B107-F43471D326A8}"/>
              </a:ext>
            </a:extLst>
          </p:cNvPr>
          <p:cNvSpPr/>
          <p:nvPr/>
        </p:nvSpPr>
        <p:spPr>
          <a:xfrm>
            <a:off x="8244031" y="188061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B7AB2E-57D3-481E-AB27-A61AF94F6C7C}"/>
              </a:ext>
            </a:extLst>
          </p:cNvPr>
          <p:cNvSpPr/>
          <p:nvPr/>
        </p:nvSpPr>
        <p:spPr>
          <a:xfrm>
            <a:off x="9025605" y="188061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191301-BB24-4015-B206-D6A2153FE7FC}"/>
              </a:ext>
            </a:extLst>
          </p:cNvPr>
          <p:cNvSpPr/>
          <p:nvPr/>
        </p:nvSpPr>
        <p:spPr>
          <a:xfrm>
            <a:off x="8244031" y="24653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69EB27-1EA1-4E26-B526-A879AD946735}"/>
              </a:ext>
            </a:extLst>
          </p:cNvPr>
          <p:cNvSpPr/>
          <p:nvPr/>
        </p:nvSpPr>
        <p:spPr>
          <a:xfrm>
            <a:off x="9025605" y="249003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07DF06-0991-4399-91FC-9305E88766E3}"/>
              </a:ext>
            </a:extLst>
          </p:cNvPr>
          <p:cNvSpPr/>
          <p:nvPr/>
        </p:nvSpPr>
        <p:spPr>
          <a:xfrm>
            <a:off x="9025605" y="301692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1214E4-E693-48A3-A277-34AEF4A2CEBB}"/>
              </a:ext>
            </a:extLst>
          </p:cNvPr>
          <p:cNvSpPr/>
          <p:nvPr/>
        </p:nvSpPr>
        <p:spPr>
          <a:xfrm>
            <a:off x="9038652" y="349080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5DFCDA-D2A7-47C0-8105-F16680EA9124}"/>
              </a:ext>
            </a:extLst>
          </p:cNvPr>
          <p:cNvSpPr/>
          <p:nvPr/>
        </p:nvSpPr>
        <p:spPr>
          <a:xfrm>
            <a:off x="8244031" y="532696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D24A42-1BD7-4E49-907B-ADF0EF061544}"/>
              </a:ext>
            </a:extLst>
          </p:cNvPr>
          <p:cNvSpPr/>
          <p:nvPr/>
        </p:nvSpPr>
        <p:spPr>
          <a:xfrm>
            <a:off x="8244031" y="585184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074A5B-60DF-4F7C-9B42-2A92E02DC98E}"/>
              </a:ext>
            </a:extLst>
          </p:cNvPr>
          <p:cNvSpPr/>
          <p:nvPr/>
        </p:nvSpPr>
        <p:spPr>
          <a:xfrm>
            <a:off x="4188800" y="3517387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42581E-9A3F-4EE8-B107-F43471D326A8}"/>
              </a:ext>
            </a:extLst>
          </p:cNvPr>
          <p:cNvSpPr/>
          <p:nvPr/>
        </p:nvSpPr>
        <p:spPr>
          <a:xfrm>
            <a:off x="4212382" y="295675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749D98-D29C-405C-870E-E494ADB2FC73}"/>
              </a:ext>
            </a:extLst>
          </p:cNvPr>
          <p:cNvSpPr/>
          <p:nvPr/>
        </p:nvSpPr>
        <p:spPr>
          <a:xfrm>
            <a:off x="4220841" y="240718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EBF52C-6E15-49B8-8040-894CC2F7B874}"/>
              </a:ext>
            </a:extLst>
          </p:cNvPr>
          <p:cNvSpPr/>
          <p:nvPr/>
        </p:nvSpPr>
        <p:spPr>
          <a:xfrm>
            <a:off x="6690669" y="23982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F89426-D539-4780-9281-7FAFEAECE380}"/>
              </a:ext>
            </a:extLst>
          </p:cNvPr>
          <p:cNvSpPr/>
          <p:nvPr/>
        </p:nvSpPr>
        <p:spPr>
          <a:xfrm>
            <a:off x="6668783" y="293170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0CD67F-B351-4A1E-8D15-F45EF592BC91}"/>
              </a:ext>
            </a:extLst>
          </p:cNvPr>
          <p:cNvSpPr/>
          <p:nvPr/>
        </p:nvSpPr>
        <p:spPr>
          <a:xfrm>
            <a:off x="6690669" y="349700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2C73B2-3E8C-47D8-BDAD-97EA7E91D0AB}"/>
              </a:ext>
            </a:extLst>
          </p:cNvPr>
          <p:cNvSpPr/>
          <p:nvPr/>
        </p:nvSpPr>
        <p:spPr>
          <a:xfrm>
            <a:off x="4220841" y="406475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FD1A1C-117A-418B-8DDD-C30F272E1425}"/>
              </a:ext>
            </a:extLst>
          </p:cNvPr>
          <p:cNvSpPr/>
          <p:nvPr/>
        </p:nvSpPr>
        <p:spPr>
          <a:xfrm>
            <a:off x="4220841" y="465660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6D47E1-851C-44E0-8147-AF6ED43ADDA2}"/>
              </a:ext>
            </a:extLst>
          </p:cNvPr>
          <p:cNvSpPr/>
          <p:nvPr/>
        </p:nvSpPr>
        <p:spPr>
          <a:xfrm>
            <a:off x="4220841" y="511196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8DBDF0-8C3F-4707-9991-44F391F00D45}"/>
              </a:ext>
            </a:extLst>
          </p:cNvPr>
          <p:cNvSpPr/>
          <p:nvPr/>
        </p:nvSpPr>
        <p:spPr>
          <a:xfrm>
            <a:off x="4223821" y="569674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A2DDBC-8F8A-4AB3-BEC5-AAA2768CC6A3}"/>
              </a:ext>
            </a:extLst>
          </p:cNvPr>
          <p:cNvSpPr/>
          <p:nvPr/>
        </p:nvSpPr>
        <p:spPr>
          <a:xfrm>
            <a:off x="6668783" y="572746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89A5C7-0735-429C-BDA6-05D4AC31B9BD}"/>
              </a:ext>
            </a:extLst>
          </p:cNvPr>
          <p:cNvSpPr/>
          <p:nvPr/>
        </p:nvSpPr>
        <p:spPr>
          <a:xfrm>
            <a:off x="6668783" y="518964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9919B6-F264-4BED-A980-AE3F350E90C4}"/>
              </a:ext>
            </a:extLst>
          </p:cNvPr>
          <p:cNvSpPr/>
          <p:nvPr/>
        </p:nvSpPr>
        <p:spPr>
          <a:xfrm>
            <a:off x="6693777" y="461960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FEFCFD-ACF7-4B13-A8BA-DFAF4361C551}"/>
              </a:ext>
            </a:extLst>
          </p:cNvPr>
          <p:cNvSpPr/>
          <p:nvPr/>
        </p:nvSpPr>
        <p:spPr>
          <a:xfrm>
            <a:off x="6693777" y="396441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C3A6B5-B1B5-46F2-82FC-FE626F428517}"/>
              </a:ext>
            </a:extLst>
          </p:cNvPr>
          <p:cNvSpPr/>
          <p:nvPr/>
        </p:nvSpPr>
        <p:spPr>
          <a:xfrm>
            <a:off x="8265917" y="293170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EEE6EC-5E2B-4DF1-B191-3C00FA840F67}"/>
              </a:ext>
            </a:extLst>
          </p:cNvPr>
          <p:cNvSpPr/>
          <p:nvPr/>
        </p:nvSpPr>
        <p:spPr>
          <a:xfrm>
            <a:off x="8280222" y="350525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965274-692B-4E9F-BE1C-6A9C8265374E}"/>
              </a:ext>
            </a:extLst>
          </p:cNvPr>
          <p:cNvSpPr/>
          <p:nvPr/>
        </p:nvSpPr>
        <p:spPr>
          <a:xfrm>
            <a:off x="8248628" y="403429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4D843-D457-49FE-94BD-2B9F0AFA79DE}"/>
              </a:ext>
            </a:extLst>
          </p:cNvPr>
          <p:cNvSpPr/>
          <p:nvPr/>
        </p:nvSpPr>
        <p:spPr>
          <a:xfrm>
            <a:off x="8280222" y="461491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E6B2626-1876-4196-9D9C-1FE8AC352B92}"/>
              </a:ext>
            </a:extLst>
          </p:cNvPr>
          <p:cNvSpPr/>
          <p:nvPr/>
        </p:nvSpPr>
        <p:spPr>
          <a:xfrm>
            <a:off x="9030563" y="404233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395BFB-239E-4465-8E42-300D8EB5E27D}"/>
              </a:ext>
            </a:extLst>
          </p:cNvPr>
          <p:cNvSpPr/>
          <p:nvPr/>
        </p:nvSpPr>
        <p:spPr>
          <a:xfrm>
            <a:off x="9075575" y="460486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606E94D-AC0C-4087-9444-32A3E84F23DD}"/>
              </a:ext>
            </a:extLst>
          </p:cNvPr>
          <p:cNvSpPr/>
          <p:nvPr/>
        </p:nvSpPr>
        <p:spPr>
          <a:xfrm>
            <a:off x="9075575" y="519641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F0EC6C-592C-4C90-9D0F-CB07E62E4EDB}"/>
              </a:ext>
            </a:extLst>
          </p:cNvPr>
          <p:cNvSpPr/>
          <p:nvPr/>
        </p:nvSpPr>
        <p:spPr>
          <a:xfrm>
            <a:off x="9075575" y="577156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7113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543C84-BED2-4F10-9BC7-577D3095EDE7}"/>
              </a:ext>
            </a:extLst>
          </p:cNvPr>
          <p:cNvSpPr txBox="1">
            <a:spLocks noChangeArrowheads="1"/>
          </p:cNvSpPr>
          <p:nvPr/>
        </p:nvSpPr>
        <p:spPr>
          <a:xfrm>
            <a:off x="1348034" y="1455738"/>
            <a:ext cx="8879041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&lt;A,≤&gt;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的极大元、上界、上确界；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的极小元、下界、下确界；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的上确界，且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a∈B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的下确界，且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a∈B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的最小元。</a:t>
            </a:r>
          </a:p>
        </p:txBody>
      </p:sp>
    </p:spTree>
    <p:extLst>
      <p:ext uri="{BB962C8B-B14F-4D97-AF65-F5344CB8AC3E}">
        <p14:creationId xmlns:p14="http://schemas.microsoft.com/office/powerpoint/2010/main" val="3540349326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A8E0F-97FF-4FA6-8EA5-45F8B985B8E0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D4184-6AF5-426A-AD1C-71CFA5F5FBD4}"/>
              </a:ext>
            </a:extLst>
          </p:cNvPr>
          <p:cNvSpPr/>
          <p:nvPr/>
        </p:nvSpPr>
        <p:spPr>
          <a:xfrm>
            <a:off x="1571625" y="1702505"/>
            <a:ext cx="9587346" cy="303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自反闭包：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是自反的;</a:t>
            </a:r>
          </a:p>
          <a:p>
            <a:pPr>
              <a:lnSpc>
                <a:spcPct val="11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（2）R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'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也满足（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R’’.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的自反闭包，记为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ECDFED-FF2D-405C-8719-91E148CEE591}"/>
              </a:ext>
            </a:extLst>
          </p:cNvPr>
          <p:cNvSpPr/>
          <p:nvPr/>
        </p:nvSpPr>
        <p:spPr>
          <a:xfrm>
            <a:off x="1819413" y="4853349"/>
            <a:ext cx="6096000" cy="10554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对称闭包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s(R)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传递闭包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t(R)</a:t>
            </a:r>
          </a:p>
        </p:txBody>
      </p:sp>
    </p:spTree>
    <p:extLst>
      <p:ext uri="{BB962C8B-B14F-4D97-AF65-F5344CB8AC3E}">
        <p14:creationId xmlns:p14="http://schemas.microsoft.com/office/powerpoint/2010/main" val="3818269137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C20949-8834-4DB9-8029-F148FDD17521}"/>
              </a:ext>
            </a:extLst>
          </p:cNvPr>
          <p:cNvSpPr txBox="1">
            <a:spLocks noChangeArrowheads="1"/>
          </p:cNvSpPr>
          <p:nvPr/>
        </p:nvSpPr>
        <p:spPr>
          <a:xfrm>
            <a:off x="1507833" y="1065120"/>
            <a:ext cx="8064500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&lt;A,≤&gt;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的子集。则：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存在最大元，则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的最大元是惟一的；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存在最小元，则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的最小元是惟一的；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的惟一极大元；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的惟一极小元；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存在上确界，则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的上确界是惟一的；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存在下确界，则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的下确界是惟一的。</a:t>
            </a:r>
          </a:p>
        </p:txBody>
      </p:sp>
    </p:spTree>
    <p:extLst>
      <p:ext uri="{BB962C8B-B14F-4D97-AF65-F5344CB8AC3E}">
        <p14:creationId xmlns:p14="http://schemas.microsoft.com/office/powerpoint/2010/main" val="2094079952"/>
      </p:ext>
    </p:extLst>
  </p:cSld>
  <p:clrMapOvr>
    <a:masterClrMapping/>
  </p:clrMapOvr>
  <p:transition spd="slow" advTm="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69D8D1-80EB-44BD-ADFD-33AE0ED1F209}"/>
              </a:ext>
            </a:extLst>
          </p:cNvPr>
          <p:cNvSpPr/>
          <p:nvPr/>
        </p:nvSpPr>
        <p:spPr>
          <a:xfrm>
            <a:off x="1571625" y="1063772"/>
            <a:ext cx="833433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全序关系  线性序  链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(total order, linear order , chain)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511C6D-1CAA-43C6-990C-3066E1876822}"/>
              </a:ext>
            </a:extLst>
          </p:cNvPr>
          <p:cNvSpPr/>
          <p:nvPr/>
        </p:nvSpPr>
        <p:spPr>
          <a:xfrm>
            <a:off x="1423841" y="1610971"/>
            <a:ext cx="9834185" cy="262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上的全序关系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满足全可比较性：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　 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这时，我们简称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是全序或线性序；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是一全序集。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57C235-8671-4E71-9B9B-4FDF1C02258B}"/>
              </a:ext>
            </a:extLst>
          </p:cNvPr>
          <p:cNvSpPr/>
          <p:nvPr/>
        </p:nvSpPr>
        <p:spPr>
          <a:xfrm>
            <a:off x="1647038" y="4826603"/>
            <a:ext cx="9157981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344805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的一个子集，它的任意两个元素都可比。</a:t>
            </a:r>
          </a:p>
          <a:p>
            <a:pPr marL="1905" indent="-344805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的一个子集，它的任意两个元素都不可比。</a:t>
            </a:r>
          </a:p>
        </p:txBody>
      </p:sp>
    </p:spTree>
    <p:extLst>
      <p:ext uri="{BB962C8B-B14F-4D97-AF65-F5344CB8AC3E}">
        <p14:creationId xmlns:p14="http://schemas.microsoft.com/office/powerpoint/2010/main" val="2064742962"/>
      </p:ext>
    </p:ext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DE7338-6DED-47CC-9B18-552F6A0723D6}"/>
              </a:ext>
            </a:extLst>
          </p:cNvPr>
          <p:cNvSpPr/>
          <p:nvPr/>
        </p:nvSpPr>
        <p:spPr>
          <a:xfrm>
            <a:off x="1751013" y="985457"/>
            <a:ext cx="9317373" cy="519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(N</a:t>
            </a:r>
            <a:r>
              <a:rPr lang="en-US" altLang="zh-CN" sz="280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, (N,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,(I 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) ,  (R, )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都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是全序集。这里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都是数的小于等于关系。于是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(N</a:t>
            </a:r>
            <a:r>
              <a:rPr lang="en-US" altLang="zh-CN" sz="280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除尾元素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m-1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外，每个元素都有后继；除首元素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外，每个元素都有前驱；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(N,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的每个元素都有后继；除首元素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外，每个元素都有前驱； 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(I,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的每个元素都有后继；每个元素都有前驱；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(R, )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的每个元素都没有后继；每个元素都没有前驱。</a:t>
            </a:r>
          </a:p>
        </p:txBody>
      </p:sp>
    </p:spTree>
    <p:extLst>
      <p:ext uri="{BB962C8B-B14F-4D97-AF65-F5344CB8AC3E}">
        <p14:creationId xmlns:p14="http://schemas.microsoft.com/office/powerpoint/2010/main" val="10762502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B77930-C1DA-47DA-B97C-8FE84FCF213D}"/>
              </a:ext>
            </a:extLst>
          </p:cNvPr>
          <p:cNvSpPr txBox="1">
            <a:spLocks noChangeArrowheads="1"/>
          </p:cNvSpPr>
          <p:nvPr/>
        </p:nvSpPr>
        <p:spPr>
          <a:xfrm>
            <a:off x="1818551" y="1455738"/>
            <a:ext cx="9731298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试判断下列关系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是否为全序关系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，如果是，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请画出其哈斯图。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）设集合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，其上的关系“≤”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）实数集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上定义的小于等于关系“≤”；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）实数集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上定义的小于关系“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上定义的包含关系“</a:t>
            </a:r>
            <a:r>
              <a:rPr lang="zh-CN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524213843"/>
      </p:ext>
    </p:extLst>
  </p:cSld>
  <p:clrMapOvr>
    <a:masterClrMapping/>
  </p:clrMapOvr>
  <p:transition spd="slow" advTm="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0C102A-945D-44DD-937B-C118BAFB194D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738188"/>
            <a:ext cx="8064500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,≤&gt;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的任何一个非空子集都有最小元素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，则称“≤”为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良序关系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，简称良序，此时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,≤&gt;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称为良序集。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从定义可以看出：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是良序关系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是偏序关系和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的任何非空子集都有最小元；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）良序关系一定是偏序关系，反之则不然；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）良序关系一定是全序关系，反之则不然。</a:t>
            </a:r>
          </a:p>
        </p:txBody>
      </p:sp>
    </p:spTree>
    <p:extLst>
      <p:ext uri="{BB962C8B-B14F-4D97-AF65-F5344CB8AC3E}">
        <p14:creationId xmlns:p14="http://schemas.microsoft.com/office/powerpoint/2010/main" val="3046502834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EE0499-F367-4DE3-9C7A-8A87EE074A24}"/>
              </a:ext>
            </a:extLst>
          </p:cNvPr>
          <p:cNvSpPr/>
          <p:nvPr/>
        </p:nvSpPr>
        <p:spPr>
          <a:xfrm>
            <a:off x="2327563" y="290731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对称闭包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对称性；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74DF7-C1E1-47AB-BE24-3C194C96B56B}"/>
              </a:ext>
            </a:extLst>
          </p:cNvPr>
          <p:cNvSpPr/>
          <p:nvPr/>
        </p:nvSpPr>
        <p:spPr>
          <a:xfrm>
            <a:off x="2327563" y="1029459"/>
            <a:ext cx="88253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的自反闭包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上的关系，且满足以下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个条件：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自反性；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F792C7-4193-44AD-B04C-659A215CCD43}"/>
              </a:ext>
            </a:extLst>
          </p:cNvPr>
          <p:cNvSpPr/>
          <p:nvPr/>
        </p:nvSpPr>
        <p:spPr>
          <a:xfrm>
            <a:off x="2327563" y="478516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传递闭包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(R)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传递性；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425000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196B42-DD61-4A42-BC06-59A3C4C46E49}"/>
              </a:ext>
            </a:extLst>
          </p:cNvPr>
          <p:cNvSpPr/>
          <p:nvPr/>
        </p:nvSpPr>
        <p:spPr>
          <a:xfrm>
            <a:off x="2119745" y="1068337"/>
            <a:ext cx="6096000" cy="2034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则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(1)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(2)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对称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 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(3)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t( R ) = R.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4791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EBDBB4-F9C8-4A94-A2E5-43BA0B76C76C}"/>
              </a:ext>
            </a:extLst>
          </p:cNvPr>
          <p:cNvSpPr txBox="1">
            <a:spLocks noChangeArrowheads="1"/>
          </p:cNvSpPr>
          <p:nvPr/>
        </p:nvSpPr>
        <p:spPr>
          <a:xfrm>
            <a:off x="2311379" y="1373727"/>
            <a:ext cx="8026400" cy="2466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上的二元关系，则：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R∪R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，若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50DCFF5-E2D6-49BE-8985-E5644A72D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5235" y="3529333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342720" imgH="380880" progId="Equation.3">
                  <p:embed/>
                </p:oleObj>
              </mc:Choice>
              <mc:Fallback>
                <p:oleObj name="Equation" r:id="rId5" imgW="342720" imgH="38088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F50DCFF5-E2D6-49BE-8985-E5644A72D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235" y="3529333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1A4AC61-87F6-4F85-A4AB-E5DFC8B83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9094" y="3459702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342720" imgH="380880" progId="Equation.3">
                  <p:embed/>
                </p:oleObj>
              </mc:Choice>
              <mc:Fallback>
                <p:oleObj name="Equation" r:id="rId7" imgW="342720" imgH="38088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C1A4AC61-87F6-4F85-A4AB-E5DFC8B83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094" y="3459702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96966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729DF6-0F9B-46E6-A716-4BD6E69F29D1}"/>
              </a:ext>
            </a:extLst>
          </p:cNvPr>
          <p:cNvSpPr txBox="1"/>
          <p:nvPr/>
        </p:nvSpPr>
        <p:spPr>
          <a:xfrm>
            <a:off x="1751013" y="902569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等价关系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9E296D-34EB-4107-8506-DB6B8A743B49}"/>
              </a:ext>
            </a:extLst>
          </p:cNvPr>
          <p:cNvSpPr/>
          <p:nvPr/>
        </p:nvSpPr>
        <p:spPr>
          <a:xfrm>
            <a:off x="1751013" y="1651725"/>
            <a:ext cx="9587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(equivalence relation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是非空的集合。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自反的、对称的、传递的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40ADDA-E3F6-42B5-BBF3-CE6CBE9D59FB}"/>
              </a:ext>
            </a:extLst>
          </p:cNvPr>
          <p:cNvSpPr/>
          <p:nvPr/>
        </p:nvSpPr>
        <p:spPr>
          <a:xfrm>
            <a:off x="3444157" y="3636616"/>
            <a:ext cx="2941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= ran R = 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5374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1A4C5-197A-4155-88A1-A02D1FC573FA}"/>
              </a:ext>
            </a:extLst>
          </p:cNvPr>
          <p:cNvSpPr txBox="1"/>
          <p:nvPr/>
        </p:nvSpPr>
        <p:spPr>
          <a:xfrm>
            <a:off x="1894584" y="1032812"/>
            <a:ext cx="9249255" cy="454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是一个非空几何，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是满足下列条件的集合。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中任一元素至少属于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中一个元素，即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中各元素之并等于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还满足条件：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中元素互不相交。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中每一个元素叫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DFCEC0-80AA-495E-824E-619FAD8FC62B}"/>
              </a:ext>
            </a:extLst>
          </p:cNvPr>
          <p:cNvSpPr txBox="1"/>
          <p:nvPr/>
        </p:nvSpPr>
        <p:spPr>
          <a:xfrm>
            <a:off x="1500187" y="5825188"/>
            <a:ext cx="939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A={0,1,2,3,4}</a:t>
            </a:r>
            <a:r>
              <a:rPr lang="zh-CN" altLang="en-US" sz="2800" dirty="0"/>
              <a:t>，</a:t>
            </a:r>
            <a:r>
              <a:rPr lang="en-US" altLang="zh-CN" sz="2800" dirty="0"/>
              <a:t>π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={{0,1}, {1,2}, {2,3,4}}</a:t>
            </a:r>
            <a:r>
              <a:rPr lang="zh-CN" altLang="en-US" sz="2800" dirty="0"/>
              <a:t>，</a:t>
            </a:r>
            <a:r>
              <a:rPr lang="en-US" altLang="zh-CN" sz="2800" dirty="0"/>
              <a:t>π</a:t>
            </a:r>
            <a:r>
              <a:rPr lang="en-US" altLang="zh-CN" sz="2800" baseline="-25000" dirty="0"/>
              <a:t>2=</a:t>
            </a:r>
            <a:r>
              <a:rPr lang="en-US" altLang="zh-CN" sz="2800" dirty="0"/>
              <a:t>{{0,1}, {2,3}, {4}}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8223521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4017</Words>
  <Application>Microsoft Office PowerPoint</Application>
  <PresentationFormat>宽屏</PresentationFormat>
  <Paragraphs>471</Paragraphs>
  <Slides>44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Microsoft YaHei Light</vt:lpstr>
      <vt:lpstr>等线</vt:lpstr>
      <vt:lpstr>等线 Light</vt:lpstr>
      <vt:lpstr>黑体</vt:lpstr>
      <vt:lpstr>KaiTi</vt:lpstr>
      <vt:lpstr>楷体_GB2312</vt:lpstr>
      <vt:lpstr>宋体</vt:lpstr>
      <vt:lpstr>Microsoft YaHei</vt:lpstr>
      <vt:lpstr>Arial</vt:lpstr>
      <vt:lpstr>Arial Black</vt:lpstr>
      <vt:lpstr>Arial Narrow</vt:lpstr>
      <vt:lpstr>Lucida Handwriting</vt:lpstr>
      <vt:lpstr>Segoe UI Semibold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14</cp:revision>
  <dcterms:created xsi:type="dcterms:W3CDTF">2021-11-05T13:12:46Z</dcterms:created>
  <dcterms:modified xsi:type="dcterms:W3CDTF">2021-11-08T01:42:00Z</dcterms:modified>
</cp:coreProperties>
</file>