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45" r:id="rId2"/>
    <p:sldId id="1486" r:id="rId3"/>
    <p:sldId id="1492" r:id="rId4"/>
    <p:sldId id="1498" r:id="rId5"/>
    <p:sldId id="1555" r:id="rId6"/>
    <p:sldId id="1502" r:id="rId7"/>
    <p:sldId id="1503" r:id="rId8"/>
    <p:sldId id="1508" r:id="rId9"/>
    <p:sldId id="1506" r:id="rId10"/>
    <p:sldId id="2320" r:id="rId11"/>
    <p:sldId id="1559" r:id="rId12"/>
    <p:sldId id="2317" r:id="rId13"/>
    <p:sldId id="1558" r:id="rId14"/>
    <p:sldId id="2321" r:id="rId15"/>
    <p:sldId id="2323" r:id="rId16"/>
    <p:sldId id="1513" r:id="rId17"/>
    <p:sldId id="1520" r:id="rId18"/>
    <p:sldId id="2311" r:id="rId19"/>
    <p:sldId id="2313" r:id="rId20"/>
    <p:sldId id="2314" r:id="rId21"/>
    <p:sldId id="2312" r:id="rId22"/>
    <p:sldId id="2315" r:id="rId23"/>
    <p:sldId id="1523" r:id="rId24"/>
    <p:sldId id="1524" r:id="rId25"/>
    <p:sldId id="1525" r:id="rId26"/>
    <p:sldId id="1527" r:id="rId27"/>
    <p:sldId id="1528" r:id="rId28"/>
    <p:sldId id="1529" r:id="rId29"/>
    <p:sldId id="1534" r:id="rId30"/>
    <p:sldId id="1537" r:id="rId31"/>
    <p:sldId id="1538" r:id="rId32"/>
    <p:sldId id="1539" r:id="rId33"/>
    <p:sldId id="1540" r:id="rId34"/>
    <p:sldId id="1541" r:id="rId35"/>
    <p:sldId id="1544" r:id="rId36"/>
    <p:sldId id="1545" r:id="rId37"/>
    <p:sldId id="1546" r:id="rId38"/>
    <p:sldId id="1547" r:id="rId39"/>
    <p:sldId id="2328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0-05-02T10:15:35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13005 5938 400 0,'0'4'7'0,"0"-8"0"16,0 4 3-16,0 0-2 0,0 0-1 0,0 0-6 0,0 0 3 15,0 0-2-15,0 0-1 0,0 0 0 0,0 0-1 16,0 0 4-16,0 0-4 0,0 0 3 0,0 0-2 0,0 0 2 15,0 0-2-15,0 0 2 0,0 0 0 0,0 0-2 16,0 0 2-16,0 0 0 0,0 0 0 0,0 0-4 16,0 0-2-16,0-3 1 0,0 3 0 0,0 0 0 0,0 0 1 15,0 0 0-15,0 0 3 0,0 0 2 0,0 0 0 16,0 0 0-16,0-4-1 0,0 4 0 0,0 0 0 16,0 0 0-16,0 0-1 0,0 0 0 0,0 0 0 0,0 0 0 15,0 0-6-15,0 0 1 0,0 0 1 0,0 0 5 16,0 0-5-16,0 0 0 0,0 0 0 0,0 0 1 0,0 0 0 15,0 0 0-15,0-4 0 0,0 4 0 0,0 0 0 0,0 0 0 16,0 0 1-16,0 0 0 0,0 0 5 0,0 0-6 16,0 0 5-16,0 0 0 0,0 0-6 0,0 0 1 15,0 0-1-15,0 0 1 0,0 0 0 0,0 0 0 0,0 0 0 16,0 0 0-16,0 0 0 0,0 0 1 0,0 0-1 16,0 0 4-16,0 0 2 0,0 0-4 0,0 0-2 0,0 0 5 15,0 0-6-15,0 0 0 0,0 0 1 0,0 0 0 16,0 0 0-16,0 0 0 0,0 0 0 0,0 0 0 15,0 0 0-15,0 0 1 0,0 0 0 0,0 0 0 0,0 0 0 16,0 0 0-16,0 0 3 0,0 0 2 0,0 0-1 16,0 0-3-16,0 0-3 0,0 0 0 0,0 0 6 0,0 0-1 15,0 0-5-15,0 0 0 0,0 0 0 0,0 0 0 16,0 4 1-16,0-4 0 0,0 4 0 0,0-4 0 16,0 3 0-16,0 1 1 0,0-4-1 0,0 4 6 0,0-1-1 15,0 1 0-15,0-4 0 0,0 3-1 0,0-6-5 16,0 6 0-16,0-3 6 0,0 0-1 0,0 0 0 0,0 0-1 15,0 0-5-15,0 0 0 0,0 0 6 0,0 0 0 16,0 0-1-16,0 0-5 0,0 0 3 0,0 0 2 0,0 0 0 16,0 0 0-16,0 0-3 0,0 0 3 0,0 0-1 15,0 0-5-15,0 0 6 0,0 0-1 0,0 0-5 16,0 0 6-16,0 0 0 0,0 0-1 0,0 0-5 0,0 0 6 16,0 0-1-16,0 0 0 0,0 4 0 0,0-4-2 15,0 4 2-15,0-1-3 0,0-3-2 0,8 8 0 0,-8-5 0 16,0 2 7-16,0-2-6 0,6 0 0 0,-6 1 1 15,0 0 5-15,6-1-2 0,-6 1 1 0,0 0 0 0,-6-4 0 16,12 3 0-16,-6-3-2 0,-6 0-4 0,6 0 6 16,0 0-5-16,0 0 2 0,0 0 1 0,0-3 2 0,0 3-2 15,0 0 2-15,0 3 0 0,0-3-5 0,0-3 5 16,0 3 0-16,0 0 0 0,0 0-1 0,0 0 0 0,0 0 0 16,0 0 0-16,0 0 0 0,0 0 0 0,0 0-6 15,0 0 1-15,0 0 0 0,0 0 1 0,0 0 0 16,0 0 0-16,0 0 1 0,0 0 5 0,0 0-2 0,0 0 2 15,0 0-1-15,0 0-2 0,0 0 2 0,0 0 0 16,0 0 0-16,0 0-1 0,0 0-5 0,0 0 6 0,0 3-6 16,0-3 6-16,6 0-6 0,-6 0 1 0,0 0 0 15,0 0 6-15,0 0-1 0,0 0-2 0,0 0-1 16,0 0-2-16,0 0 0 0,0 0 1 0,0 0 0 0,0 0 0 16,0 0 0-16,0 0 6 0,0 0-6 0,0 0 0 15,0 0 0-15,0 0 1 0,0 0 5 0,0 0 0 0,0 0-6 16,0 0 0-16,0 0 0 0,0 0 0 0,0 0 1 15,0 0 0-15,0 0 0 0,0 0 0 0,0 0 0 16,0 0 0-16,0 0 6 0,0 0-6 0,0 0 0 0,0 0 3 16,0 0 2-16,0 0-5 0,0 0 0 0,0 0 0 15,0 0 0-15,0 0 0 0,0 0 0 0,0 0 3 0,0 0 3 16,0 0-6-16,0 0 0 0,0 0 0 0,0 0 0 0,0 0 0 16,0 0 6-16,0 0-3 0,0 0-1 0,0 0 3 15,0 0-6-15,0 0 4 0,0 0 2 0,0 0-1 16,0 0-1-16,0 0 0 0,0 0 0 0,0 0 0 0,0 0 0 15,0 0-1-15,0 0 0 0,0 0-5 0,0 0 0 16,0 0 0-16,0 0 1 0,0 0 3 0,0 0-2 0,0 0 0 16,0 0 3-16,0 0 2 0,0 0 0 0,0 0 0 15,0 0-1-15,0 0 0 0,0 0 0 0,0 0-5 16,0 0 0-16,0 0 6 0,0 0-1 0,0 0-5 0,0 0 3 16,0 0 2-16,0 0-3 0,0 0 3 0,0 0 0 15,0 0-2-15,0 0-3 0,0 0 5 0,0 0 0 16,0 0 0-16,0 0-1 0,0 0-5 0,0 0 0 0,0 0 6 15,0 0 0-15,0 0 0 0,0 0-6 0,0 0 6 16,0 0 0-16,0 0-6 0,0 0 1 0,0 0 5 0,0 0-3 16,0 0-2-16,0 0 6 0,0 0-4 0,0 0-2 15,0 0 6-15,0 0-1 0,0 0-5 0,0 0 5 0,0 0 0 16,0 0 0-16,0 0-2 0,0 0 2 0,0 0 0 16,0 0-1-16,0 0 0 0,0 0 0 0,0 0 0 15,0 0 0-15,0 0 0 0,0 0-6 0,0 0 6 0,0 0 0 16,0 0 0-16,0 0 0 0,0 0-6 0,0 0 6 15,0 0-5-15,0 0 6 0,0 0-1 0,0 0 0 0,0 0 0 16,0 0 0-16,0 0 0 0,0 0-1 0,0 0 1 0,0 0 0 16,0 0-6-16,0 0 1 0,0 0 0 0,0 0 0 15,0 0 1-15,0 0 6 0,0 0-3 0,0 0 2 16,0 0 0-16,0 0 0 0,0 0-6 0,0 0 0 0,0 0 1 16,0 0 6-16,0 0 0 0,0 0-4 0,0 0-2 15,0 0 3-15,0 0 3 0,0 0-1 0,0 0 0 0,0 0 0 16,0 0-5-16,0 0 5 0,0 0 0 0,0 0-5 15,0 0 5-15,0 0-2 0,0 0 2 0,0 0-2 16,0 0 2-16,0-3-1 0,0 3-2 0,0 0-3 0,0-4 3 16,0 4 3-16,0-4-2 0,0 1 2 0,0 3-6 15,0-4 6-15,0 0 0 0,0 4-6 0,0-3 6 16,0 3 0-16,0 0-6 0,0-3 6 0,0 3-5 0,0 0 5 16,0 0 0-16,0 0-3 0,0-5 2 0,0 10 1 15,0-5-1-15,0 0 0 0,0 0-5 0,0 0 0 0,0 0 0 16,0 0 1-16,0 0 0 0,0 0 1 0,0 0 0 15,0 0 0-15,0 0 6 0,0 0-1 0,0 0 0 0,0 0-1 16,0 0 0-16,0 0 0 0,0 0 0 0,0 0-4 16,0 0-2-16,0 0 1 0,0 0 0 0,0 0 0 15,0 0 6-15,0 0 0 0,0-5-1 0,0 2 0 0,0 3 0 16,0-4 0-16,0 0-1 0,0 1 1 0,0 3-1 16,0-4 0-16,0 0 0 0,0 1 0 0,0 3 0 0,0 0-6 15,0 0 6-15,0 0 0 0,0 0 0 0,0 0-5 16,0-4 0-16,0 4 1 0,0 0 5 0,0 0 0 15,6 0-5-15,-6 0 0 0,0 0 6 0,0-3-3 0,0 3-3 0,0 0 6 16,0 3-4-16,-6-3 3 0,6 0-5 16,0-3 6-16,0 3-6 0,0 0 0 0,0 0 6 0,0 0 0 15,0 0-6-15,0 0 0 0,0 0 3 0,0 0 0 0,0 0 3 16,0 0 0-16,0 0-1 0,0 0 0 0,0 0-6 16,0 0 0-16,0 0 1 0,0 0 0 0,0 0 1 15,0 0 0-15,0 0 0 0,0 0 0 0,0 0 1 0,0 0-1 16,0 0 0-16,0 0 6 0,0 0-1 0,0 0 0 15,0 0-5-15,0 0-1 0,0 0 6 0,0 0 0 16,0 0-1-16,0 0-3 0,0 0-2 0,0 0 6 0,0 0-1 16,0 3 0-16,0-3 0 0,0 0-1 0,0 0-5 15,0 4 4-15,0-4 2 0,0 0 0 0,0 0-6 0,6 0 0 16,-6 0 4-16,0 0 2 0,0 0 0 0,0 0 0 16,0 0 0-16,0 0-1 0,0 0 0 0,0 0-5 0,0 0 0 15,0 0 6-15,0 0 0 0,0 0-1 0,0 0 0 16,0 0 0-16,0 0 0 0,0 0 0 0,0 0 0 0,0 0 0 15,0 0-6-15,0 0 4 0,0 0 2 0,0 0 0 16,0 0 0-16,0 0 0 0,0 0 0 0,0 0 0 16,0 0-1-16,0 0 0 0,0 0 0 0,0 0 0 0,0 0 0 15,0 0 0-15,0 3 0 0,0-3 0 0,0 0-5 16,0 0 6-16,0 4 0 0,7-4 0 0,-7 0-1 0,0 0 1 16,0 0 0-16,7 4-1 0,-7-4 0 0,0 3 0 15,0-3 1-15,0 0-6 0,0 4 1 0,0-4 5 16,0 4 0-16,0-4 0 0,0 3-5 0,0-6 1 0,0 6 0 15,6 2 0-15,-6-2 6 0,-6 0 0 0,12 1-1 0,-6 3 0 16,0-3 0-16,0 0 0 0,0-1-3 0,0 1 3 16,0-4-1-16,0 5-5 0,0-5 4 0,0 0-3 0,0 0 6 15,0 0-1-15,0 0 0 0,0-5 0 0,0 10-5 16,0-10 6-16,0 10-3 0,0-5 2 0,0 0-5 16,0 0 5-16,0 0 0 0,0-5-2 0,0 5 2 0,0 0-2 15,0 0 2-15,0 0-6 0,0 0 3 0,0 0 3 16,0 0-2-16,0 0 0 0,0 0 2 0,0 0 0 15,0 0-6-15,0 0 6 0,0 0-3 0,-6 0 3 0,6 0 0 16,0 0-6-16,0 0 6 0,0 0-5 0,0 0 3 16,-7 0 2-16,7 0-3 0,0 0 0 0,0 0 1 0,0 0 0 15,0 0 2-15,0 0-2 0,0 0-1 0,0 0 1 16,0 0 2-16,0 0-2 0,0 0 0 0,0 0-1 0,0 0 1 16,0 0 0-16,0 0 2 0,0 0-2 0,0 0 0 15,0 0 0-15,0 0 0 0,0 0 0 0,0 0 0 16,0 0 0-16,0 0 0 0,0 0 0 0,0 0 2 0,0 0-5 15,0 0 5-15,0 0-3 0,0 0 3 0,0 0-2 16,0 0 0-16,0 0 2 0,0 0-3 0,0 0 0 0,0 0 1 16,0 0 2-16,0 0-3 0,0 0-1 0,0 0 1 0,0 0 3 15,0 0-2-15,0 0 0 0,0 0 0 0,0 0 0 16,0 0 0-16,0 0 0 0,0 0 0 0,0 0 0 16,0 0 0-16,0 0-3 0,0 0 3 0,0 0 0 0,0 0 1 15,0 0 0-15,0 0-1 0,0 0 0 0,0 0-3 16,0 0 4-16,0 0 0 0,0 0-1 0,0 0-3 0,0 0 3 15,0 0 3-15,0 0-6 0,0 0 6 0,0 0-6 16,0-4 4-16,0 4 0 0,0 0-4 0,0-3 3 16,0 6 1-16,0-6-3 0,0 3 3 0,0 0 0 0,0 0-3 15,0 0 2-15,0 0 0 0,0 0 0 0,0 0 0 16,0 0 1-16,0 0 0 0,0 0-1 0,0 0 0 0,0 0-3 16,0 0 3-16,0 0 0 0,0 0 0 0,0 0 0 15,0 0 0-15,0 0-1 0,0 0 1 0,0 0 0 16,0 0-1-16,0 0 3 0,0 0-2 0,0 0 2 0,0 0-2 15,0 0 2-15,0 0-4 0,0 0 4 0,0 0-2 16,0 0 2-16,0 0-3 0,0 0 2 0,0 0-5 0,0 0 6 16,0 0-3-16,0 0 3 0,0 0-3 0,0 0 2 15,0 0 0-15,0 0-6 0,0 0 6 0,0 0-6 0,0 0 1 16,0 0 3-16,0 0 2 0,0 0-1 0,0 0 0 16,0-4-3-16,0 4 2 0,0 0 0 0,0 0 0 0,0 0-3 15,0 0-2-15,7 0 0 0,-7 0 0 0,6 0-5 16,1 0 4-16,-1 4-5 0,8-1-4 0,-2 8-2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E74C-0388-460B-8A1A-12262F716AB4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12EA6-5A00-4649-A385-8C3D605D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1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729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808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31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72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35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035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47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87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087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147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890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71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41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21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86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76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76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59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721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8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948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968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365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789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51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27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433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649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40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407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363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0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73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196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55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11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24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38839-3093-4729-8FEC-B8F7E98C0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451D4-D3E9-4B1A-95FF-7D3B8AF5E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796E7-D825-4C6E-BB57-A7CD8789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9B286-5F09-4022-9FBE-42A79B11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49831-1415-4A89-9C0F-0B710298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4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03DE-A4A4-4F0A-A9BD-028DD3FC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C1679-A24E-4034-B873-263855CD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25EB0-BC97-43A3-83EE-556D5C86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40581-EA82-4D2B-98B5-74D4D112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EE154-45E0-4D8D-8A71-8D4CF08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EE343A-5B65-4716-95F1-9E48DCD8C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F6630-FD54-4703-A7DD-DF2E514B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3D9D7-7F8E-4C14-8CA9-F338013D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EEFCF-892B-49DF-A6EE-D431C832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F0452-FBD7-4399-AEDE-FC430C2E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8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65028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F371C-923A-4556-89D9-6D9283A0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452F5-C1B4-4538-A3E8-6DDD4E3F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D3449-79F7-4668-B887-D81CE8C8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3B59D-BF5B-4DBC-9568-C8AAA663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40E4E-BBD4-4D8B-98E4-EA30CF0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6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BCA1D-712E-4F01-BAE5-8839C0DA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E37AA-2A2A-48D0-8688-D6F59D66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A6700-85CF-420A-ABAE-FF91735E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2237A-DAB1-4E98-8B5B-CC1845DB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D0C69-48ED-4B44-A7D1-9AE23383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6A286-E7EE-4D49-B4B0-76832A50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39823-13D0-4FEF-A29A-E79B58662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679F6-6354-42A0-8470-199F2822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206FB-A032-418A-BB97-4CE861AB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38BE2-4D63-4513-89E9-8162B99B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7CBF8-AFBC-4D68-AF29-C94A9700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5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9053-D199-4CC7-98FA-E112AB4B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E4443-2D08-45C3-A860-96FD1AF4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6351A-C85B-412D-9175-4D3FD33E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DAADB-9A7A-4973-AE1B-CED0F8308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AFD96D-F559-4505-952C-8BA09BFA9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D621F-C4F8-4B34-A7F6-16826D05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B6E70F-70C0-4744-BA5C-79003E6B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C0EED7-721D-410A-8683-671A021E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05F9F-E778-4AF2-97CA-47B468DC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61C9F-E0FE-424D-BAD5-9433FCE0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30F9B-24B1-4F3C-B51F-EF11DC10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1B3E22-D4E5-4B77-801C-2F976DD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5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E8AAB-8A93-4DA4-91BB-AA1694AF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338EE8-71EA-462E-A54F-FCC3FC6F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FFFDF-496B-4AE6-A7F6-4838B6C6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2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B799E-158D-4F13-B1D8-75C44E56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3B7AF-9C05-48B9-B50C-1D3595D5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83C59-6E43-49DE-9EA3-A9A734C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72035-E581-4546-A646-9CE73C3E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6B245-4FB7-4C26-88C6-480F9328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A37DF-1C3E-4187-9F19-56F9CF4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CBD2-48C7-4DD4-85B9-665DB9CA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43F06E-1C36-4C66-9E8E-1B38D38BB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AACA3-D5EA-4976-B46A-426D9DD6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7B16B-9109-428A-AA9F-6433D823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6ED09-92F3-4027-B4D7-6B8809BE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E1814-E277-48BF-A37C-B8DC2307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591E61-2795-47C4-BFA6-697F942D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E90BB-9C04-4BA4-8EBF-3BD6F7FF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6B6A8-6B45-45E5-A763-39B87EACB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4364-00D7-41EA-9F35-087FAD37449B}" type="datetimeFigureOut">
              <a:rPr lang="zh-CN" altLang="en-US" smtClean="0"/>
              <a:t>2021/11/21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0F76C-578E-4398-A65C-C96041DE2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1C9BE-7819-4C7C-BFE7-801F21DF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png"/><Relationship Id="rId9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NULL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108" name="Rectangle 3">
            <a:extLst>
              <a:ext uri="{FF2B5EF4-FFF2-40B4-BE49-F238E27FC236}">
                <a16:creationId xmlns:a16="http://schemas.microsoft.com/office/drawing/2014/main" id="{EF8184BA-BB64-49C1-8143-ADE289B19FB0}"/>
              </a:ext>
            </a:extLst>
          </p:cNvPr>
          <p:cNvSpPr txBox="1">
            <a:spLocks noChangeArrowheads="1"/>
          </p:cNvSpPr>
          <p:nvPr/>
        </p:nvSpPr>
        <p:spPr>
          <a:xfrm>
            <a:off x="1717457" y="914718"/>
            <a:ext cx="9490474" cy="2143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赋权图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(Weight Graph)G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三重组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&lt;V, E, g&gt;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四重组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&lt;V, E, f, g&gt;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是结点集合，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是边的集合，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到非负实数集合的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到非负实数集合的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09" name="Group 133">
            <a:extLst>
              <a:ext uri="{FF2B5EF4-FFF2-40B4-BE49-F238E27FC236}">
                <a16:creationId xmlns:a16="http://schemas.microsoft.com/office/drawing/2014/main" id="{D9194A74-D503-4032-B745-ACB2A00B923D}"/>
              </a:ext>
            </a:extLst>
          </p:cNvPr>
          <p:cNvGrpSpPr>
            <a:grpSpLocks/>
          </p:cNvGrpSpPr>
          <p:nvPr/>
        </p:nvGrpSpPr>
        <p:grpSpPr bwMode="auto">
          <a:xfrm>
            <a:off x="7954600" y="3505200"/>
            <a:ext cx="2241550" cy="2271712"/>
            <a:chOff x="3771" y="1679"/>
            <a:chExt cx="1412" cy="1431"/>
          </a:xfrm>
        </p:grpSpPr>
        <p:sp>
          <p:nvSpPr>
            <p:cNvPr id="110" name="Text Box 128">
              <a:extLst>
                <a:ext uri="{FF2B5EF4-FFF2-40B4-BE49-F238E27FC236}">
                  <a16:creationId xmlns:a16="http://schemas.microsoft.com/office/drawing/2014/main" id="{A8BA041D-2654-4465-8FC9-817361520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4" y="1679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4</a:t>
              </a:r>
              <a:endParaRPr lang="en-US" altLang="zh-CN" sz="2400" b="1"/>
            </a:p>
          </p:txBody>
        </p:sp>
        <p:sp>
          <p:nvSpPr>
            <p:cNvPr id="111" name="Text Box 127">
              <a:extLst>
                <a:ext uri="{FF2B5EF4-FFF2-40B4-BE49-F238E27FC236}">
                  <a16:creationId xmlns:a16="http://schemas.microsoft.com/office/drawing/2014/main" id="{4F40A259-9DC5-4BA0-85B6-C3A756582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8" y="2528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1</a:t>
              </a:r>
              <a:endParaRPr lang="en-US" altLang="zh-CN" sz="2400" b="1"/>
            </a:p>
          </p:txBody>
        </p:sp>
        <p:sp>
          <p:nvSpPr>
            <p:cNvPr id="112" name="Text Box 126">
              <a:extLst>
                <a:ext uri="{FF2B5EF4-FFF2-40B4-BE49-F238E27FC236}">
                  <a16:creationId xmlns:a16="http://schemas.microsoft.com/office/drawing/2014/main" id="{1ACCF556-25D9-4701-A2B0-1BE90193C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2528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</p:txBody>
        </p:sp>
        <p:sp>
          <p:nvSpPr>
            <p:cNvPr id="113" name="Text Box 119">
              <a:extLst>
                <a:ext uri="{FF2B5EF4-FFF2-40B4-BE49-F238E27FC236}">
                  <a16:creationId xmlns:a16="http://schemas.microsoft.com/office/drawing/2014/main" id="{53A8FB3C-774F-4347-9039-D921C0513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679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3</a:t>
              </a:r>
              <a:endParaRPr lang="en-US" altLang="zh-CN" sz="2400" b="1"/>
            </a:p>
          </p:txBody>
        </p:sp>
        <p:sp>
          <p:nvSpPr>
            <p:cNvPr id="114" name="Text Box 117">
              <a:extLst>
                <a:ext uri="{FF2B5EF4-FFF2-40B4-BE49-F238E27FC236}">
                  <a16:creationId xmlns:a16="http://schemas.microsoft.com/office/drawing/2014/main" id="{CFA3B22B-0EC4-43C4-A4FD-29074C33A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" y="2880"/>
              <a:ext cx="30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G</a:t>
              </a:r>
              <a:r>
                <a:rPr lang="en-US" altLang="zh-CN" sz="2400" b="1" baseline="-25000"/>
                <a:t>3</a:t>
              </a:r>
              <a:endParaRPr lang="en-US" altLang="zh-CN" sz="2400" b="1"/>
            </a:p>
          </p:txBody>
        </p:sp>
        <p:sp>
          <p:nvSpPr>
            <p:cNvPr id="115" name="Oval 118">
              <a:extLst>
                <a:ext uri="{FF2B5EF4-FFF2-40B4-BE49-F238E27FC236}">
                  <a16:creationId xmlns:a16="http://schemas.microsoft.com/office/drawing/2014/main" id="{55DC9D76-69E0-427D-846D-6617F757B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1902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" name="Oval 120">
              <a:extLst>
                <a:ext uri="{FF2B5EF4-FFF2-40B4-BE49-F238E27FC236}">
                  <a16:creationId xmlns:a16="http://schemas.microsoft.com/office/drawing/2014/main" id="{31423D26-2827-48A3-95D3-CE4EDBF6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2538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Oval 121">
              <a:extLst>
                <a:ext uri="{FF2B5EF4-FFF2-40B4-BE49-F238E27FC236}">
                  <a16:creationId xmlns:a16="http://schemas.microsoft.com/office/drawing/2014/main" id="{B212BBC5-5145-4D43-B29B-06432936C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6" y="1911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" name="Oval 122">
              <a:extLst>
                <a:ext uri="{FF2B5EF4-FFF2-40B4-BE49-F238E27FC236}">
                  <a16:creationId xmlns:a16="http://schemas.microsoft.com/office/drawing/2014/main" id="{74DE7DF1-F1A7-4419-851F-EFED7AC78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2538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9" name="Line 123">
              <a:extLst>
                <a:ext uri="{FF2B5EF4-FFF2-40B4-BE49-F238E27FC236}">
                  <a16:creationId xmlns:a16="http://schemas.microsoft.com/office/drawing/2014/main" id="{52608CDC-A8FB-44B4-94F3-2041808B0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2563"/>
              <a:ext cx="6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" name="Line 124">
              <a:extLst>
                <a:ext uri="{FF2B5EF4-FFF2-40B4-BE49-F238E27FC236}">
                  <a16:creationId xmlns:a16="http://schemas.microsoft.com/office/drawing/2014/main" id="{5FB84E05-1317-4066-90C2-D04F002F9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" y="1941"/>
              <a:ext cx="235" cy="5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" name="Line 125">
              <a:extLst>
                <a:ext uri="{FF2B5EF4-FFF2-40B4-BE49-F238E27FC236}">
                  <a16:creationId xmlns:a16="http://schemas.microsoft.com/office/drawing/2014/main" id="{7924C469-C94B-4065-A92E-3210C5CA2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2" y="1950"/>
              <a:ext cx="401" cy="5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" name="Line 129">
              <a:extLst>
                <a:ext uri="{FF2B5EF4-FFF2-40B4-BE49-F238E27FC236}">
                  <a16:creationId xmlns:a16="http://schemas.microsoft.com/office/drawing/2014/main" id="{247FDD6C-4583-4EF0-AF08-D63794D06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22" y="1961"/>
              <a:ext cx="400" cy="5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" name="Line 130">
              <a:extLst>
                <a:ext uri="{FF2B5EF4-FFF2-40B4-BE49-F238E27FC236}">
                  <a16:creationId xmlns:a16="http://schemas.microsoft.com/office/drawing/2014/main" id="{55D9C207-9D5C-4CD9-B674-2BDCD23EF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1" y="1938"/>
              <a:ext cx="1061" cy="6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4" name="Group 131">
            <a:extLst>
              <a:ext uri="{FF2B5EF4-FFF2-40B4-BE49-F238E27FC236}">
                <a16:creationId xmlns:a16="http://schemas.microsoft.com/office/drawing/2014/main" id="{4D83B48E-A25B-4EE1-9971-8806B705BEAA}"/>
              </a:ext>
            </a:extLst>
          </p:cNvPr>
          <p:cNvGrpSpPr>
            <a:grpSpLocks/>
          </p:cNvGrpSpPr>
          <p:nvPr/>
        </p:nvGrpSpPr>
        <p:grpSpPr bwMode="auto">
          <a:xfrm>
            <a:off x="2882537" y="3429000"/>
            <a:ext cx="1949450" cy="2347912"/>
            <a:chOff x="576" y="1634"/>
            <a:chExt cx="1228" cy="1479"/>
          </a:xfrm>
        </p:grpSpPr>
        <p:sp>
          <p:nvSpPr>
            <p:cNvPr id="125" name="Text Box 72">
              <a:extLst>
                <a:ext uri="{FF2B5EF4-FFF2-40B4-BE49-F238E27FC236}">
                  <a16:creationId xmlns:a16="http://schemas.microsoft.com/office/drawing/2014/main" id="{15C7706C-3DCB-4F99-9EEE-7469BBE93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" y="1634"/>
              <a:ext cx="1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3</a:t>
              </a:r>
              <a:endParaRPr lang="en-US" altLang="zh-CN" sz="2400" b="1"/>
            </a:p>
          </p:txBody>
        </p:sp>
        <p:sp>
          <p:nvSpPr>
            <p:cNvPr id="126" name="Line 75">
              <a:extLst>
                <a:ext uri="{FF2B5EF4-FFF2-40B4-BE49-F238E27FC236}">
                  <a16:creationId xmlns:a16="http://schemas.microsoft.com/office/drawing/2014/main" id="{B9A7708B-5406-4D4C-88AE-F6871104B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" y="2645"/>
              <a:ext cx="6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Line 76">
              <a:extLst>
                <a:ext uri="{FF2B5EF4-FFF2-40B4-BE49-F238E27FC236}">
                  <a16:creationId xmlns:a16="http://schemas.microsoft.com/office/drawing/2014/main" id="{C91BC5AA-2A42-4D2C-8A8E-3AE5A3623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2" y="1950"/>
              <a:ext cx="235" cy="6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" name="Line 77">
              <a:extLst>
                <a:ext uri="{FF2B5EF4-FFF2-40B4-BE49-F238E27FC236}">
                  <a16:creationId xmlns:a16="http://schemas.microsoft.com/office/drawing/2014/main" id="{B4F1A623-A5E5-47EB-82F6-CE6F16C323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1" y="1950"/>
              <a:ext cx="400" cy="6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" name="Text Box 78">
              <a:extLst>
                <a:ext uri="{FF2B5EF4-FFF2-40B4-BE49-F238E27FC236}">
                  <a16:creationId xmlns:a16="http://schemas.microsoft.com/office/drawing/2014/main" id="{CEF7AF24-6872-4B38-9B1A-DE5E90F5C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883"/>
              <a:ext cx="2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G</a:t>
              </a:r>
              <a:r>
                <a:rPr lang="en-US" altLang="zh-CN" sz="2400" b="1" baseline="-25000"/>
                <a:t>1</a:t>
              </a:r>
              <a:endParaRPr lang="en-US" altLang="zh-CN" sz="2400" b="1"/>
            </a:p>
          </p:txBody>
        </p:sp>
        <p:sp>
          <p:nvSpPr>
            <p:cNvPr id="130" name="Text Box 79">
              <a:extLst>
                <a:ext uri="{FF2B5EF4-FFF2-40B4-BE49-F238E27FC236}">
                  <a16:creationId xmlns:a16="http://schemas.microsoft.com/office/drawing/2014/main" id="{93FFB1A9-D047-42F2-B23C-1177A3B3E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17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</p:txBody>
        </p:sp>
        <p:sp>
          <p:nvSpPr>
            <p:cNvPr id="131" name="Text Box 80">
              <a:extLst>
                <a:ext uri="{FF2B5EF4-FFF2-40B4-BE49-F238E27FC236}">
                  <a16:creationId xmlns:a16="http://schemas.microsoft.com/office/drawing/2014/main" id="{44AA9995-BE6E-4141-B015-11C8C4F19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" y="2617"/>
              <a:ext cx="1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1</a:t>
              </a:r>
              <a:endParaRPr lang="en-US" altLang="zh-CN" sz="2400" b="1"/>
            </a:p>
          </p:txBody>
        </p:sp>
        <p:sp>
          <p:nvSpPr>
            <p:cNvPr id="132" name="Text Box 81">
              <a:extLst>
                <a:ext uri="{FF2B5EF4-FFF2-40B4-BE49-F238E27FC236}">
                  <a16:creationId xmlns:a16="http://schemas.microsoft.com/office/drawing/2014/main" id="{2AFA79DA-F795-456B-98C2-88243CEA5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6" y="1681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v</a:t>
              </a:r>
              <a:r>
                <a:rPr lang="en-US" altLang="zh-CN" sz="2400" b="1" baseline="-25000"/>
                <a:t>4</a:t>
              </a:r>
              <a:endParaRPr lang="en-US" altLang="zh-CN" sz="2400" b="1"/>
            </a:p>
          </p:txBody>
        </p:sp>
        <p:sp>
          <p:nvSpPr>
            <p:cNvPr id="133" name="Line 82">
              <a:extLst>
                <a:ext uri="{FF2B5EF4-FFF2-40B4-BE49-F238E27FC236}">
                  <a16:creationId xmlns:a16="http://schemas.microsoft.com/office/drawing/2014/main" id="{A80BA979-D56F-4BAD-8DC1-6468DC7355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9" y="1961"/>
              <a:ext cx="94" cy="6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" name="Text Box 83">
              <a:extLst>
                <a:ext uri="{FF2B5EF4-FFF2-40B4-BE49-F238E27FC236}">
                  <a16:creationId xmlns:a16="http://schemas.microsoft.com/office/drawing/2014/main" id="{399EA867-AD16-4113-9B53-25B4B0736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" y="2609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5</a:t>
              </a:r>
            </a:p>
          </p:txBody>
        </p:sp>
        <p:sp>
          <p:nvSpPr>
            <p:cNvPr id="135" name="Text Box 84">
              <a:extLst>
                <a:ext uri="{FF2B5EF4-FFF2-40B4-BE49-F238E27FC236}">
                  <a16:creationId xmlns:a16="http://schemas.microsoft.com/office/drawing/2014/main" id="{DE158DB7-F53A-4633-8DFB-DCB955E6F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" y="2197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6</a:t>
              </a:r>
            </a:p>
          </p:txBody>
        </p:sp>
        <p:sp>
          <p:nvSpPr>
            <p:cNvPr id="136" name="Text Box 85">
              <a:extLst>
                <a:ext uri="{FF2B5EF4-FFF2-40B4-BE49-F238E27FC236}">
                  <a16:creationId xmlns:a16="http://schemas.microsoft.com/office/drawing/2014/main" id="{281D3A5B-A5E5-4028-81C4-407692EE1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2179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7</a:t>
              </a:r>
            </a:p>
          </p:txBody>
        </p:sp>
        <p:sp>
          <p:nvSpPr>
            <p:cNvPr id="137" name="Text Box 86">
              <a:extLst>
                <a:ext uri="{FF2B5EF4-FFF2-40B4-BE49-F238E27FC236}">
                  <a16:creationId xmlns:a16="http://schemas.microsoft.com/office/drawing/2014/main" id="{C6D63248-1E81-45BE-A718-599FDAA40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" y="2197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6</a:t>
              </a:r>
            </a:p>
          </p:txBody>
        </p:sp>
        <p:sp>
          <p:nvSpPr>
            <p:cNvPr id="138" name="Arc 87">
              <a:extLst>
                <a:ext uri="{FF2B5EF4-FFF2-40B4-BE49-F238E27FC236}">
                  <a16:creationId xmlns:a16="http://schemas.microsoft.com/office/drawing/2014/main" id="{D5C67F02-4DA3-4B46-A958-BF8202318E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1" y="1944"/>
              <a:ext cx="400" cy="65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sm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9" name="Text Box 88">
              <a:extLst>
                <a:ext uri="{FF2B5EF4-FFF2-40B4-BE49-F238E27FC236}">
                  <a16:creationId xmlns:a16="http://schemas.microsoft.com/office/drawing/2014/main" id="{E277D574-1815-449E-BE73-E8676A7CB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" y="2044"/>
              <a:ext cx="1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8</a:t>
              </a:r>
            </a:p>
          </p:txBody>
        </p:sp>
        <p:sp>
          <p:nvSpPr>
            <p:cNvPr id="140" name="Arc 89">
              <a:extLst>
                <a:ext uri="{FF2B5EF4-FFF2-40B4-BE49-F238E27FC236}">
                  <a16:creationId xmlns:a16="http://schemas.microsoft.com/office/drawing/2014/main" id="{C849B5A7-8235-4504-8F66-38209F81D27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74" y="1959"/>
              <a:ext cx="185" cy="67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8636"/>
                <a:gd name="T2" fmla="*/ 13279 w 21600"/>
                <a:gd name="T3" fmla="*/ 38636 h 38636"/>
                <a:gd name="T4" fmla="*/ 0 w 21600"/>
                <a:gd name="T5" fmla="*/ 21600 h 38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63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257"/>
                    <a:pt x="18529" y="34543"/>
                    <a:pt x="13279" y="38636"/>
                  </a:cubicBezTo>
                </a:path>
                <a:path w="21600" h="3863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8257"/>
                    <a:pt x="18529" y="34543"/>
                    <a:pt x="13279" y="3863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" name="Text Box 90">
              <a:extLst>
                <a:ext uri="{FF2B5EF4-FFF2-40B4-BE49-F238E27FC236}">
                  <a16:creationId xmlns:a16="http://schemas.microsoft.com/office/drawing/2014/main" id="{998C59EF-18D7-44B9-8B64-F6EA40EE0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2179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8</a:t>
              </a:r>
            </a:p>
          </p:txBody>
        </p:sp>
        <p:sp>
          <p:nvSpPr>
            <p:cNvPr id="142" name="Oval 91">
              <a:extLst>
                <a:ext uri="{FF2B5EF4-FFF2-40B4-BE49-F238E27FC236}">
                  <a16:creationId xmlns:a16="http://schemas.microsoft.com/office/drawing/2014/main" id="{EE01E0A3-19C4-421F-BBC7-F89497167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2600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" name="Oval 71">
              <a:extLst>
                <a:ext uri="{FF2B5EF4-FFF2-40B4-BE49-F238E27FC236}">
                  <a16:creationId xmlns:a16="http://schemas.microsoft.com/office/drawing/2014/main" id="{D692CE47-E503-49A0-A013-3C426239E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1911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" name="Oval 74">
              <a:extLst>
                <a:ext uri="{FF2B5EF4-FFF2-40B4-BE49-F238E27FC236}">
                  <a16:creationId xmlns:a16="http://schemas.microsoft.com/office/drawing/2014/main" id="{91E99159-4666-4848-B736-2F760667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1920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" name="Oval 73">
              <a:extLst>
                <a:ext uri="{FF2B5EF4-FFF2-40B4-BE49-F238E27FC236}">
                  <a16:creationId xmlns:a16="http://schemas.microsoft.com/office/drawing/2014/main" id="{716D6A5C-6DC5-4531-8A55-6CC006ECA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" y="2600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6" name="Group 132">
            <a:extLst>
              <a:ext uri="{FF2B5EF4-FFF2-40B4-BE49-F238E27FC236}">
                <a16:creationId xmlns:a16="http://schemas.microsoft.com/office/drawing/2014/main" id="{FBECA1FE-6176-45CA-A345-DC1B18C05538}"/>
              </a:ext>
            </a:extLst>
          </p:cNvPr>
          <p:cNvGrpSpPr>
            <a:grpSpLocks/>
          </p:cNvGrpSpPr>
          <p:nvPr/>
        </p:nvGrpSpPr>
        <p:grpSpPr bwMode="auto">
          <a:xfrm>
            <a:off x="5371737" y="3554412"/>
            <a:ext cx="2041525" cy="2222500"/>
            <a:chOff x="2109" y="2432"/>
            <a:chExt cx="1286" cy="1400"/>
          </a:xfrm>
        </p:grpSpPr>
        <p:sp>
          <p:nvSpPr>
            <p:cNvPr id="147" name="Text Box 102">
              <a:extLst>
                <a:ext uri="{FF2B5EF4-FFF2-40B4-BE49-F238E27FC236}">
                  <a16:creationId xmlns:a16="http://schemas.microsoft.com/office/drawing/2014/main" id="{ABD37BD3-8FB9-430E-A569-08C6221EB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3111"/>
              <a:ext cx="2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10</a:t>
              </a:r>
            </a:p>
          </p:txBody>
        </p:sp>
        <p:sp>
          <p:nvSpPr>
            <p:cNvPr id="148" name="Text Box 97">
              <a:extLst>
                <a:ext uri="{FF2B5EF4-FFF2-40B4-BE49-F238E27FC236}">
                  <a16:creationId xmlns:a16="http://schemas.microsoft.com/office/drawing/2014/main" id="{B6D7AE22-CBC8-48F7-A835-D7972C192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2" y="2567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6</a:t>
              </a:r>
            </a:p>
          </p:txBody>
        </p:sp>
        <p:sp>
          <p:nvSpPr>
            <p:cNvPr id="149" name="Text Box 94">
              <a:extLst>
                <a:ext uri="{FF2B5EF4-FFF2-40B4-BE49-F238E27FC236}">
                  <a16:creationId xmlns:a16="http://schemas.microsoft.com/office/drawing/2014/main" id="{44CB44C0-F3D2-4242-B08B-07563B30E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8" y="2567"/>
              <a:ext cx="1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9</a:t>
              </a:r>
            </a:p>
          </p:txBody>
        </p:sp>
        <p:sp>
          <p:nvSpPr>
            <p:cNvPr id="150" name="Text Box 106">
              <a:extLst>
                <a:ext uri="{FF2B5EF4-FFF2-40B4-BE49-F238E27FC236}">
                  <a16:creationId xmlns:a16="http://schemas.microsoft.com/office/drawing/2014/main" id="{913B0DF9-F77D-473B-BD2E-1B4554713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129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c</a:t>
              </a:r>
            </a:p>
          </p:txBody>
        </p:sp>
        <p:sp>
          <p:nvSpPr>
            <p:cNvPr id="151" name="Oval 93">
              <a:extLst>
                <a:ext uri="{FF2B5EF4-FFF2-40B4-BE49-F238E27FC236}">
                  <a16:creationId xmlns:a16="http://schemas.microsoft.com/office/drawing/2014/main" id="{2ECF66D3-0FE1-4BB0-BD41-4A5A60E0A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2567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2" name="Line 95">
              <a:extLst>
                <a:ext uri="{FF2B5EF4-FFF2-40B4-BE49-F238E27FC236}">
                  <a16:creationId xmlns:a16="http://schemas.microsoft.com/office/drawing/2014/main" id="{0A086017-69AA-46AA-AA6A-00659A5A4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9" y="2694"/>
              <a:ext cx="44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" name="Oval 96">
              <a:extLst>
                <a:ext uri="{FF2B5EF4-FFF2-40B4-BE49-F238E27FC236}">
                  <a16:creationId xmlns:a16="http://schemas.microsoft.com/office/drawing/2014/main" id="{0893792A-F8D4-42B1-9B8D-93F0B4CD0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567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" name="Line 98">
              <a:extLst>
                <a:ext uri="{FF2B5EF4-FFF2-40B4-BE49-F238E27FC236}">
                  <a16:creationId xmlns:a16="http://schemas.microsoft.com/office/drawing/2014/main" id="{4574BAEF-C430-4E8C-982B-A5615CCF0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" y="2805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" name="Text Box 100">
              <a:extLst>
                <a:ext uri="{FF2B5EF4-FFF2-40B4-BE49-F238E27FC236}">
                  <a16:creationId xmlns:a16="http://schemas.microsoft.com/office/drawing/2014/main" id="{1C42479E-EB8C-423F-8036-52B3D94BA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1" y="3140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7</a:t>
              </a:r>
            </a:p>
          </p:txBody>
        </p:sp>
        <p:sp>
          <p:nvSpPr>
            <p:cNvPr id="156" name="Oval 101">
              <a:extLst>
                <a:ext uri="{FF2B5EF4-FFF2-40B4-BE49-F238E27FC236}">
                  <a16:creationId xmlns:a16="http://schemas.microsoft.com/office/drawing/2014/main" id="{FBBE2301-F284-442A-9835-5F660B282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3129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7" name="Line 103">
              <a:extLst>
                <a:ext uri="{FF2B5EF4-FFF2-40B4-BE49-F238E27FC236}">
                  <a16:creationId xmlns:a16="http://schemas.microsoft.com/office/drawing/2014/main" id="{AFAECB76-83B3-41D4-8A4C-DCA61D9C4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9" y="3256"/>
              <a:ext cx="44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" name="Text Box 104">
              <a:extLst>
                <a:ext uri="{FF2B5EF4-FFF2-40B4-BE49-F238E27FC236}">
                  <a16:creationId xmlns:a16="http://schemas.microsoft.com/office/drawing/2014/main" id="{6B42EE9D-587F-4813-9FB8-D17DB56FF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543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a</a:t>
              </a:r>
            </a:p>
          </p:txBody>
        </p:sp>
        <p:sp>
          <p:nvSpPr>
            <p:cNvPr id="159" name="Text Box 105">
              <a:extLst>
                <a:ext uri="{FF2B5EF4-FFF2-40B4-BE49-F238E27FC236}">
                  <a16:creationId xmlns:a16="http://schemas.microsoft.com/office/drawing/2014/main" id="{D51BF56D-2879-46EF-A492-EEFA917AC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2543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b</a:t>
              </a:r>
            </a:p>
          </p:txBody>
        </p:sp>
        <p:sp>
          <p:nvSpPr>
            <p:cNvPr id="160" name="Text Box 107">
              <a:extLst>
                <a:ext uri="{FF2B5EF4-FFF2-40B4-BE49-F238E27FC236}">
                  <a16:creationId xmlns:a16="http://schemas.microsoft.com/office/drawing/2014/main" id="{D03BB194-DBE7-4F79-BE3F-19C440A79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3129"/>
              <a:ext cx="1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d</a:t>
              </a:r>
            </a:p>
          </p:txBody>
        </p:sp>
        <p:sp>
          <p:nvSpPr>
            <p:cNvPr id="161" name="Text Box 108">
              <a:extLst>
                <a:ext uri="{FF2B5EF4-FFF2-40B4-BE49-F238E27FC236}">
                  <a16:creationId xmlns:a16="http://schemas.microsoft.com/office/drawing/2014/main" id="{95F9256A-76C9-4279-95C7-E141402A2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2432"/>
              <a:ext cx="25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50</a:t>
              </a:r>
            </a:p>
          </p:txBody>
        </p:sp>
        <p:sp>
          <p:nvSpPr>
            <p:cNvPr id="162" name="Text Box 109">
              <a:extLst>
                <a:ext uri="{FF2B5EF4-FFF2-40B4-BE49-F238E27FC236}">
                  <a16:creationId xmlns:a16="http://schemas.microsoft.com/office/drawing/2014/main" id="{C4F42968-24DB-4D4F-B49D-1CC250BF2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" y="2840"/>
              <a:ext cx="2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40</a:t>
              </a:r>
            </a:p>
          </p:txBody>
        </p:sp>
        <p:sp>
          <p:nvSpPr>
            <p:cNvPr id="163" name="Text Box 110">
              <a:extLst>
                <a:ext uri="{FF2B5EF4-FFF2-40B4-BE49-F238E27FC236}">
                  <a16:creationId xmlns:a16="http://schemas.microsoft.com/office/drawing/2014/main" id="{4C4249BD-BE40-46E2-99B4-5641F93AA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" y="2803"/>
              <a:ext cx="3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70</a:t>
              </a:r>
            </a:p>
          </p:txBody>
        </p:sp>
        <p:sp>
          <p:nvSpPr>
            <p:cNvPr id="164" name="Text Box 111">
              <a:extLst>
                <a:ext uri="{FF2B5EF4-FFF2-40B4-BE49-F238E27FC236}">
                  <a16:creationId xmlns:a16="http://schemas.microsoft.com/office/drawing/2014/main" id="{0594BA17-2359-4250-A85C-F5F9F9853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3210"/>
              <a:ext cx="2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35</a:t>
              </a:r>
            </a:p>
          </p:txBody>
        </p:sp>
        <p:sp>
          <p:nvSpPr>
            <p:cNvPr id="165" name="Text Box 112">
              <a:extLst>
                <a:ext uri="{FF2B5EF4-FFF2-40B4-BE49-F238E27FC236}">
                  <a16:creationId xmlns:a16="http://schemas.microsoft.com/office/drawing/2014/main" id="{7E76F9F3-AD73-4370-AA84-98D20E624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3602"/>
              <a:ext cx="2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/>
                <a:t>G</a:t>
              </a:r>
              <a:r>
                <a:rPr lang="en-US" altLang="zh-CN" sz="2400" b="1" baseline="-25000"/>
                <a:t>2</a:t>
              </a:r>
              <a:endParaRPr lang="en-US" altLang="zh-CN" sz="2400" b="1"/>
            </a:p>
          </p:txBody>
        </p:sp>
        <p:sp>
          <p:nvSpPr>
            <p:cNvPr id="166" name="Line 113">
              <a:extLst>
                <a:ext uri="{FF2B5EF4-FFF2-40B4-BE49-F238E27FC236}">
                  <a16:creationId xmlns:a16="http://schemas.microsoft.com/office/drawing/2014/main" id="{A5538DE5-EA3D-4AD9-9250-E9C626179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2" y="2805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7" name="Text Box 114">
              <a:extLst>
                <a:ext uri="{FF2B5EF4-FFF2-40B4-BE49-F238E27FC236}">
                  <a16:creationId xmlns:a16="http://schemas.microsoft.com/office/drawing/2014/main" id="{F960BA40-AB4C-4816-9E29-4206EEB37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795"/>
              <a:ext cx="24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800080"/>
                  </a:solidFill>
                </a:rPr>
                <a:t>45</a:t>
              </a:r>
            </a:p>
          </p:txBody>
        </p:sp>
        <p:sp>
          <p:nvSpPr>
            <p:cNvPr id="168" name="Line 115">
              <a:extLst>
                <a:ext uri="{FF2B5EF4-FFF2-40B4-BE49-F238E27FC236}">
                  <a16:creationId xmlns:a16="http://schemas.microsoft.com/office/drawing/2014/main" id="{C034EE82-8675-42E0-A238-7F8758017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756"/>
              <a:ext cx="519" cy="4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" name="Oval 99">
              <a:extLst>
                <a:ext uri="{FF2B5EF4-FFF2-40B4-BE49-F238E27FC236}">
                  <a16:creationId xmlns:a16="http://schemas.microsoft.com/office/drawing/2014/main" id="{CD5E88E4-72F9-4D07-82C5-491DEA281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3140"/>
              <a:ext cx="235" cy="235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6799432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4E4B9B-FBA1-4683-BEFF-A8DAB6369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392" y="738188"/>
            <a:ext cx="7634287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 =&lt;V,E&gt;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阶图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中任何结点都与其余的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个结点相邻，则称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阶完全图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(Complete Graph)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。记作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D=&lt;V,E&gt;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阶有向图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若对于任意的结点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u≠v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 ,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既有有向边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&gt;,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又有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v,u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，则称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有向完全图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1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>
              <a:lnSpc>
                <a:spcPct val="100000"/>
              </a:lnSpc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容易得到如下重要结论：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的边数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|E(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)|=n(n-1)/2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，且对于一般的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个结点的图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其边数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|E(G)|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≤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n(n-1)/2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53096451"/>
      </p:ext>
    </p:ext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矩形 102403"/>
          <p:cNvSpPr/>
          <p:nvPr/>
        </p:nvSpPr>
        <p:spPr>
          <a:xfrm>
            <a:off x="1473142" y="1557136"/>
            <a:ext cx="7544435" cy="3261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图的表示的三种方法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）集合表示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）邻接表（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adjacency list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）表示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（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）</a:t>
            </a:r>
            <a:r>
              <a:rPr lang="zh-CN" altLang="en-US" sz="200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</a:rPr>
              <a:t>矩阵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表示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     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、邻接矩阵（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adjacency matrix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）表示             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     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、关联矩阵（</a:t>
            </a:r>
            <a:r>
              <a:rPr lang="en-US" altLang="zh-CN" sz="2000" b="0">
                <a:latin typeface="Microsoft YaHei" panose="020B0503020204020204" charset="-122"/>
                <a:ea typeface="Microsoft YaHei" panose="020B0503020204020204" charset="-122"/>
              </a:rPr>
              <a:t>incidence matrix</a:t>
            </a:r>
            <a:r>
              <a:rPr lang="zh-CN" altLang="en-US" sz="2000" b="0">
                <a:latin typeface="Microsoft YaHei" panose="020B0503020204020204" charset="-122"/>
                <a:ea typeface="Microsoft YaHei" panose="020B0503020204020204" charset="-122"/>
              </a:rPr>
              <a:t>）表示</a:t>
            </a:r>
          </a:p>
        </p:txBody>
      </p:sp>
    </p:spTree>
    <p:extLst>
      <p:ext uri="{BB962C8B-B14F-4D97-AF65-F5344CB8AC3E}">
        <p14:creationId xmlns:p14="http://schemas.microsoft.com/office/powerpoint/2010/main" val="2316195686"/>
      </p:ext>
    </p:extLst>
  </p:cSld>
  <p:clrMapOvr>
    <a:masterClrMapping/>
  </p:clrMapOvr>
  <p:transition spd="slow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7C7D11-52A2-4545-B0CB-4B766A7F2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081" y="260059"/>
            <a:ext cx="8496300" cy="6505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10000"/>
              </a:lnSpc>
            </a:pP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10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令图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G=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(V′,E′)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的子图（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Subgraph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），当</a:t>
            </a:r>
          </a:p>
          <a:p>
            <a:pPr marL="533400" indent="-533400" algn="just">
              <a:lnSpc>
                <a:spcPct val="110000"/>
              </a:lnSpc>
            </a:pPr>
            <a:r>
              <a:rPr kumimoji="0"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(1)V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对任意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，则与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相关联的结点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超图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母图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，记作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≠G(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，则称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真子图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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，则称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生成子图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Spanning Subgraph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为结点集，以两端点均在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中的全体边为边集的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的子图，称为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结点集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导出的导出子图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Derived Subgraph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marL="533400" indent="-53340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为边集，以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中边关联的结点的全体为结点集的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的子图，称为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边集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导出的导出子图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0486676"/>
      </p:ext>
    </p:ext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108" name="Rectangle 3">
            <a:extLst>
              <a:ext uri="{FF2B5EF4-FFF2-40B4-BE49-F238E27FC236}">
                <a16:creationId xmlns:a16="http://schemas.microsoft.com/office/drawing/2014/main" id="{A9959F11-65F6-40D8-9A45-7C2F9A27B51C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862012"/>
            <a:ext cx="10488612" cy="5133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&lt;V, E&gt;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为简单图，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G’ = &lt;V, E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为完全图，则称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&lt;V, E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的补图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(Complement of Graph)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    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的补图也可理解为从结点集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的完全图中删除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中的边剩下的图，即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与其补图的结点集是相同的，边集是相对于完全图的边集为全集的补集。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，即它们互为补图。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的补图为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个结点的零图。 </a:t>
            </a:r>
          </a:p>
        </p:txBody>
      </p:sp>
      <p:graphicFrame>
        <p:nvGraphicFramePr>
          <p:cNvPr id="109" name="Object 4">
            <a:extLst>
              <a:ext uri="{FF2B5EF4-FFF2-40B4-BE49-F238E27FC236}">
                <a16:creationId xmlns:a16="http://schemas.microsoft.com/office/drawing/2014/main" id="{52C83A22-8C2C-40D5-8654-C46BB8ED7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956657"/>
              </p:ext>
            </p:extLst>
          </p:nvPr>
        </p:nvGraphicFramePr>
        <p:xfrm>
          <a:off x="8270921" y="1325780"/>
          <a:ext cx="315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公式" r:id="rId5" imgW="126720" imgH="203040" progId="Equation.3">
                  <p:embed/>
                </p:oleObj>
              </mc:Choice>
              <mc:Fallback>
                <p:oleObj name="公式" r:id="rId5" imgW="126720" imgH="203040" progId="Equation.3">
                  <p:embed/>
                  <p:pic>
                    <p:nvPicPr>
                      <p:cNvPr id="1208324" name="Object 4">
                        <a:extLst>
                          <a:ext uri="{FF2B5EF4-FFF2-40B4-BE49-F238E27FC236}">
                            <a16:creationId xmlns:a16="http://schemas.microsoft.com/office/drawing/2014/main" id="{73DC6C19-A542-4C3C-9026-1CE55AEE7F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921" y="1325780"/>
                        <a:ext cx="315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6">
            <a:extLst>
              <a:ext uri="{FF2B5EF4-FFF2-40B4-BE49-F238E27FC236}">
                <a16:creationId xmlns:a16="http://schemas.microsoft.com/office/drawing/2014/main" id="{F2E8AD3D-4178-4864-BA41-CDDC8A39D1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800846"/>
              </p:ext>
            </p:extLst>
          </p:nvPr>
        </p:nvGraphicFramePr>
        <p:xfrm>
          <a:off x="3715136" y="3448186"/>
          <a:ext cx="315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公式" r:id="rId7" imgW="126720" imgH="203040" progId="Equation.3">
                  <p:embed/>
                </p:oleObj>
              </mc:Choice>
              <mc:Fallback>
                <p:oleObj name="公式" r:id="rId7" imgW="126720" imgH="203040" progId="Equation.3">
                  <p:embed/>
                  <p:pic>
                    <p:nvPicPr>
                      <p:cNvPr id="1208326" name="Object 6">
                        <a:extLst>
                          <a:ext uri="{FF2B5EF4-FFF2-40B4-BE49-F238E27FC236}">
                            <a16:creationId xmlns:a16="http://schemas.microsoft.com/office/drawing/2014/main" id="{C92FEB90-E7B2-42CC-9AAC-00BD0EDFB2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5136" y="3448186"/>
                        <a:ext cx="315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7">
            <a:extLst>
              <a:ext uri="{FF2B5EF4-FFF2-40B4-BE49-F238E27FC236}">
                <a16:creationId xmlns:a16="http://schemas.microsoft.com/office/drawing/2014/main" id="{B4065A1C-C5FA-44CE-BF61-2B5AF8DB32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668419"/>
              </p:ext>
            </p:extLst>
          </p:nvPr>
        </p:nvGraphicFramePr>
        <p:xfrm>
          <a:off x="5214318" y="3428999"/>
          <a:ext cx="442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公式" r:id="rId8" imgW="177480" imgH="241200" progId="Equation.3">
                  <p:embed/>
                </p:oleObj>
              </mc:Choice>
              <mc:Fallback>
                <p:oleObj name="公式" r:id="rId8" imgW="177480" imgH="241200" progId="Equation.3">
                  <p:embed/>
                  <p:pic>
                    <p:nvPicPr>
                      <p:cNvPr id="1208327" name="Object 7">
                        <a:extLst>
                          <a:ext uri="{FF2B5EF4-FFF2-40B4-BE49-F238E27FC236}">
                            <a16:creationId xmlns:a16="http://schemas.microsoft.com/office/drawing/2014/main" id="{AB8D222E-68F2-48DD-91FC-00A88894C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318" y="3428999"/>
                        <a:ext cx="442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Rectangle 3">
            <a:extLst>
              <a:ext uri="{FF2B5EF4-FFF2-40B4-BE49-F238E27FC236}">
                <a16:creationId xmlns:a16="http://schemas.microsoft.com/office/drawing/2014/main" id="{F3849581-B6E4-4A16-96C6-34EA89FF1B3B}"/>
              </a:ext>
            </a:extLst>
          </p:cNvPr>
          <p:cNvSpPr txBox="1">
            <a:spLocks noChangeArrowheads="1"/>
          </p:cNvSpPr>
          <p:nvPr/>
        </p:nvSpPr>
        <p:spPr>
          <a:xfrm>
            <a:off x="718185" y="4873623"/>
            <a:ext cx="11125472" cy="1117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若设简单图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的邻接矩阵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，则它的补图的邻接矩阵          </a:t>
            </a:r>
          </a:p>
        </p:txBody>
      </p:sp>
      <p:graphicFrame>
        <p:nvGraphicFramePr>
          <p:cNvPr id="113" name="Object 36">
            <a:extLst>
              <a:ext uri="{FF2B5EF4-FFF2-40B4-BE49-F238E27FC236}">
                <a16:creationId xmlns:a16="http://schemas.microsoft.com/office/drawing/2014/main" id="{D9B58C9C-6DA5-485B-AC6C-F54537035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174835"/>
              </p:ext>
            </p:extLst>
          </p:nvPr>
        </p:nvGraphicFramePr>
        <p:xfrm>
          <a:off x="2698591" y="5547299"/>
          <a:ext cx="641826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公式" r:id="rId10" imgW="2641320" imgH="457200" progId="Equation.3">
                  <p:embed/>
                </p:oleObj>
              </mc:Choice>
              <mc:Fallback>
                <p:oleObj name="公式" r:id="rId10" imgW="2641320" imgH="457200" progId="Equation.3">
                  <p:embed/>
                  <p:pic>
                    <p:nvPicPr>
                      <p:cNvPr id="1210404" name="Object 36">
                        <a:extLst>
                          <a:ext uri="{FF2B5EF4-FFF2-40B4-BE49-F238E27FC236}">
                            <a16:creationId xmlns:a16="http://schemas.microsoft.com/office/drawing/2014/main" id="{4F764C98-3421-456E-AAFD-746D3F5381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591" y="5547299"/>
                        <a:ext cx="6418263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38">
            <a:extLst>
              <a:ext uri="{FF2B5EF4-FFF2-40B4-BE49-F238E27FC236}">
                <a16:creationId xmlns:a16="http://schemas.microsoft.com/office/drawing/2014/main" id="{8183128A-9661-436F-9E44-D3D5133512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201766"/>
              </p:ext>
            </p:extLst>
          </p:nvPr>
        </p:nvGraphicFramePr>
        <p:xfrm>
          <a:off x="10216809" y="4827586"/>
          <a:ext cx="173513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公式" r:id="rId12" imgW="698400" imgH="241200" progId="Equation.3">
                  <p:embed/>
                </p:oleObj>
              </mc:Choice>
              <mc:Fallback>
                <p:oleObj name="公式" r:id="rId12" imgW="698400" imgH="241200" progId="Equation.3">
                  <p:embed/>
                  <p:pic>
                    <p:nvPicPr>
                      <p:cNvPr id="1210406" name="Object 38">
                        <a:extLst>
                          <a:ext uri="{FF2B5EF4-FFF2-40B4-BE49-F238E27FC236}">
                            <a16:creationId xmlns:a16="http://schemas.microsoft.com/office/drawing/2014/main" id="{99993DAF-4BE9-4D0B-88D4-CE40C186B5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6809" y="4827586"/>
                        <a:ext cx="1735138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485704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119" name="Rectangle 3">
            <a:extLst>
              <a:ext uri="{FF2B5EF4-FFF2-40B4-BE49-F238E27FC236}">
                <a16:creationId xmlns:a16="http://schemas.microsoft.com/office/drawing/2014/main" id="{90480F85-237E-45CD-94E3-232A8FFF6D2B}"/>
              </a:ext>
            </a:extLst>
          </p:cNvPr>
          <p:cNvSpPr txBox="1">
            <a:spLocks noChangeArrowheads="1"/>
          </p:cNvSpPr>
          <p:nvPr/>
        </p:nvSpPr>
        <p:spPr>
          <a:xfrm>
            <a:off x="1467122" y="979215"/>
            <a:ext cx="10724878" cy="4365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设图</a:t>
            </a:r>
            <a:r>
              <a:rPr lang="en-US" altLang="zh-CN" dirty="0"/>
              <a:t>G = &lt;V, E&gt;</a:t>
            </a:r>
            <a:r>
              <a:rPr lang="zh-CN" altLang="en-US" dirty="0"/>
              <a:t>。</a:t>
            </a:r>
          </a:p>
          <a:p>
            <a:pPr marL="457200" indent="-457200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设</a:t>
            </a:r>
            <a:r>
              <a:rPr lang="en-US" altLang="zh-CN" dirty="0" err="1"/>
              <a:t>e∈E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G-e</a:t>
            </a:r>
            <a:r>
              <a:rPr lang="zh-CN" altLang="en-US" dirty="0"/>
              <a:t>表示从</a:t>
            </a:r>
            <a:r>
              <a:rPr lang="en-US" altLang="zh-CN" dirty="0"/>
              <a:t>G</a:t>
            </a:r>
            <a:r>
              <a:rPr lang="zh-CN" altLang="en-US" dirty="0"/>
              <a:t>中去掉边</a:t>
            </a:r>
            <a:r>
              <a:rPr lang="en-US" altLang="zh-CN" dirty="0"/>
              <a:t>e</a:t>
            </a:r>
            <a:r>
              <a:rPr lang="zh-CN" altLang="en-US" dirty="0"/>
              <a:t>得到的图，称为</a:t>
            </a:r>
            <a:r>
              <a:rPr lang="zh-CN" altLang="en-US" dirty="0">
                <a:solidFill>
                  <a:schemeClr val="accent1"/>
                </a:solidFill>
              </a:rPr>
              <a:t>删除边</a:t>
            </a:r>
            <a:r>
              <a:rPr lang="en-US" altLang="zh-CN" dirty="0">
                <a:solidFill>
                  <a:schemeClr val="accent1"/>
                </a:solidFill>
              </a:rPr>
              <a:t>e</a:t>
            </a:r>
            <a:r>
              <a:rPr lang="zh-CN" altLang="en-US" dirty="0"/>
              <a:t>。又设</a:t>
            </a:r>
            <a:r>
              <a:rPr lang="en-US" altLang="zh-CN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</a:t>
            </a:r>
            <a:r>
              <a:rPr lang="en-US" altLang="zh-CN" dirty="0"/>
              <a:t>E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G-E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</a:t>
            </a:r>
            <a:r>
              <a:rPr lang="zh-CN" altLang="en-US" dirty="0"/>
              <a:t>表示从</a:t>
            </a:r>
            <a:r>
              <a:rPr lang="en-US" altLang="zh-CN" dirty="0"/>
              <a:t>G</a:t>
            </a:r>
            <a:r>
              <a:rPr lang="zh-CN" altLang="en-US" dirty="0"/>
              <a:t>中删除</a:t>
            </a:r>
            <a:r>
              <a:rPr lang="en-US" altLang="zh-CN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中所有边得到的图，称为</a:t>
            </a:r>
            <a:r>
              <a:rPr lang="zh-CN" altLang="en-US" dirty="0">
                <a:solidFill>
                  <a:schemeClr val="accent1"/>
                </a:solidFill>
              </a:rPr>
              <a:t>删除</a:t>
            </a:r>
            <a:r>
              <a:rPr lang="en-US" altLang="zh-CN" dirty="0">
                <a:solidFill>
                  <a:schemeClr val="accent1"/>
                </a:solidFill>
              </a:rPr>
              <a:t>E</a:t>
            </a:r>
            <a:r>
              <a:rPr lang="en-US" altLang="zh-CN" dirty="0">
                <a:solidFill>
                  <a:schemeClr val="accent1"/>
                </a:solidFill>
                <a:sym typeface="Symbol" panose="05050102010706020507" pitchFamily="18" charset="2"/>
              </a:rPr>
              <a:t></a:t>
            </a:r>
            <a:r>
              <a:rPr lang="zh-CN" altLang="en-US" dirty="0"/>
              <a:t>。</a:t>
            </a:r>
          </a:p>
          <a:p>
            <a:pPr marL="457200" indent="-457200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设</a:t>
            </a:r>
            <a:r>
              <a:rPr lang="en-US" altLang="zh-CN" dirty="0" err="1"/>
              <a:t>v∈V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G-v</a:t>
            </a:r>
            <a:r>
              <a:rPr lang="zh-CN" altLang="en-US" dirty="0"/>
              <a:t>表示从</a:t>
            </a:r>
            <a:r>
              <a:rPr lang="en-US" altLang="zh-CN" dirty="0"/>
              <a:t>G</a:t>
            </a:r>
            <a:r>
              <a:rPr lang="zh-CN" altLang="en-US" dirty="0"/>
              <a:t>中去掉结点</a:t>
            </a:r>
            <a:r>
              <a:rPr lang="en-US" altLang="zh-CN" dirty="0"/>
              <a:t>v</a:t>
            </a:r>
            <a:r>
              <a:rPr lang="zh-CN" altLang="en-US" dirty="0"/>
              <a:t>及</a:t>
            </a:r>
            <a:r>
              <a:rPr lang="en-US" altLang="zh-CN" dirty="0"/>
              <a:t>v</a:t>
            </a:r>
            <a:r>
              <a:rPr lang="zh-CN" altLang="en-US" dirty="0"/>
              <a:t>关联的所有边得到的图，称为</a:t>
            </a:r>
            <a:r>
              <a:rPr lang="zh-CN" altLang="en-US" dirty="0">
                <a:solidFill>
                  <a:schemeClr val="accent1"/>
                </a:solidFill>
              </a:rPr>
              <a:t>删除结点</a:t>
            </a:r>
            <a:r>
              <a:rPr lang="en-US" altLang="zh-CN" dirty="0">
                <a:solidFill>
                  <a:schemeClr val="accent1"/>
                </a:solidFill>
              </a:rPr>
              <a:t>v</a:t>
            </a:r>
            <a:r>
              <a:rPr lang="zh-CN" altLang="en-US" dirty="0"/>
              <a:t>。又设</a:t>
            </a:r>
            <a:r>
              <a:rPr lang="en-US" altLang="zh-CN" dirty="0"/>
              <a:t>V</a:t>
            </a:r>
            <a:r>
              <a:rPr lang="en-US" altLang="zh-CN" dirty="0">
                <a:sym typeface="Symbol" panose="05050102010706020507" pitchFamily="18" charset="2"/>
              </a:rPr>
              <a:t></a:t>
            </a:r>
            <a:r>
              <a:rPr lang="en-US" altLang="zh-CN" dirty="0"/>
              <a:t>V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G-V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zh-CN" altLang="en-US" dirty="0"/>
              <a:t>表示从</a:t>
            </a:r>
            <a:r>
              <a:rPr lang="en-US" altLang="zh-CN" dirty="0"/>
              <a:t>G</a:t>
            </a:r>
            <a:r>
              <a:rPr lang="zh-CN" altLang="en-US" dirty="0"/>
              <a:t>中删除</a:t>
            </a:r>
            <a:r>
              <a:rPr lang="en-US" altLang="zh-CN" dirty="0"/>
              <a:t>V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中所有结点及关联的所有边得到的图，称为</a:t>
            </a:r>
            <a:r>
              <a:rPr lang="zh-CN" altLang="en-US" dirty="0">
                <a:solidFill>
                  <a:schemeClr val="accent1"/>
                </a:solidFill>
              </a:rPr>
              <a:t>删除</a:t>
            </a:r>
            <a:r>
              <a:rPr lang="en-US" altLang="zh-CN" dirty="0">
                <a:solidFill>
                  <a:schemeClr val="accent1"/>
                </a:solidFill>
              </a:rPr>
              <a:t>V</a:t>
            </a:r>
            <a:r>
              <a:rPr lang="en-US" altLang="zh-CN" dirty="0">
                <a:solidFill>
                  <a:schemeClr val="accent1"/>
                </a:solidFill>
                <a:sym typeface="Symbol" panose="05050102010706020507" pitchFamily="18" charset="2"/>
              </a:rPr>
              <a:t></a:t>
            </a:r>
            <a:r>
              <a:rPr lang="zh-CN" altLang="en-US" dirty="0"/>
              <a:t>。</a:t>
            </a:r>
          </a:p>
        </p:txBody>
      </p:sp>
      <p:sp>
        <p:nvSpPr>
          <p:cNvPr id="120" name="Rectangle 3">
            <a:extLst>
              <a:ext uri="{FF2B5EF4-FFF2-40B4-BE49-F238E27FC236}">
                <a16:creationId xmlns:a16="http://schemas.microsoft.com/office/drawing/2014/main" id="{A5AB2357-3280-45BB-989E-FDB88155CC33}"/>
              </a:ext>
            </a:extLst>
          </p:cNvPr>
          <p:cNvSpPr txBox="1">
            <a:spLocks noChangeArrowheads="1"/>
          </p:cNvSpPr>
          <p:nvPr/>
        </p:nvSpPr>
        <p:spPr>
          <a:xfrm>
            <a:off x="1467122" y="3350623"/>
            <a:ext cx="10611667" cy="4813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00000"/>
              </a:lnSpc>
              <a:spcBef>
                <a:spcPct val="15000"/>
              </a:spcBef>
            </a:pPr>
            <a:endParaRPr lang="zh-CN" altLang="en-US" dirty="0"/>
          </a:p>
          <a:p>
            <a:pPr marL="533400" indent="-533400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AutoNum type="arabicPeriod" startAt="3"/>
            </a:pPr>
            <a:r>
              <a:rPr lang="zh-CN" altLang="en-US" dirty="0"/>
              <a:t>设</a:t>
            </a:r>
            <a:r>
              <a:rPr lang="en-US" altLang="zh-CN" dirty="0"/>
              <a:t>e = (u, v)∈E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G\e</a:t>
            </a:r>
            <a:r>
              <a:rPr lang="zh-CN" altLang="en-US" dirty="0"/>
              <a:t>表示从</a:t>
            </a:r>
            <a:r>
              <a:rPr lang="en-US" altLang="zh-CN" dirty="0"/>
              <a:t>G</a:t>
            </a:r>
            <a:r>
              <a:rPr lang="zh-CN" altLang="en-US" dirty="0"/>
              <a:t>中删除</a:t>
            </a:r>
            <a:r>
              <a:rPr lang="en-US" altLang="zh-CN" dirty="0"/>
              <a:t>e</a:t>
            </a:r>
            <a:r>
              <a:rPr lang="zh-CN" altLang="en-US" dirty="0"/>
              <a:t>，将</a:t>
            </a:r>
            <a:r>
              <a:rPr lang="en-US" altLang="zh-CN" dirty="0"/>
              <a:t>e</a:t>
            </a:r>
            <a:r>
              <a:rPr lang="zh-CN" altLang="en-US" dirty="0"/>
              <a:t>的两个端点</a:t>
            </a:r>
            <a:r>
              <a:rPr lang="en-US" altLang="zh-CN" dirty="0"/>
              <a:t>u, v</a:t>
            </a:r>
            <a:r>
              <a:rPr lang="zh-CN" altLang="en-US" dirty="0"/>
              <a:t>用一个新的结点</a:t>
            </a:r>
            <a:r>
              <a:rPr lang="en-US" altLang="zh-CN" dirty="0"/>
              <a:t>w</a:t>
            </a:r>
            <a:r>
              <a:rPr lang="zh-CN" altLang="en-US" dirty="0"/>
              <a:t>代替，使</a:t>
            </a:r>
            <a:r>
              <a:rPr lang="en-US" altLang="zh-CN" dirty="0"/>
              <a:t>w</a:t>
            </a:r>
            <a:r>
              <a:rPr lang="zh-CN" altLang="en-US" dirty="0"/>
              <a:t>关联除</a:t>
            </a:r>
            <a:r>
              <a:rPr lang="en-US" altLang="zh-CN" dirty="0"/>
              <a:t>e</a:t>
            </a:r>
            <a:r>
              <a:rPr lang="zh-CN" altLang="en-US" dirty="0"/>
              <a:t>外的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关联的一切边，称为</a:t>
            </a:r>
            <a:r>
              <a:rPr lang="zh-CN" altLang="en-US" dirty="0">
                <a:solidFill>
                  <a:schemeClr val="accent1"/>
                </a:solidFill>
              </a:rPr>
              <a:t>边</a:t>
            </a:r>
            <a:r>
              <a:rPr lang="en-US" altLang="zh-CN" dirty="0">
                <a:solidFill>
                  <a:schemeClr val="accent1"/>
                </a:solidFill>
              </a:rPr>
              <a:t>e</a:t>
            </a:r>
            <a:r>
              <a:rPr lang="zh-CN" altLang="en-US" dirty="0">
                <a:solidFill>
                  <a:schemeClr val="accent1"/>
                </a:solidFill>
              </a:rPr>
              <a:t>的收缩</a:t>
            </a:r>
            <a:r>
              <a:rPr lang="zh-CN" altLang="en-US" dirty="0"/>
              <a:t>。一个图</a:t>
            </a:r>
            <a:r>
              <a:rPr lang="en-US" altLang="zh-CN" dirty="0"/>
              <a:t>G</a:t>
            </a:r>
            <a:r>
              <a:rPr lang="zh-CN" altLang="en-US" dirty="0"/>
              <a:t>可以收缩为图</a:t>
            </a:r>
            <a:r>
              <a:rPr lang="en-US" altLang="zh-CN" dirty="0"/>
              <a:t>H</a:t>
            </a:r>
            <a:r>
              <a:rPr lang="zh-CN" altLang="en-US" dirty="0"/>
              <a:t>，是指</a:t>
            </a:r>
            <a:r>
              <a:rPr lang="en-US" altLang="zh-CN" dirty="0"/>
              <a:t>H</a:t>
            </a:r>
            <a:r>
              <a:rPr lang="zh-CN" altLang="en-US" dirty="0"/>
              <a:t>可以从</a:t>
            </a:r>
            <a:r>
              <a:rPr lang="en-US" altLang="zh-CN" dirty="0"/>
              <a:t>G</a:t>
            </a:r>
            <a:r>
              <a:rPr lang="zh-CN" altLang="en-US" dirty="0"/>
              <a:t>经过若干次边的收缩而得到。</a:t>
            </a:r>
          </a:p>
          <a:p>
            <a:pPr marL="533400" indent="-533400">
              <a:lnSpc>
                <a:spcPct val="100000"/>
              </a:lnSpc>
              <a:buClr>
                <a:srgbClr val="800080"/>
              </a:buClr>
              <a:buFont typeface="Wingdings" panose="05000000000000000000" pitchFamily="2" charset="2"/>
              <a:buAutoNum type="arabicPeriod" startAt="3"/>
            </a:pPr>
            <a:r>
              <a:rPr lang="zh-CN" altLang="en-US" dirty="0"/>
              <a:t>设</a:t>
            </a:r>
            <a:r>
              <a:rPr lang="en-US" altLang="zh-CN" dirty="0"/>
              <a:t>u, </a:t>
            </a:r>
            <a:r>
              <a:rPr lang="en-US" altLang="zh-CN" dirty="0" err="1"/>
              <a:t>v∈V</a:t>
            </a:r>
            <a:r>
              <a:rPr lang="en-US" altLang="zh-CN" dirty="0"/>
              <a:t>(u, v</a:t>
            </a:r>
            <a:r>
              <a:rPr lang="zh-CN" altLang="en-US" dirty="0"/>
              <a:t>可能相邻，也可能不相邻</a:t>
            </a:r>
            <a:r>
              <a:rPr lang="en-US" altLang="zh-CN" dirty="0"/>
              <a:t>)</a:t>
            </a:r>
            <a:r>
              <a:rPr lang="zh-CN" altLang="en-US" dirty="0"/>
              <a:t>，用</a:t>
            </a:r>
            <a:r>
              <a:rPr lang="en-US" altLang="zh-CN" dirty="0">
                <a:solidFill>
                  <a:srgbClr val="800080"/>
                </a:solidFill>
              </a:rPr>
              <a:t>G∪(u, v)</a:t>
            </a:r>
            <a:r>
              <a:rPr lang="zh-CN" altLang="en-US" dirty="0"/>
              <a:t>表示在</a:t>
            </a:r>
            <a:r>
              <a:rPr lang="en-US" altLang="zh-CN" dirty="0"/>
              <a:t>u, v</a:t>
            </a:r>
            <a:r>
              <a:rPr lang="zh-CN" altLang="en-US" dirty="0"/>
              <a:t>之间加一条边</a:t>
            </a:r>
            <a:r>
              <a:rPr lang="en-US" altLang="zh-CN" dirty="0"/>
              <a:t>(u, v)</a:t>
            </a:r>
            <a:r>
              <a:rPr lang="zh-CN" altLang="en-US" dirty="0"/>
              <a:t>，称为</a:t>
            </a:r>
            <a:r>
              <a:rPr lang="zh-CN" altLang="en-US" dirty="0">
                <a:solidFill>
                  <a:schemeClr val="accent1"/>
                </a:solidFill>
              </a:rPr>
              <a:t>加新边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87672234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E96B1A-478B-42C2-90E7-A2CDF74FA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884" y="1451792"/>
            <a:ext cx="10461406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定理（欧拉定理）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在任何图中，结点度的总和等于边数的两倍。</a:t>
            </a: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 该定理也被称为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握手定理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，被认为图论第一定理，可以用于证明图的相关性质。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推论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在任意图中，奇数度的结点个数为偶数。</a:t>
            </a:r>
            <a:r>
              <a:rPr lang="zh-CN" altLang="en-US" dirty="0">
                <a:solidFill>
                  <a:srgbClr val="99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8802808"/>
      </p:ext>
    </p:ext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880736-C614-44A8-8FC0-F40C9026B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70938"/>
            <a:ext cx="9345708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若图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的结点可以分为两个非空集合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中的边的端点分别属于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，则称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二分图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Bipartite Graph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），可简记为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G(V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若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中结点与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中结点均邻接且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中结点与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中结点也均邻接，则称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完全二分图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Complete Bipartite Graph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），记为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m,n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m,n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分别是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的基数。</a:t>
            </a:r>
            <a:r>
              <a:rPr lang="zh-CN" altLang="en-US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zh-CN" altLang="en-US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899574"/>
      </p:ext>
    </p:ext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文本占位符 64514"/>
          <p:cNvSpPr txBox="1">
            <a:spLocks/>
          </p:cNvSpPr>
          <p:nvPr/>
        </p:nvSpPr>
        <p:spPr>
          <a:xfrm>
            <a:off x="1215005" y="1380605"/>
            <a:ext cx="8382000" cy="44958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</a:rPr>
              <a:t>图的同构</a:t>
            </a:r>
            <a:r>
              <a:rPr lang="en-US" altLang="zh-CN" dirty="0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</a:rPr>
              <a:t>(</a:t>
            </a:r>
            <a:r>
              <a:rPr lang="en-US" altLang="zh-CN" dirty="0">
                <a:solidFill>
                  <a:srgbClr val="3333FF"/>
                </a:solidFill>
                <a:sym typeface="+mn-ea"/>
              </a:rPr>
              <a:t>Isomorphism </a:t>
            </a:r>
            <a:r>
              <a:rPr lang="en-US" altLang="zh-CN" dirty="0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</a:rPr>
              <a:t>)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3300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设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(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有向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)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图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=&lt;V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,E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&gt;, G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=&lt;V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,E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&gt;, 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若存在双射 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f:V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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V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, 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满足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		u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V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,v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V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, 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(</a:t>
            </a:r>
            <a:r>
              <a:rPr lang="en-US" altLang="zh-CN" sz="2000" dirty="0" err="1">
                <a:latin typeface="Microsoft YaHei" panose="020B0503020204020204" charset="-122"/>
                <a:ea typeface="Microsoft YaHei" panose="020B0503020204020204" charset="-122"/>
              </a:rPr>
              <a:t>u,v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)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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 (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f(u),f(v))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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18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</a:p>
          <a:p>
            <a:pPr algn="ctr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(&lt;</a:t>
            </a:r>
            <a:r>
              <a:rPr lang="en-US" altLang="zh-CN" sz="2000" dirty="0" err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u,v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&gt;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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2000" baseline="-25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 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&lt;f(u),f(v)&gt;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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E</a:t>
            </a:r>
            <a:r>
              <a:rPr lang="en-US" altLang="zh-CN" sz="2000" baseline="-25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)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则称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与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同构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, 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记作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400" b="1" dirty="0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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en-US" altLang="zh-CN" sz="2000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baseline="-250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baseline="-250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41675"/>
      </p:ext>
    </p:ext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pSp>
        <p:nvGrpSpPr>
          <p:cNvPr id="4" name="组合 65539"/>
          <p:cNvGrpSpPr/>
          <p:nvPr/>
        </p:nvGrpSpPr>
        <p:grpSpPr>
          <a:xfrm>
            <a:off x="1768650" y="1375785"/>
            <a:ext cx="7777162" cy="4471987"/>
            <a:chOff x="0" y="0"/>
            <a:chExt cx="4899" cy="2817"/>
          </a:xfrm>
        </p:grpSpPr>
        <p:sp>
          <p:nvSpPr>
            <p:cNvPr id="5" name="椭圆 65540"/>
            <p:cNvSpPr/>
            <p:nvPr/>
          </p:nvSpPr>
          <p:spPr>
            <a:xfrm>
              <a:off x="227" y="681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" name="椭圆 65541"/>
            <p:cNvSpPr/>
            <p:nvPr/>
          </p:nvSpPr>
          <p:spPr>
            <a:xfrm>
              <a:off x="726" y="363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7" name="椭圆 65542"/>
            <p:cNvSpPr/>
            <p:nvPr/>
          </p:nvSpPr>
          <p:spPr>
            <a:xfrm>
              <a:off x="726" y="953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" name="椭圆 65543"/>
            <p:cNvSpPr/>
            <p:nvPr/>
          </p:nvSpPr>
          <p:spPr>
            <a:xfrm>
              <a:off x="1270" y="681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" name="椭圆 65544"/>
            <p:cNvSpPr/>
            <p:nvPr/>
          </p:nvSpPr>
          <p:spPr>
            <a:xfrm>
              <a:off x="1406" y="31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" name="椭圆 65545"/>
            <p:cNvSpPr/>
            <p:nvPr/>
          </p:nvSpPr>
          <p:spPr>
            <a:xfrm>
              <a:off x="2495" y="590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1" name="直接连接符 65546"/>
            <p:cNvSpPr/>
            <p:nvPr/>
          </p:nvSpPr>
          <p:spPr>
            <a:xfrm flipH="1">
              <a:off x="272" y="408"/>
              <a:ext cx="499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2" name="直接连接符 65547"/>
            <p:cNvSpPr/>
            <p:nvPr/>
          </p:nvSpPr>
          <p:spPr>
            <a:xfrm>
              <a:off x="816" y="408"/>
              <a:ext cx="499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3" name="直接连接符 65548"/>
            <p:cNvSpPr/>
            <p:nvPr/>
          </p:nvSpPr>
          <p:spPr>
            <a:xfrm>
              <a:off x="272" y="771"/>
              <a:ext cx="454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4" name="直接连接符 65549"/>
            <p:cNvSpPr/>
            <p:nvPr/>
          </p:nvSpPr>
          <p:spPr>
            <a:xfrm flipV="1">
              <a:off x="816" y="771"/>
              <a:ext cx="454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5" name="直接连接符 65550"/>
            <p:cNvSpPr/>
            <p:nvPr/>
          </p:nvSpPr>
          <p:spPr>
            <a:xfrm flipV="1">
              <a:off x="1315" y="408"/>
              <a:ext cx="136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cxnSp>
          <p:nvCxnSpPr>
            <p:cNvPr id="16" name="曲线连接符 65551"/>
            <p:cNvCxnSpPr/>
            <p:nvPr/>
          </p:nvCxnSpPr>
          <p:spPr>
            <a:xfrm flipH="1">
              <a:off x="726" y="408"/>
              <a:ext cx="91" cy="1"/>
            </a:xfrm>
            <a:prstGeom prst="curvedConnector5">
              <a:avLst>
                <a:gd name="adj1" fmla="val -158241"/>
                <a:gd name="adj2" fmla="val -30500000"/>
                <a:gd name="adj3" fmla="val 258241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曲线连接符 65552"/>
            <p:cNvCxnSpPr>
              <a:stCxn id="7" idx="6"/>
              <a:endCxn id="6" idx="6"/>
            </p:cNvCxnSpPr>
            <p:nvPr/>
          </p:nvCxnSpPr>
          <p:spPr>
            <a:xfrm flipV="1">
              <a:off x="817" y="409"/>
              <a:ext cx="1" cy="590"/>
            </a:xfrm>
            <a:prstGeom prst="curvedConnector3">
              <a:avLst>
                <a:gd name="adj1" fmla="val 9200000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曲线连接符 65553"/>
            <p:cNvCxnSpPr>
              <a:stCxn id="6" idx="2"/>
              <a:endCxn id="7" idx="2"/>
            </p:cNvCxnSpPr>
            <p:nvPr/>
          </p:nvCxnSpPr>
          <p:spPr>
            <a:xfrm rot="10800000" flipH="1" flipV="1">
              <a:off x="726" y="409"/>
              <a:ext cx="1" cy="590"/>
            </a:xfrm>
            <a:prstGeom prst="curvedConnector3">
              <a:avLst>
                <a:gd name="adj1" fmla="val -10500000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" name="椭圆 65554"/>
            <p:cNvSpPr/>
            <p:nvPr/>
          </p:nvSpPr>
          <p:spPr>
            <a:xfrm>
              <a:off x="2132" y="907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20" name="椭圆 65555"/>
            <p:cNvSpPr/>
            <p:nvPr/>
          </p:nvSpPr>
          <p:spPr>
            <a:xfrm>
              <a:off x="1996" y="31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21" name="椭圆 65556"/>
            <p:cNvSpPr/>
            <p:nvPr/>
          </p:nvSpPr>
          <p:spPr>
            <a:xfrm>
              <a:off x="2812" y="862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22" name="椭圆 65557"/>
            <p:cNvSpPr/>
            <p:nvPr/>
          </p:nvSpPr>
          <p:spPr>
            <a:xfrm>
              <a:off x="2676" y="31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cxnSp>
          <p:nvCxnSpPr>
            <p:cNvPr id="23" name="曲线连接符 65558"/>
            <p:cNvCxnSpPr>
              <a:stCxn id="20" idx="4"/>
              <a:endCxn id="20" idx="6"/>
            </p:cNvCxnSpPr>
            <p:nvPr/>
          </p:nvCxnSpPr>
          <p:spPr>
            <a:xfrm rot="5400000" flipH="1" flipV="1">
              <a:off x="2028" y="350"/>
              <a:ext cx="45" cy="45"/>
            </a:xfrm>
            <a:prstGeom prst="curvedConnector4">
              <a:avLst>
                <a:gd name="adj1" fmla="val -320000"/>
                <a:gd name="adj2" fmla="val 420000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曲线连接符 65559"/>
            <p:cNvCxnSpPr/>
            <p:nvPr/>
          </p:nvCxnSpPr>
          <p:spPr>
            <a:xfrm rot="5400000" flipV="1">
              <a:off x="2130" y="200"/>
              <a:ext cx="622" cy="829"/>
            </a:xfrm>
            <a:prstGeom prst="curvedConnector4">
              <a:avLst>
                <a:gd name="adj1" fmla="val -31352"/>
                <a:gd name="adj2" fmla="val 112662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曲线连接符 65560"/>
            <p:cNvCxnSpPr>
              <a:stCxn id="21" idx="3"/>
              <a:endCxn id="20" idx="2"/>
            </p:cNvCxnSpPr>
            <p:nvPr/>
          </p:nvCxnSpPr>
          <p:spPr>
            <a:xfrm rot="-5400000" flipV="1">
              <a:off x="2108" y="223"/>
              <a:ext cx="576" cy="829"/>
            </a:xfrm>
            <a:prstGeom prst="curvedConnector4">
              <a:avLst>
                <a:gd name="adj1" fmla="val -27259"/>
                <a:gd name="adj2" fmla="val 117370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直接连接符 65561"/>
            <p:cNvSpPr/>
            <p:nvPr/>
          </p:nvSpPr>
          <p:spPr>
            <a:xfrm>
              <a:off x="2087" y="318"/>
              <a:ext cx="589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27" name="直接连接符 65562"/>
            <p:cNvSpPr/>
            <p:nvPr/>
          </p:nvSpPr>
          <p:spPr>
            <a:xfrm>
              <a:off x="2767" y="363"/>
              <a:ext cx="91" cy="5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28" name="直接连接符 65563"/>
            <p:cNvSpPr/>
            <p:nvPr/>
          </p:nvSpPr>
          <p:spPr>
            <a:xfrm>
              <a:off x="2041" y="363"/>
              <a:ext cx="136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29" name="直接连接符 65564"/>
            <p:cNvSpPr/>
            <p:nvPr/>
          </p:nvSpPr>
          <p:spPr>
            <a:xfrm>
              <a:off x="2177" y="953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0" name="直接连接符 65565"/>
            <p:cNvSpPr/>
            <p:nvPr/>
          </p:nvSpPr>
          <p:spPr>
            <a:xfrm flipH="1">
              <a:off x="2540" y="363"/>
              <a:ext cx="182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1" name="椭圆 65566"/>
            <p:cNvSpPr/>
            <p:nvPr/>
          </p:nvSpPr>
          <p:spPr>
            <a:xfrm>
              <a:off x="4218" y="0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2" name="椭圆 65567"/>
            <p:cNvSpPr/>
            <p:nvPr/>
          </p:nvSpPr>
          <p:spPr>
            <a:xfrm>
              <a:off x="3674" y="45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3" name="椭圆 65568"/>
            <p:cNvSpPr/>
            <p:nvPr/>
          </p:nvSpPr>
          <p:spPr>
            <a:xfrm>
              <a:off x="4808" y="40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4" name="椭圆 65569"/>
            <p:cNvSpPr/>
            <p:nvPr/>
          </p:nvSpPr>
          <p:spPr>
            <a:xfrm>
              <a:off x="3946" y="99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5" name="椭圆 65570"/>
            <p:cNvSpPr/>
            <p:nvPr/>
          </p:nvSpPr>
          <p:spPr>
            <a:xfrm>
              <a:off x="4627" y="99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6" name="椭圆 65571"/>
            <p:cNvSpPr/>
            <p:nvPr/>
          </p:nvSpPr>
          <p:spPr>
            <a:xfrm>
              <a:off x="4218" y="272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7" name="椭圆 65572"/>
            <p:cNvSpPr/>
            <p:nvPr/>
          </p:nvSpPr>
          <p:spPr>
            <a:xfrm>
              <a:off x="3946" y="45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8" name="椭圆 65573"/>
            <p:cNvSpPr/>
            <p:nvPr/>
          </p:nvSpPr>
          <p:spPr>
            <a:xfrm>
              <a:off x="4536" y="45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39" name="椭圆 65574"/>
            <p:cNvSpPr/>
            <p:nvPr/>
          </p:nvSpPr>
          <p:spPr>
            <a:xfrm>
              <a:off x="4082" y="771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0" name="椭圆 65575"/>
            <p:cNvSpPr/>
            <p:nvPr/>
          </p:nvSpPr>
          <p:spPr>
            <a:xfrm>
              <a:off x="4445" y="771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1" name="椭圆 65576"/>
            <p:cNvSpPr/>
            <p:nvPr/>
          </p:nvSpPr>
          <p:spPr>
            <a:xfrm>
              <a:off x="771" y="1905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2" name="直接连接符 65577"/>
            <p:cNvSpPr/>
            <p:nvPr/>
          </p:nvSpPr>
          <p:spPr>
            <a:xfrm flipH="1">
              <a:off x="3765" y="46"/>
              <a:ext cx="453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3" name="直接连接符 65578"/>
            <p:cNvSpPr/>
            <p:nvPr/>
          </p:nvSpPr>
          <p:spPr>
            <a:xfrm>
              <a:off x="3719" y="545"/>
              <a:ext cx="273" cy="4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4" name="直接连接符 65579"/>
            <p:cNvSpPr/>
            <p:nvPr/>
          </p:nvSpPr>
          <p:spPr>
            <a:xfrm>
              <a:off x="4037" y="1043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5" name="直接连接符 65580"/>
            <p:cNvSpPr/>
            <p:nvPr/>
          </p:nvSpPr>
          <p:spPr>
            <a:xfrm>
              <a:off x="4264" y="0"/>
              <a:ext cx="589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6" name="直接连接符 65581"/>
            <p:cNvSpPr/>
            <p:nvPr/>
          </p:nvSpPr>
          <p:spPr>
            <a:xfrm flipV="1">
              <a:off x="4717" y="499"/>
              <a:ext cx="136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7" name="直接连接符 65582"/>
            <p:cNvSpPr/>
            <p:nvPr/>
          </p:nvSpPr>
          <p:spPr>
            <a:xfrm flipV="1">
              <a:off x="4037" y="318"/>
              <a:ext cx="227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8" name="直接连接符 65583"/>
            <p:cNvSpPr/>
            <p:nvPr/>
          </p:nvSpPr>
          <p:spPr>
            <a:xfrm>
              <a:off x="4309" y="318"/>
              <a:ext cx="227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49" name="直接连接符 65584"/>
            <p:cNvSpPr/>
            <p:nvPr/>
          </p:nvSpPr>
          <p:spPr>
            <a:xfrm>
              <a:off x="3992" y="545"/>
              <a:ext cx="136" cy="2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0" name="直接连接符 65585"/>
            <p:cNvSpPr/>
            <p:nvPr/>
          </p:nvSpPr>
          <p:spPr>
            <a:xfrm>
              <a:off x="4173" y="817"/>
              <a:ext cx="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1" name="直接连接符 65586"/>
            <p:cNvSpPr/>
            <p:nvPr/>
          </p:nvSpPr>
          <p:spPr>
            <a:xfrm flipH="1">
              <a:off x="4491" y="499"/>
              <a:ext cx="90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2" name="直接连接符 65587"/>
            <p:cNvSpPr/>
            <p:nvPr/>
          </p:nvSpPr>
          <p:spPr>
            <a:xfrm>
              <a:off x="3765" y="499"/>
              <a:ext cx="1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3" name="直接连接符 65588"/>
            <p:cNvSpPr/>
            <p:nvPr/>
          </p:nvSpPr>
          <p:spPr>
            <a:xfrm flipV="1">
              <a:off x="3992" y="817"/>
              <a:ext cx="136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4" name="直接连接符 65589"/>
            <p:cNvSpPr/>
            <p:nvPr/>
          </p:nvSpPr>
          <p:spPr>
            <a:xfrm>
              <a:off x="4491" y="817"/>
              <a:ext cx="181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5" name="直接连接符 65590"/>
            <p:cNvSpPr/>
            <p:nvPr/>
          </p:nvSpPr>
          <p:spPr>
            <a:xfrm>
              <a:off x="4264" y="46"/>
              <a:ext cx="0" cy="2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6" name="直接连接符 65591"/>
            <p:cNvSpPr/>
            <p:nvPr/>
          </p:nvSpPr>
          <p:spPr>
            <a:xfrm flipV="1">
              <a:off x="4627" y="454"/>
              <a:ext cx="181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7" name="直接连接符 65592"/>
            <p:cNvSpPr/>
            <p:nvPr/>
          </p:nvSpPr>
          <p:spPr>
            <a:xfrm>
              <a:off x="3992" y="499"/>
              <a:ext cx="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8" name="直接连接符 65593"/>
            <p:cNvSpPr/>
            <p:nvPr/>
          </p:nvSpPr>
          <p:spPr>
            <a:xfrm flipH="1">
              <a:off x="4128" y="318"/>
              <a:ext cx="136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9" name="直接连接符 65594"/>
            <p:cNvSpPr/>
            <p:nvPr/>
          </p:nvSpPr>
          <p:spPr>
            <a:xfrm>
              <a:off x="4264" y="318"/>
              <a:ext cx="227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0" name="直接连接符 65595"/>
            <p:cNvSpPr/>
            <p:nvPr/>
          </p:nvSpPr>
          <p:spPr>
            <a:xfrm>
              <a:off x="3992" y="499"/>
              <a:ext cx="453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1" name="直接连接符 65596"/>
            <p:cNvSpPr/>
            <p:nvPr/>
          </p:nvSpPr>
          <p:spPr>
            <a:xfrm flipV="1">
              <a:off x="4128" y="499"/>
              <a:ext cx="453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2" name="椭圆 65597"/>
            <p:cNvSpPr/>
            <p:nvPr/>
          </p:nvSpPr>
          <p:spPr>
            <a:xfrm>
              <a:off x="771" y="1452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3" name="椭圆 65598"/>
            <p:cNvSpPr/>
            <p:nvPr/>
          </p:nvSpPr>
          <p:spPr>
            <a:xfrm>
              <a:off x="363" y="172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4" name="椭圆 65599"/>
            <p:cNvSpPr/>
            <p:nvPr/>
          </p:nvSpPr>
          <p:spPr>
            <a:xfrm>
              <a:off x="1134" y="172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5" name="椭圆 65600"/>
            <p:cNvSpPr/>
            <p:nvPr/>
          </p:nvSpPr>
          <p:spPr>
            <a:xfrm>
              <a:off x="1134" y="2132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6" name="椭圆 65601"/>
            <p:cNvSpPr/>
            <p:nvPr/>
          </p:nvSpPr>
          <p:spPr>
            <a:xfrm>
              <a:off x="726" y="240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7" name="椭圆 65602"/>
            <p:cNvSpPr/>
            <p:nvPr/>
          </p:nvSpPr>
          <p:spPr>
            <a:xfrm>
              <a:off x="408" y="2177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8" name="椭圆 65603"/>
            <p:cNvSpPr/>
            <p:nvPr/>
          </p:nvSpPr>
          <p:spPr>
            <a:xfrm>
              <a:off x="771" y="167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9" name="椭圆 65604"/>
            <p:cNvSpPr/>
            <p:nvPr/>
          </p:nvSpPr>
          <p:spPr>
            <a:xfrm>
              <a:off x="590" y="2041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70" name="椭圆 65605"/>
            <p:cNvSpPr/>
            <p:nvPr/>
          </p:nvSpPr>
          <p:spPr>
            <a:xfrm>
              <a:off x="953" y="2041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cxnSp>
          <p:nvCxnSpPr>
            <p:cNvPr id="71" name="曲线连接符 65606"/>
            <p:cNvCxnSpPr>
              <a:stCxn id="68" idx="6"/>
              <a:endCxn id="66" idx="6"/>
            </p:cNvCxnSpPr>
            <p:nvPr/>
          </p:nvCxnSpPr>
          <p:spPr>
            <a:xfrm flipH="1">
              <a:off x="817" y="1724"/>
              <a:ext cx="45" cy="726"/>
            </a:xfrm>
            <a:prstGeom prst="curvedConnector3">
              <a:avLst>
                <a:gd name="adj1" fmla="val -46667"/>
              </a:avLst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曲线连接符 65607"/>
            <p:cNvCxnSpPr>
              <a:stCxn id="69" idx="0"/>
              <a:endCxn id="64" idx="2"/>
            </p:cNvCxnSpPr>
            <p:nvPr/>
          </p:nvCxnSpPr>
          <p:spPr>
            <a:xfrm rot="-5400000">
              <a:off x="735" y="1642"/>
              <a:ext cx="271" cy="498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曲线连接符 65608"/>
            <p:cNvCxnSpPr>
              <a:stCxn id="63" idx="4"/>
              <a:endCxn id="70" idx="2"/>
            </p:cNvCxnSpPr>
            <p:nvPr/>
          </p:nvCxnSpPr>
          <p:spPr>
            <a:xfrm rot="-5400000" flipH="1">
              <a:off x="545" y="1679"/>
              <a:ext cx="272" cy="544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直接连接符 65609"/>
            <p:cNvSpPr/>
            <p:nvPr/>
          </p:nvSpPr>
          <p:spPr>
            <a:xfrm flipV="1">
              <a:off x="408" y="1497"/>
              <a:ext cx="363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75" name="直接连接符 65610"/>
            <p:cNvSpPr/>
            <p:nvPr/>
          </p:nvSpPr>
          <p:spPr>
            <a:xfrm>
              <a:off x="862" y="1497"/>
              <a:ext cx="317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76" name="直接连接符 65611"/>
            <p:cNvSpPr/>
            <p:nvPr/>
          </p:nvSpPr>
          <p:spPr>
            <a:xfrm>
              <a:off x="408" y="1815"/>
              <a:ext cx="46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77" name="直接连接符 65612"/>
            <p:cNvSpPr/>
            <p:nvPr/>
          </p:nvSpPr>
          <p:spPr>
            <a:xfrm>
              <a:off x="454" y="2223"/>
              <a:ext cx="317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78" name="直接连接符 65613"/>
            <p:cNvSpPr/>
            <p:nvPr/>
          </p:nvSpPr>
          <p:spPr>
            <a:xfrm flipV="1">
              <a:off x="771" y="2177"/>
              <a:ext cx="408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79" name="直接连接符 65614"/>
            <p:cNvSpPr/>
            <p:nvPr/>
          </p:nvSpPr>
          <p:spPr>
            <a:xfrm>
              <a:off x="1179" y="1769"/>
              <a:ext cx="0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0" name="直接连接符 65615"/>
            <p:cNvSpPr/>
            <p:nvPr/>
          </p:nvSpPr>
          <p:spPr>
            <a:xfrm>
              <a:off x="816" y="1542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1" name="直接连接符 65616"/>
            <p:cNvSpPr/>
            <p:nvPr/>
          </p:nvSpPr>
          <p:spPr>
            <a:xfrm>
              <a:off x="816" y="1769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2" name="直接连接符 65617"/>
            <p:cNvSpPr/>
            <p:nvPr/>
          </p:nvSpPr>
          <p:spPr>
            <a:xfrm>
              <a:off x="862" y="1996"/>
              <a:ext cx="317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3" name="直接连接符 65618"/>
            <p:cNvSpPr/>
            <p:nvPr/>
          </p:nvSpPr>
          <p:spPr>
            <a:xfrm flipV="1">
              <a:off x="499" y="1951"/>
              <a:ext cx="317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4" name="椭圆 65619"/>
            <p:cNvSpPr/>
            <p:nvPr/>
          </p:nvSpPr>
          <p:spPr>
            <a:xfrm>
              <a:off x="2359" y="1542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5" name="椭圆 65620"/>
            <p:cNvSpPr/>
            <p:nvPr/>
          </p:nvSpPr>
          <p:spPr>
            <a:xfrm>
              <a:off x="1724" y="240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6" name="椭圆 65621"/>
            <p:cNvSpPr/>
            <p:nvPr/>
          </p:nvSpPr>
          <p:spPr>
            <a:xfrm>
              <a:off x="2903" y="240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7" name="椭圆 65622"/>
            <p:cNvSpPr/>
            <p:nvPr/>
          </p:nvSpPr>
          <p:spPr>
            <a:xfrm>
              <a:off x="2631" y="226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8" name="椭圆 65623"/>
            <p:cNvSpPr/>
            <p:nvPr/>
          </p:nvSpPr>
          <p:spPr>
            <a:xfrm>
              <a:off x="2359" y="1815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89" name="椭圆 65624"/>
            <p:cNvSpPr/>
            <p:nvPr/>
          </p:nvSpPr>
          <p:spPr>
            <a:xfrm>
              <a:off x="2041" y="226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0" name="直接连接符 65625"/>
            <p:cNvSpPr/>
            <p:nvPr/>
          </p:nvSpPr>
          <p:spPr>
            <a:xfrm flipH="1">
              <a:off x="1769" y="1633"/>
              <a:ext cx="590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1" name="直接连接符 65626"/>
            <p:cNvSpPr/>
            <p:nvPr/>
          </p:nvSpPr>
          <p:spPr>
            <a:xfrm flipV="1">
              <a:off x="2087" y="1815"/>
              <a:ext cx="363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2" name="直接连接符 65627"/>
            <p:cNvSpPr/>
            <p:nvPr/>
          </p:nvSpPr>
          <p:spPr>
            <a:xfrm>
              <a:off x="2132" y="2314"/>
              <a:ext cx="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3" name="直接连接符 65628"/>
            <p:cNvSpPr/>
            <p:nvPr/>
          </p:nvSpPr>
          <p:spPr>
            <a:xfrm>
              <a:off x="1769" y="2450"/>
              <a:ext cx="113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4" name="直接连接符 65629"/>
            <p:cNvSpPr/>
            <p:nvPr/>
          </p:nvSpPr>
          <p:spPr>
            <a:xfrm>
              <a:off x="2404" y="1860"/>
              <a:ext cx="272" cy="4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5" name="直接连接符 65630"/>
            <p:cNvSpPr/>
            <p:nvPr/>
          </p:nvSpPr>
          <p:spPr>
            <a:xfrm>
              <a:off x="2404" y="1588"/>
              <a:ext cx="0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6" name="直接连接符 65631"/>
            <p:cNvSpPr/>
            <p:nvPr/>
          </p:nvSpPr>
          <p:spPr>
            <a:xfrm flipV="1">
              <a:off x="1769" y="2314"/>
              <a:ext cx="318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7" name="直接连接符 65632"/>
            <p:cNvSpPr/>
            <p:nvPr/>
          </p:nvSpPr>
          <p:spPr>
            <a:xfrm>
              <a:off x="2676" y="2314"/>
              <a:ext cx="273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8" name="直接连接符 65633"/>
            <p:cNvSpPr/>
            <p:nvPr/>
          </p:nvSpPr>
          <p:spPr>
            <a:xfrm>
              <a:off x="2404" y="1588"/>
              <a:ext cx="545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99" name="椭圆 65634"/>
            <p:cNvSpPr/>
            <p:nvPr/>
          </p:nvSpPr>
          <p:spPr>
            <a:xfrm>
              <a:off x="3538" y="158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0" name="椭圆 65635"/>
            <p:cNvSpPr/>
            <p:nvPr/>
          </p:nvSpPr>
          <p:spPr>
            <a:xfrm>
              <a:off x="4128" y="158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1" name="椭圆 65636"/>
            <p:cNvSpPr/>
            <p:nvPr/>
          </p:nvSpPr>
          <p:spPr>
            <a:xfrm>
              <a:off x="4672" y="1588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2" name="椭圆 65637"/>
            <p:cNvSpPr/>
            <p:nvPr/>
          </p:nvSpPr>
          <p:spPr>
            <a:xfrm>
              <a:off x="4672" y="2404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3" name="椭圆 65638"/>
            <p:cNvSpPr/>
            <p:nvPr/>
          </p:nvSpPr>
          <p:spPr>
            <a:xfrm>
              <a:off x="4128" y="2450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4" name="椭圆 65639"/>
            <p:cNvSpPr/>
            <p:nvPr/>
          </p:nvSpPr>
          <p:spPr>
            <a:xfrm>
              <a:off x="3538" y="2450"/>
              <a:ext cx="91" cy="91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5" name="直接连接符 65640"/>
            <p:cNvSpPr/>
            <p:nvPr/>
          </p:nvSpPr>
          <p:spPr>
            <a:xfrm>
              <a:off x="3583" y="1678"/>
              <a:ext cx="0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6" name="直接连接符 65641"/>
            <p:cNvSpPr/>
            <p:nvPr/>
          </p:nvSpPr>
          <p:spPr>
            <a:xfrm>
              <a:off x="3583" y="1633"/>
              <a:ext cx="590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7" name="直接连接符 65642"/>
            <p:cNvSpPr/>
            <p:nvPr/>
          </p:nvSpPr>
          <p:spPr>
            <a:xfrm>
              <a:off x="3629" y="1633"/>
              <a:ext cx="1088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8" name="直接连接符 65643"/>
            <p:cNvSpPr/>
            <p:nvPr/>
          </p:nvSpPr>
          <p:spPr>
            <a:xfrm flipH="1">
              <a:off x="3629" y="1633"/>
              <a:ext cx="499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09" name="直接连接符 65644"/>
            <p:cNvSpPr/>
            <p:nvPr/>
          </p:nvSpPr>
          <p:spPr>
            <a:xfrm>
              <a:off x="4173" y="1633"/>
              <a:ext cx="0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10" name="直接连接符 65645"/>
            <p:cNvSpPr/>
            <p:nvPr/>
          </p:nvSpPr>
          <p:spPr>
            <a:xfrm>
              <a:off x="4218" y="1633"/>
              <a:ext cx="499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11" name="直接连接符 65646"/>
            <p:cNvSpPr/>
            <p:nvPr/>
          </p:nvSpPr>
          <p:spPr>
            <a:xfrm flipH="1">
              <a:off x="3629" y="1633"/>
              <a:ext cx="1043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12" name="直接连接符 65647"/>
            <p:cNvSpPr/>
            <p:nvPr/>
          </p:nvSpPr>
          <p:spPr>
            <a:xfrm flipH="1">
              <a:off x="4173" y="1633"/>
              <a:ext cx="544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13" name="直接连接符 65648"/>
            <p:cNvSpPr/>
            <p:nvPr/>
          </p:nvSpPr>
          <p:spPr>
            <a:xfrm>
              <a:off x="4717" y="1633"/>
              <a:ext cx="0" cy="8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114" name="文本框 65649"/>
            <p:cNvSpPr txBox="1"/>
            <p:nvPr/>
          </p:nvSpPr>
          <p:spPr>
            <a:xfrm>
              <a:off x="590" y="1134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(1)</a:t>
              </a:r>
            </a:p>
          </p:txBody>
        </p:sp>
        <p:sp>
          <p:nvSpPr>
            <p:cNvPr id="115" name="文本框 65650"/>
            <p:cNvSpPr txBox="1"/>
            <p:nvPr/>
          </p:nvSpPr>
          <p:spPr>
            <a:xfrm>
              <a:off x="2313" y="1180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(2)</a:t>
              </a:r>
            </a:p>
          </p:txBody>
        </p:sp>
        <p:sp>
          <p:nvSpPr>
            <p:cNvPr id="116" name="文本框 65651"/>
            <p:cNvSpPr txBox="1"/>
            <p:nvPr/>
          </p:nvSpPr>
          <p:spPr>
            <a:xfrm>
              <a:off x="4173" y="1180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solidFill>
                    <a:schemeClr val="folHlink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(3)</a:t>
              </a:r>
            </a:p>
          </p:txBody>
        </p:sp>
        <p:sp>
          <p:nvSpPr>
            <p:cNvPr id="117" name="文本框 65652"/>
            <p:cNvSpPr txBox="1"/>
            <p:nvPr/>
          </p:nvSpPr>
          <p:spPr>
            <a:xfrm>
              <a:off x="544" y="2540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solidFill>
                    <a:schemeClr val="folHlink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(4)</a:t>
              </a:r>
            </a:p>
          </p:txBody>
        </p:sp>
        <p:sp>
          <p:nvSpPr>
            <p:cNvPr id="118" name="文本框 65653"/>
            <p:cNvSpPr txBox="1"/>
            <p:nvPr/>
          </p:nvSpPr>
          <p:spPr>
            <a:xfrm>
              <a:off x="2177" y="2586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(5)</a:t>
              </a:r>
            </a:p>
          </p:txBody>
        </p:sp>
        <p:sp>
          <p:nvSpPr>
            <p:cNvPr id="119" name="文本框 65654"/>
            <p:cNvSpPr txBox="1"/>
            <p:nvPr/>
          </p:nvSpPr>
          <p:spPr>
            <a:xfrm>
              <a:off x="3992" y="2586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(6)</a:t>
              </a:r>
            </a:p>
          </p:txBody>
        </p:sp>
        <p:sp>
          <p:nvSpPr>
            <p:cNvPr id="120" name="文本框 65655"/>
            <p:cNvSpPr txBox="1"/>
            <p:nvPr/>
          </p:nvSpPr>
          <p:spPr>
            <a:xfrm>
              <a:off x="635" y="136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121" name="文本框 65656"/>
            <p:cNvSpPr txBox="1"/>
            <p:nvPr/>
          </p:nvSpPr>
          <p:spPr>
            <a:xfrm>
              <a:off x="0" y="590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b</a:t>
              </a:r>
            </a:p>
          </p:txBody>
        </p:sp>
        <p:sp>
          <p:nvSpPr>
            <p:cNvPr id="122" name="文本框 65657"/>
            <p:cNvSpPr txBox="1"/>
            <p:nvPr/>
          </p:nvSpPr>
          <p:spPr>
            <a:xfrm>
              <a:off x="771" y="953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c</a:t>
              </a:r>
            </a:p>
          </p:txBody>
        </p:sp>
        <p:sp>
          <p:nvSpPr>
            <p:cNvPr id="123" name="文本框 65658"/>
            <p:cNvSpPr txBox="1"/>
            <p:nvPr/>
          </p:nvSpPr>
          <p:spPr>
            <a:xfrm>
              <a:off x="1361" y="681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124" name="文本框 65659"/>
            <p:cNvSpPr txBox="1"/>
            <p:nvPr/>
          </p:nvSpPr>
          <p:spPr>
            <a:xfrm>
              <a:off x="1497" y="182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Arial" panose="020B0604020202020204" pitchFamily="34" charset="0"/>
                  <a:ea typeface="SimSun" panose="02010600030101010101" pitchFamily="2" charset="-122"/>
                </a:rPr>
                <a:t>e</a:t>
              </a:r>
            </a:p>
          </p:txBody>
        </p:sp>
        <p:sp>
          <p:nvSpPr>
            <p:cNvPr id="125" name="文本框 65660"/>
            <p:cNvSpPr txBox="1"/>
            <p:nvPr/>
          </p:nvSpPr>
          <p:spPr>
            <a:xfrm>
              <a:off x="1814" y="106"/>
              <a:ext cx="23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Monotype Corsiva" pitchFamily="2" charset="0"/>
                  <a:ea typeface="SimSun" panose="02010600030101010101" pitchFamily="2" charset="-122"/>
                </a:rPr>
                <a:t>v</a:t>
              </a:r>
              <a:r>
                <a:rPr lang="en-US" altLang="zh-CN" sz="2000" baseline="-32000">
                  <a:latin typeface="Arial" panose="020B0604020202020204" pitchFamily="34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26" name="文本框 65661"/>
            <p:cNvSpPr txBox="1"/>
            <p:nvPr/>
          </p:nvSpPr>
          <p:spPr>
            <a:xfrm>
              <a:off x="2132" y="726"/>
              <a:ext cx="23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Monotype Corsiva" pitchFamily="2" charset="0"/>
                  <a:ea typeface="SimSun" panose="02010600030101010101" pitchFamily="2" charset="-122"/>
                </a:rPr>
                <a:t>v</a:t>
              </a:r>
              <a:r>
                <a:rPr lang="en-US" altLang="zh-CN" sz="2000" baseline="-32000">
                  <a:latin typeface="Arial" panose="020B0604020202020204" pitchFamily="34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127" name="文本框 65662"/>
            <p:cNvSpPr txBox="1"/>
            <p:nvPr/>
          </p:nvSpPr>
          <p:spPr>
            <a:xfrm>
              <a:off x="2858" y="862"/>
              <a:ext cx="23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Monotype Corsiva" pitchFamily="2" charset="0"/>
                  <a:ea typeface="SimSun" panose="02010600030101010101" pitchFamily="2" charset="-122"/>
                </a:rPr>
                <a:t>v</a:t>
              </a:r>
              <a:r>
                <a:rPr lang="en-US" altLang="zh-CN" sz="2000" baseline="-32000">
                  <a:latin typeface="Arial" panose="020B0604020202020204" pitchFamily="34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128" name="文本框 65663"/>
            <p:cNvSpPr txBox="1"/>
            <p:nvPr/>
          </p:nvSpPr>
          <p:spPr>
            <a:xfrm>
              <a:off x="2722" y="227"/>
              <a:ext cx="23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Monotype Corsiva" pitchFamily="2" charset="0"/>
                  <a:ea typeface="SimSun" panose="02010600030101010101" pitchFamily="2" charset="-122"/>
                </a:rPr>
                <a:t>v</a:t>
              </a:r>
              <a:r>
                <a:rPr lang="en-US" altLang="zh-CN" sz="2000" baseline="-32000">
                  <a:latin typeface="Arial" panose="020B0604020202020204" pitchFamily="34" charset="0"/>
                  <a:ea typeface="SimSun" panose="02010600030101010101" pitchFamily="2" charset="-122"/>
                </a:rPr>
                <a:t>4</a:t>
              </a:r>
            </a:p>
          </p:txBody>
        </p:sp>
        <p:sp>
          <p:nvSpPr>
            <p:cNvPr id="129" name="文本框 65664"/>
            <p:cNvSpPr txBox="1"/>
            <p:nvPr/>
          </p:nvSpPr>
          <p:spPr>
            <a:xfrm>
              <a:off x="2359" y="635"/>
              <a:ext cx="23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800">
                  <a:latin typeface="Monotype Corsiva" pitchFamily="2" charset="0"/>
                  <a:ea typeface="SimSun" panose="02010600030101010101" pitchFamily="2" charset="-122"/>
                </a:rPr>
                <a:t>v</a:t>
              </a:r>
              <a:r>
                <a:rPr lang="en-US" altLang="zh-CN" sz="2000" baseline="-32000">
                  <a:latin typeface="Arial" panose="020B0604020202020204" pitchFamily="34" charset="0"/>
                  <a:ea typeface="SimSun" panose="02010600030101010101" pitchFamily="2" charset="-122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369588"/>
      </p:ext>
    </p:ext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标题 5121">
            <a:extLst>
              <a:ext uri="{FF2B5EF4-FFF2-40B4-BE49-F238E27FC236}">
                <a16:creationId xmlns:a16="http://schemas.microsoft.com/office/drawing/2014/main" id="{5A17C800-241B-4A93-8639-677019E0363C}"/>
              </a:ext>
            </a:extLst>
          </p:cNvPr>
          <p:cNvSpPr txBox="1">
            <a:spLocks/>
          </p:cNvSpPr>
          <p:nvPr/>
        </p:nvSpPr>
        <p:spPr>
          <a:xfrm>
            <a:off x="1915160" y="2860675"/>
            <a:ext cx="8361680" cy="1136650"/>
          </a:xfrm>
          <a:prstGeom prst="rect">
            <a:avLst/>
          </a:prstGeom>
          <a:ln>
            <a:noFill/>
            <a:miter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lnSpc>
                <a:spcPct val="135000"/>
              </a:lnSpc>
            </a:pPr>
            <a:r>
              <a:rPr lang="zh-CN" altLang="en-US" sz="42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图的基本概念 </a:t>
            </a:r>
            <a:endParaRPr lang="en-US" altLang="zh-CN" sz="4200" b="1" noProof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Hei" panose="02010609060101010101" pitchFamily="2" charset="-122"/>
            </a:endParaRPr>
          </a:p>
          <a:p>
            <a:pPr algn="ctr" fontAlgn="base">
              <a:lnSpc>
                <a:spcPct val="135000"/>
              </a:lnSpc>
            </a:pPr>
            <a:r>
              <a:rPr lang="en-US" altLang="x-none" sz="42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Graph Theory </a:t>
            </a:r>
            <a:r>
              <a:rPr lang="en-US" altLang="zh-CN" sz="42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0767381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椭圆 66563"/>
          <p:cNvSpPr/>
          <p:nvPr/>
        </p:nvSpPr>
        <p:spPr>
          <a:xfrm>
            <a:off x="2798619" y="2742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" name="椭圆 66564"/>
          <p:cNvSpPr/>
          <p:nvPr/>
        </p:nvSpPr>
        <p:spPr>
          <a:xfrm>
            <a:off x="2493819" y="327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" name="椭圆 66565"/>
          <p:cNvSpPr/>
          <p:nvPr/>
        </p:nvSpPr>
        <p:spPr>
          <a:xfrm>
            <a:off x="3103419" y="32762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" name="椭圆 66566"/>
          <p:cNvSpPr/>
          <p:nvPr/>
        </p:nvSpPr>
        <p:spPr>
          <a:xfrm>
            <a:off x="2798619" y="22094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" name="椭圆 66567"/>
          <p:cNvSpPr/>
          <p:nvPr/>
        </p:nvSpPr>
        <p:spPr>
          <a:xfrm>
            <a:off x="2036619" y="35810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9" name="椭圆 66568"/>
          <p:cNvSpPr/>
          <p:nvPr/>
        </p:nvSpPr>
        <p:spPr>
          <a:xfrm>
            <a:off x="3560619" y="35810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0" name="直接连接符 66569"/>
          <p:cNvSpPr/>
          <p:nvPr/>
        </p:nvSpPr>
        <p:spPr>
          <a:xfrm>
            <a:off x="2570019" y="3352483"/>
            <a:ext cx="609600" cy="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1" name="直接连接符 66570"/>
          <p:cNvSpPr/>
          <p:nvPr/>
        </p:nvSpPr>
        <p:spPr>
          <a:xfrm flipV="1">
            <a:off x="2570019" y="2819083"/>
            <a:ext cx="304800" cy="53340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2" name="直接连接符 66571"/>
          <p:cNvSpPr/>
          <p:nvPr/>
        </p:nvSpPr>
        <p:spPr>
          <a:xfrm>
            <a:off x="2874819" y="2819083"/>
            <a:ext cx="304800" cy="53340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3" name="直接连接符 66572"/>
          <p:cNvSpPr/>
          <p:nvPr/>
        </p:nvSpPr>
        <p:spPr>
          <a:xfrm>
            <a:off x="2874819" y="2285683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4" name="直接连接符 66573"/>
          <p:cNvSpPr/>
          <p:nvPr/>
        </p:nvSpPr>
        <p:spPr>
          <a:xfrm flipH="1">
            <a:off x="2112819" y="3352483"/>
            <a:ext cx="457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5" name="直接连接符 66574"/>
          <p:cNvSpPr/>
          <p:nvPr/>
        </p:nvSpPr>
        <p:spPr>
          <a:xfrm>
            <a:off x="3179619" y="3352483"/>
            <a:ext cx="457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6" name="直接连接符 66575"/>
          <p:cNvSpPr/>
          <p:nvPr/>
        </p:nvSpPr>
        <p:spPr>
          <a:xfrm>
            <a:off x="2112819" y="3657283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7" name="直接连接符 66576"/>
          <p:cNvSpPr/>
          <p:nvPr/>
        </p:nvSpPr>
        <p:spPr>
          <a:xfrm flipV="1">
            <a:off x="2112819" y="2285683"/>
            <a:ext cx="76200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8" name="直接连接符 66577"/>
          <p:cNvSpPr/>
          <p:nvPr/>
        </p:nvSpPr>
        <p:spPr>
          <a:xfrm>
            <a:off x="2874819" y="2285683"/>
            <a:ext cx="76200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9" name="椭圆 66578"/>
          <p:cNvSpPr/>
          <p:nvPr/>
        </p:nvSpPr>
        <p:spPr>
          <a:xfrm>
            <a:off x="5084619" y="35810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0" name="椭圆 66579"/>
          <p:cNvSpPr/>
          <p:nvPr/>
        </p:nvSpPr>
        <p:spPr>
          <a:xfrm>
            <a:off x="5770419" y="35810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1" name="椭圆 66580"/>
          <p:cNvSpPr/>
          <p:nvPr/>
        </p:nvSpPr>
        <p:spPr>
          <a:xfrm>
            <a:off x="5084619" y="2361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2" name="椭圆 66581"/>
          <p:cNvSpPr/>
          <p:nvPr/>
        </p:nvSpPr>
        <p:spPr>
          <a:xfrm>
            <a:off x="5770419" y="2361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3" name="椭圆 66582"/>
          <p:cNvSpPr/>
          <p:nvPr/>
        </p:nvSpPr>
        <p:spPr>
          <a:xfrm>
            <a:off x="4627419" y="29714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4" name="椭圆 66583"/>
          <p:cNvSpPr/>
          <p:nvPr/>
        </p:nvSpPr>
        <p:spPr>
          <a:xfrm>
            <a:off x="6227619" y="29714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5" name="直接连接符 66584"/>
          <p:cNvSpPr/>
          <p:nvPr/>
        </p:nvSpPr>
        <p:spPr>
          <a:xfrm flipH="1">
            <a:off x="4703619" y="2438083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6" name="直接连接符 66585"/>
          <p:cNvSpPr/>
          <p:nvPr/>
        </p:nvSpPr>
        <p:spPr>
          <a:xfrm>
            <a:off x="4703619" y="3047683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7" name="直接连接符 66586"/>
          <p:cNvSpPr/>
          <p:nvPr/>
        </p:nvSpPr>
        <p:spPr>
          <a:xfrm>
            <a:off x="5160819" y="365728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8" name="直接连接符 66587"/>
          <p:cNvSpPr/>
          <p:nvPr/>
        </p:nvSpPr>
        <p:spPr>
          <a:xfrm flipV="1">
            <a:off x="5846619" y="3047683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9" name="直接连接符 66588"/>
          <p:cNvSpPr/>
          <p:nvPr/>
        </p:nvSpPr>
        <p:spPr>
          <a:xfrm flipH="1" flipV="1">
            <a:off x="5846619" y="2438083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0" name="直接连接符 66589"/>
          <p:cNvSpPr/>
          <p:nvPr/>
        </p:nvSpPr>
        <p:spPr>
          <a:xfrm flipH="1">
            <a:off x="5160819" y="243808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1" name="直接连接符 66590"/>
          <p:cNvSpPr/>
          <p:nvPr/>
        </p:nvSpPr>
        <p:spPr>
          <a:xfrm flipV="1">
            <a:off x="4703619" y="3047683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2" name="直接连接符 66591"/>
          <p:cNvSpPr/>
          <p:nvPr/>
        </p:nvSpPr>
        <p:spPr>
          <a:xfrm>
            <a:off x="5160819" y="2438083"/>
            <a:ext cx="6858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3" name="直接连接符 66592"/>
          <p:cNvSpPr/>
          <p:nvPr/>
        </p:nvSpPr>
        <p:spPr>
          <a:xfrm flipH="1">
            <a:off x="5160819" y="2438083"/>
            <a:ext cx="6858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4" name="椭圆 66593"/>
          <p:cNvSpPr/>
          <p:nvPr/>
        </p:nvSpPr>
        <p:spPr>
          <a:xfrm>
            <a:off x="7523019" y="35810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5" name="椭圆 66594"/>
          <p:cNvSpPr/>
          <p:nvPr/>
        </p:nvSpPr>
        <p:spPr>
          <a:xfrm>
            <a:off x="8208819" y="35810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6" name="椭圆 66595"/>
          <p:cNvSpPr/>
          <p:nvPr/>
        </p:nvSpPr>
        <p:spPr>
          <a:xfrm>
            <a:off x="7523019" y="2361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7" name="椭圆 66596"/>
          <p:cNvSpPr/>
          <p:nvPr/>
        </p:nvSpPr>
        <p:spPr>
          <a:xfrm>
            <a:off x="8208819" y="23618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8" name="椭圆 66597"/>
          <p:cNvSpPr/>
          <p:nvPr/>
        </p:nvSpPr>
        <p:spPr>
          <a:xfrm>
            <a:off x="7065819" y="29714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9" name="椭圆 66598"/>
          <p:cNvSpPr/>
          <p:nvPr/>
        </p:nvSpPr>
        <p:spPr>
          <a:xfrm>
            <a:off x="8666019" y="2971483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0" name="直接连接符 66599"/>
          <p:cNvSpPr/>
          <p:nvPr/>
        </p:nvSpPr>
        <p:spPr>
          <a:xfrm flipH="1">
            <a:off x="7142019" y="2438083"/>
            <a:ext cx="457200" cy="60960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1" name="直接连接符 66600"/>
          <p:cNvSpPr/>
          <p:nvPr/>
        </p:nvSpPr>
        <p:spPr>
          <a:xfrm>
            <a:off x="7142019" y="3047683"/>
            <a:ext cx="457200" cy="60960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2" name="直接连接符 66601"/>
          <p:cNvSpPr/>
          <p:nvPr/>
        </p:nvSpPr>
        <p:spPr>
          <a:xfrm>
            <a:off x="7599219" y="365728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3" name="直接连接符 66602"/>
          <p:cNvSpPr/>
          <p:nvPr/>
        </p:nvSpPr>
        <p:spPr>
          <a:xfrm flipV="1">
            <a:off x="8285019" y="3047683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4" name="直接连接符 66603"/>
          <p:cNvSpPr/>
          <p:nvPr/>
        </p:nvSpPr>
        <p:spPr>
          <a:xfrm flipH="1" flipV="1">
            <a:off x="8285019" y="2438083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5" name="直接连接符 66604"/>
          <p:cNvSpPr/>
          <p:nvPr/>
        </p:nvSpPr>
        <p:spPr>
          <a:xfrm flipH="1">
            <a:off x="7599219" y="243808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6" name="直接连接符 66605"/>
          <p:cNvSpPr/>
          <p:nvPr/>
        </p:nvSpPr>
        <p:spPr>
          <a:xfrm flipV="1">
            <a:off x="7142019" y="3047683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7" name="直接连接符 66606"/>
          <p:cNvSpPr/>
          <p:nvPr/>
        </p:nvSpPr>
        <p:spPr>
          <a:xfrm>
            <a:off x="7599219" y="2438083"/>
            <a:ext cx="0" cy="121920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8" name="直接连接符 66607"/>
          <p:cNvSpPr/>
          <p:nvPr/>
        </p:nvSpPr>
        <p:spPr>
          <a:xfrm flipH="1">
            <a:off x="8285019" y="2438083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9" name="文本框 66608"/>
          <p:cNvSpPr txBox="1"/>
          <p:nvPr/>
        </p:nvSpPr>
        <p:spPr>
          <a:xfrm>
            <a:off x="2722419" y="3885883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50" name="文本框 66609"/>
          <p:cNvSpPr txBox="1"/>
          <p:nvPr/>
        </p:nvSpPr>
        <p:spPr>
          <a:xfrm>
            <a:off x="5313219" y="3885883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51" name="文本框 66610"/>
          <p:cNvSpPr txBox="1"/>
          <p:nvPr/>
        </p:nvSpPr>
        <p:spPr>
          <a:xfrm>
            <a:off x="7827819" y="3885883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3865419" y="4419283"/>
            <a:ext cx="2971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  <a:sym typeface="Symbol" panose="05050102010706020507" pitchFamily="2" charset="2"/>
              </a:rPr>
              <a:t>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,   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  <a:sym typeface="Symbol" panose="05050102010706020507" pitchFamily="2" charset="2"/>
              </a:rPr>
              <a:t>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53" name="直接连接符 52"/>
          <p:cNvSpPr/>
          <p:nvPr/>
        </p:nvSpPr>
        <p:spPr>
          <a:xfrm flipH="1">
            <a:off x="6075219" y="4571683"/>
            <a:ext cx="15240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22112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椭圆 68611"/>
          <p:cNvSpPr/>
          <p:nvPr/>
        </p:nvSpPr>
        <p:spPr>
          <a:xfrm>
            <a:off x="3122815" y="3039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" name="椭圆 68612"/>
          <p:cNvSpPr/>
          <p:nvPr/>
        </p:nvSpPr>
        <p:spPr>
          <a:xfrm>
            <a:off x="2513215" y="3420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" name="椭圆 68613"/>
          <p:cNvSpPr/>
          <p:nvPr/>
        </p:nvSpPr>
        <p:spPr>
          <a:xfrm>
            <a:off x="2970415" y="3420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9" name="椭圆 68614"/>
          <p:cNvSpPr/>
          <p:nvPr/>
        </p:nvSpPr>
        <p:spPr>
          <a:xfrm>
            <a:off x="2741815" y="23538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0" name="椭圆 68615"/>
          <p:cNvSpPr/>
          <p:nvPr/>
        </p:nvSpPr>
        <p:spPr>
          <a:xfrm>
            <a:off x="2208415" y="37254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1" name="椭圆 68616"/>
          <p:cNvSpPr/>
          <p:nvPr/>
        </p:nvSpPr>
        <p:spPr>
          <a:xfrm>
            <a:off x="3275215" y="37254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2" name="椭圆 68617"/>
          <p:cNvSpPr/>
          <p:nvPr/>
        </p:nvSpPr>
        <p:spPr>
          <a:xfrm>
            <a:off x="3961015" y="3573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3" name="椭圆 68618"/>
          <p:cNvSpPr/>
          <p:nvPr/>
        </p:nvSpPr>
        <p:spPr>
          <a:xfrm>
            <a:off x="4799215" y="40302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4" name="椭圆 68619"/>
          <p:cNvSpPr/>
          <p:nvPr/>
        </p:nvSpPr>
        <p:spPr>
          <a:xfrm>
            <a:off x="4799215" y="2277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5" name="椭圆 68620"/>
          <p:cNvSpPr/>
          <p:nvPr/>
        </p:nvSpPr>
        <p:spPr>
          <a:xfrm>
            <a:off x="5713615" y="27348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6" name="椭圆 68621"/>
          <p:cNvSpPr/>
          <p:nvPr/>
        </p:nvSpPr>
        <p:spPr>
          <a:xfrm>
            <a:off x="3961015" y="27348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7" name="椭圆 68622"/>
          <p:cNvSpPr/>
          <p:nvPr/>
        </p:nvSpPr>
        <p:spPr>
          <a:xfrm>
            <a:off x="5713615" y="3573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8" name="文本框 68623"/>
          <p:cNvSpPr txBox="1"/>
          <p:nvPr/>
        </p:nvSpPr>
        <p:spPr>
          <a:xfrm>
            <a:off x="2665615" y="4182687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9" name="文本框 68624"/>
          <p:cNvSpPr txBox="1"/>
          <p:nvPr/>
        </p:nvSpPr>
        <p:spPr>
          <a:xfrm>
            <a:off x="4570615" y="4182687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20" name="文本框 68625"/>
          <p:cNvSpPr txBox="1"/>
          <p:nvPr/>
        </p:nvSpPr>
        <p:spPr>
          <a:xfrm>
            <a:off x="7466215" y="4335087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037215" y="5051050"/>
            <a:ext cx="2209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  <a:sym typeface="Symbol" panose="05050102010706020507" pitchFamily="2" charset="2"/>
              </a:rPr>
              <a:t>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  <a:sym typeface="Symbol" panose="05050102010706020507" pitchFamily="2" charset="2"/>
              </a:rPr>
              <a:t>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2" name="椭圆 68627"/>
          <p:cNvSpPr/>
          <p:nvPr/>
        </p:nvSpPr>
        <p:spPr>
          <a:xfrm>
            <a:off x="1903615" y="28872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3" name="椭圆 68628"/>
          <p:cNvSpPr/>
          <p:nvPr/>
        </p:nvSpPr>
        <p:spPr>
          <a:xfrm>
            <a:off x="3656215" y="28872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4" name="椭圆 68629"/>
          <p:cNvSpPr/>
          <p:nvPr/>
        </p:nvSpPr>
        <p:spPr>
          <a:xfrm>
            <a:off x="2360815" y="3039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5" name="椭圆 68630"/>
          <p:cNvSpPr/>
          <p:nvPr/>
        </p:nvSpPr>
        <p:spPr>
          <a:xfrm>
            <a:off x="2741815" y="2811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6" name="直接连接符 68631"/>
          <p:cNvSpPr/>
          <p:nvPr/>
        </p:nvSpPr>
        <p:spPr>
          <a:xfrm>
            <a:off x="2513215" y="3115887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7" name="直接连接符 68632"/>
          <p:cNvSpPr/>
          <p:nvPr/>
        </p:nvSpPr>
        <p:spPr>
          <a:xfrm flipH="1">
            <a:off x="2589415" y="3192087"/>
            <a:ext cx="6096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8" name="直接连接符 68633"/>
          <p:cNvSpPr/>
          <p:nvPr/>
        </p:nvSpPr>
        <p:spPr>
          <a:xfrm flipV="1">
            <a:off x="2589415" y="2887287"/>
            <a:ext cx="228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9" name="直接连接符 68634"/>
          <p:cNvSpPr/>
          <p:nvPr/>
        </p:nvSpPr>
        <p:spPr>
          <a:xfrm>
            <a:off x="2818015" y="2887287"/>
            <a:ext cx="228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0" name="直接连接符 68635"/>
          <p:cNvSpPr/>
          <p:nvPr/>
        </p:nvSpPr>
        <p:spPr>
          <a:xfrm flipH="1" flipV="1">
            <a:off x="2513215" y="3115887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1" name="直接连接符 68636"/>
          <p:cNvSpPr/>
          <p:nvPr/>
        </p:nvSpPr>
        <p:spPr>
          <a:xfrm flipV="1">
            <a:off x="2818015" y="2430087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2" name="直接连接符 68637"/>
          <p:cNvSpPr/>
          <p:nvPr/>
        </p:nvSpPr>
        <p:spPr>
          <a:xfrm flipV="1">
            <a:off x="3199015" y="2963487"/>
            <a:ext cx="5334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3" name="直接连接符 68638"/>
          <p:cNvSpPr/>
          <p:nvPr/>
        </p:nvSpPr>
        <p:spPr>
          <a:xfrm>
            <a:off x="3046615" y="3496887"/>
            <a:ext cx="304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4" name="直接连接符 68639"/>
          <p:cNvSpPr/>
          <p:nvPr/>
        </p:nvSpPr>
        <p:spPr>
          <a:xfrm flipH="1">
            <a:off x="2284615" y="3496887"/>
            <a:ext cx="304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5" name="直接连接符 68640"/>
          <p:cNvSpPr/>
          <p:nvPr/>
        </p:nvSpPr>
        <p:spPr>
          <a:xfrm flipH="1" flipV="1">
            <a:off x="2056015" y="2963487"/>
            <a:ext cx="3810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6" name="直接连接符 68641"/>
          <p:cNvSpPr/>
          <p:nvPr/>
        </p:nvSpPr>
        <p:spPr>
          <a:xfrm>
            <a:off x="2818015" y="2430087"/>
            <a:ext cx="838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7" name="直接连接符 68642"/>
          <p:cNvSpPr/>
          <p:nvPr/>
        </p:nvSpPr>
        <p:spPr>
          <a:xfrm flipH="1">
            <a:off x="3351415" y="2963487"/>
            <a:ext cx="3810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8" name="直接连接符 68643"/>
          <p:cNvSpPr/>
          <p:nvPr/>
        </p:nvSpPr>
        <p:spPr>
          <a:xfrm flipH="1">
            <a:off x="2284615" y="3801687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9" name="直接连接符 68644"/>
          <p:cNvSpPr/>
          <p:nvPr/>
        </p:nvSpPr>
        <p:spPr>
          <a:xfrm flipH="1" flipV="1">
            <a:off x="1979815" y="2963487"/>
            <a:ext cx="3048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0" name="直接连接符 68645"/>
          <p:cNvSpPr/>
          <p:nvPr/>
        </p:nvSpPr>
        <p:spPr>
          <a:xfrm flipV="1">
            <a:off x="1979815" y="2430087"/>
            <a:ext cx="838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1" name="椭圆 68646"/>
          <p:cNvSpPr/>
          <p:nvPr/>
        </p:nvSpPr>
        <p:spPr>
          <a:xfrm>
            <a:off x="4799215" y="32682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2" name="椭圆 68647"/>
          <p:cNvSpPr/>
          <p:nvPr/>
        </p:nvSpPr>
        <p:spPr>
          <a:xfrm>
            <a:off x="4799215" y="2811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3" name="椭圆 68648"/>
          <p:cNvSpPr/>
          <p:nvPr/>
        </p:nvSpPr>
        <p:spPr>
          <a:xfrm>
            <a:off x="4342015" y="3420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4" name="椭圆 68649"/>
          <p:cNvSpPr/>
          <p:nvPr/>
        </p:nvSpPr>
        <p:spPr>
          <a:xfrm>
            <a:off x="5256415" y="3420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5" name="直接连接符 68650"/>
          <p:cNvSpPr/>
          <p:nvPr/>
        </p:nvSpPr>
        <p:spPr>
          <a:xfrm>
            <a:off x="4037215" y="2811087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6" name="直接连接符 68651"/>
          <p:cNvSpPr/>
          <p:nvPr/>
        </p:nvSpPr>
        <p:spPr>
          <a:xfrm>
            <a:off x="4037215" y="3649287"/>
            <a:ext cx="838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7" name="直接连接符 68652"/>
          <p:cNvSpPr/>
          <p:nvPr/>
        </p:nvSpPr>
        <p:spPr>
          <a:xfrm flipV="1">
            <a:off x="4875415" y="3649287"/>
            <a:ext cx="9144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8" name="直接连接符 68653"/>
          <p:cNvSpPr/>
          <p:nvPr/>
        </p:nvSpPr>
        <p:spPr>
          <a:xfrm flipV="1">
            <a:off x="5789815" y="2811087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9" name="直接连接符 68654"/>
          <p:cNvSpPr/>
          <p:nvPr/>
        </p:nvSpPr>
        <p:spPr>
          <a:xfrm flipH="1" flipV="1">
            <a:off x="4875415" y="2353887"/>
            <a:ext cx="9144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0" name="直接连接符 68655"/>
          <p:cNvSpPr/>
          <p:nvPr/>
        </p:nvSpPr>
        <p:spPr>
          <a:xfrm flipH="1">
            <a:off x="4037215" y="2353887"/>
            <a:ext cx="838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1" name="直接连接符 68656"/>
          <p:cNvSpPr/>
          <p:nvPr/>
        </p:nvSpPr>
        <p:spPr>
          <a:xfrm flipV="1">
            <a:off x="4113415" y="3344487"/>
            <a:ext cx="762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2" name="直接连接符 68657"/>
          <p:cNvSpPr/>
          <p:nvPr/>
        </p:nvSpPr>
        <p:spPr>
          <a:xfrm flipV="1">
            <a:off x="4875415" y="2353887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3" name="直接连接符 68658"/>
          <p:cNvSpPr/>
          <p:nvPr/>
        </p:nvSpPr>
        <p:spPr>
          <a:xfrm>
            <a:off x="4875415" y="3344487"/>
            <a:ext cx="8382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4" name="未知"/>
          <p:cNvSpPr/>
          <p:nvPr/>
        </p:nvSpPr>
        <p:spPr>
          <a:xfrm>
            <a:off x="4875415" y="2887287"/>
            <a:ext cx="254000" cy="1219200"/>
          </a:xfrm>
          <a:custGeom>
            <a:avLst/>
            <a:gdLst/>
            <a:ahLst/>
            <a:cxnLst/>
            <a:rect l="0" t="0" r="0" b="0"/>
            <a:pathLst>
              <a:path w="160" h="768">
                <a:moveTo>
                  <a:pt x="0" y="0"/>
                </a:moveTo>
                <a:cubicBezTo>
                  <a:pt x="36" y="36"/>
                  <a:pt x="72" y="72"/>
                  <a:pt x="96" y="144"/>
                </a:cubicBezTo>
                <a:cubicBezTo>
                  <a:pt x="120" y="216"/>
                  <a:pt x="160" y="328"/>
                  <a:pt x="144" y="432"/>
                </a:cubicBezTo>
                <a:cubicBezTo>
                  <a:pt x="128" y="536"/>
                  <a:pt x="64" y="652"/>
                  <a:pt x="0" y="7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未知"/>
          <p:cNvSpPr/>
          <p:nvPr/>
        </p:nvSpPr>
        <p:spPr>
          <a:xfrm>
            <a:off x="4418215" y="2811087"/>
            <a:ext cx="1371600" cy="685800"/>
          </a:xfrm>
          <a:custGeom>
            <a:avLst/>
            <a:gdLst/>
            <a:ahLst/>
            <a:cxnLst/>
            <a:rect l="0" t="0" r="0" b="0"/>
            <a:pathLst>
              <a:path w="864" h="432">
                <a:moveTo>
                  <a:pt x="0" y="432"/>
                </a:moveTo>
                <a:cubicBezTo>
                  <a:pt x="32" y="368"/>
                  <a:pt x="64" y="304"/>
                  <a:pt x="144" y="240"/>
                </a:cubicBezTo>
                <a:cubicBezTo>
                  <a:pt x="224" y="176"/>
                  <a:pt x="360" y="88"/>
                  <a:pt x="480" y="48"/>
                </a:cubicBezTo>
                <a:cubicBezTo>
                  <a:pt x="600" y="8"/>
                  <a:pt x="800" y="8"/>
                  <a:pt x="86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未知"/>
          <p:cNvSpPr/>
          <p:nvPr/>
        </p:nvSpPr>
        <p:spPr>
          <a:xfrm>
            <a:off x="4037215" y="2887287"/>
            <a:ext cx="1295400" cy="647700"/>
          </a:xfrm>
          <a:custGeom>
            <a:avLst/>
            <a:gdLst/>
            <a:ahLst/>
            <a:cxnLst/>
            <a:rect l="0" t="0" r="0" b="0"/>
            <a:pathLst>
              <a:path w="816" h="408">
                <a:moveTo>
                  <a:pt x="0" y="0"/>
                </a:moveTo>
                <a:cubicBezTo>
                  <a:pt x="56" y="88"/>
                  <a:pt x="112" y="176"/>
                  <a:pt x="192" y="240"/>
                </a:cubicBezTo>
                <a:cubicBezTo>
                  <a:pt x="272" y="304"/>
                  <a:pt x="376" y="360"/>
                  <a:pt x="480" y="384"/>
                </a:cubicBezTo>
                <a:cubicBezTo>
                  <a:pt x="584" y="408"/>
                  <a:pt x="700" y="396"/>
                  <a:pt x="816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椭圆 68662"/>
          <p:cNvSpPr/>
          <p:nvPr/>
        </p:nvSpPr>
        <p:spPr>
          <a:xfrm>
            <a:off x="7999615" y="3192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8" name="椭圆 68663"/>
          <p:cNvSpPr/>
          <p:nvPr/>
        </p:nvSpPr>
        <p:spPr>
          <a:xfrm>
            <a:off x="7390015" y="3573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9" name="椭圆 68664"/>
          <p:cNvSpPr/>
          <p:nvPr/>
        </p:nvSpPr>
        <p:spPr>
          <a:xfrm>
            <a:off x="7847215" y="3573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0" name="椭圆 68665"/>
          <p:cNvSpPr/>
          <p:nvPr/>
        </p:nvSpPr>
        <p:spPr>
          <a:xfrm>
            <a:off x="7618615" y="18204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1" name="椭圆 68666"/>
          <p:cNvSpPr/>
          <p:nvPr/>
        </p:nvSpPr>
        <p:spPr>
          <a:xfrm>
            <a:off x="6628015" y="44874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2" name="椭圆 68667"/>
          <p:cNvSpPr/>
          <p:nvPr/>
        </p:nvSpPr>
        <p:spPr>
          <a:xfrm>
            <a:off x="8685415" y="45636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3" name="椭圆 68668"/>
          <p:cNvSpPr/>
          <p:nvPr/>
        </p:nvSpPr>
        <p:spPr>
          <a:xfrm>
            <a:off x="6094615" y="2811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4" name="椭圆 68669"/>
          <p:cNvSpPr/>
          <p:nvPr/>
        </p:nvSpPr>
        <p:spPr>
          <a:xfrm>
            <a:off x="9218815" y="2811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5" name="椭圆 68670"/>
          <p:cNvSpPr/>
          <p:nvPr/>
        </p:nvSpPr>
        <p:spPr>
          <a:xfrm>
            <a:off x="7237615" y="31920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6" name="椭圆 68671"/>
          <p:cNvSpPr/>
          <p:nvPr/>
        </p:nvSpPr>
        <p:spPr>
          <a:xfrm>
            <a:off x="7618615" y="2963487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7" name="直接连接符 68672"/>
          <p:cNvSpPr/>
          <p:nvPr/>
        </p:nvSpPr>
        <p:spPr>
          <a:xfrm>
            <a:off x="7694815" y="1972887"/>
            <a:ext cx="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8" name="直接连接符 68673"/>
          <p:cNvSpPr/>
          <p:nvPr/>
        </p:nvSpPr>
        <p:spPr>
          <a:xfrm flipV="1">
            <a:off x="6704215" y="3649287"/>
            <a:ext cx="7620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69" name="直接连接符 68674"/>
          <p:cNvSpPr/>
          <p:nvPr/>
        </p:nvSpPr>
        <p:spPr>
          <a:xfrm flipH="1" flipV="1">
            <a:off x="7999615" y="3725487"/>
            <a:ext cx="7620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0" name="直接连接符 68675"/>
          <p:cNvSpPr/>
          <p:nvPr/>
        </p:nvSpPr>
        <p:spPr>
          <a:xfrm flipH="1">
            <a:off x="8075815" y="2887287"/>
            <a:ext cx="1143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1" name="直接连接符 68676"/>
          <p:cNvSpPr/>
          <p:nvPr/>
        </p:nvSpPr>
        <p:spPr>
          <a:xfrm>
            <a:off x="6170815" y="2887287"/>
            <a:ext cx="1143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2" name="未知"/>
          <p:cNvSpPr/>
          <p:nvPr/>
        </p:nvSpPr>
        <p:spPr>
          <a:xfrm>
            <a:off x="6704215" y="2887287"/>
            <a:ext cx="2590800" cy="1676400"/>
          </a:xfrm>
          <a:custGeom>
            <a:avLst/>
            <a:gdLst/>
            <a:ahLst/>
            <a:cxnLst/>
            <a:rect l="0" t="0" r="0" b="0"/>
            <a:pathLst>
              <a:path w="1632" h="1056">
                <a:moveTo>
                  <a:pt x="0" y="1056"/>
                </a:moveTo>
                <a:cubicBezTo>
                  <a:pt x="264" y="980"/>
                  <a:pt x="528" y="904"/>
                  <a:pt x="720" y="816"/>
                </a:cubicBezTo>
                <a:cubicBezTo>
                  <a:pt x="912" y="728"/>
                  <a:pt x="1000" y="664"/>
                  <a:pt x="1152" y="528"/>
                </a:cubicBezTo>
                <a:cubicBezTo>
                  <a:pt x="1304" y="392"/>
                  <a:pt x="1468" y="196"/>
                  <a:pt x="163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未知"/>
          <p:cNvSpPr/>
          <p:nvPr/>
        </p:nvSpPr>
        <p:spPr>
          <a:xfrm>
            <a:off x="6704215" y="1896687"/>
            <a:ext cx="990600" cy="2667000"/>
          </a:xfrm>
          <a:custGeom>
            <a:avLst/>
            <a:gdLst/>
            <a:ahLst/>
            <a:cxnLst/>
            <a:rect l="0" t="0" r="0" b="0"/>
            <a:pathLst>
              <a:path w="624" h="1680">
                <a:moveTo>
                  <a:pt x="624" y="0"/>
                </a:moveTo>
                <a:cubicBezTo>
                  <a:pt x="480" y="160"/>
                  <a:pt x="336" y="320"/>
                  <a:pt x="240" y="480"/>
                </a:cubicBezTo>
                <a:cubicBezTo>
                  <a:pt x="144" y="640"/>
                  <a:pt x="88" y="760"/>
                  <a:pt x="48" y="960"/>
                </a:cubicBezTo>
                <a:cubicBezTo>
                  <a:pt x="8" y="1160"/>
                  <a:pt x="4" y="1420"/>
                  <a:pt x="0" y="16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未知"/>
          <p:cNvSpPr/>
          <p:nvPr/>
        </p:nvSpPr>
        <p:spPr>
          <a:xfrm>
            <a:off x="7694815" y="1896687"/>
            <a:ext cx="1066800" cy="2743200"/>
          </a:xfrm>
          <a:custGeom>
            <a:avLst/>
            <a:gdLst/>
            <a:ahLst/>
            <a:cxnLst/>
            <a:rect l="0" t="0" r="0" b="0"/>
            <a:pathLst>
              <a:path w="672" h="1728">
                <a:moveTo>
                  <a:pt x="0" y="0"/>
                </a:moveTo>
                <a:cubicBezTo>
                  <a:pt x="140" y="156"/>
                  <a:pt x="280" y="312"/>
                  <a:pt x="384" y="480"/>
                </a:cubicBezTo>
                <a:cubicBezTo>
                  <a:pt x="488" y="648"/>
                  <a:pt x="576" y="800"/>
                  <a:pt x="624" y="1008"/>
                </a:cubicBezTo>
                <a:cubicBezTo>
                  <a:pt x="672" y="1216"/>
                  <a:pt x="672" y="1472"/>
                  <a:pt x="672" y="1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未知"/>
          <p:cNvSpPr/>
          <p:nvPr/>
        </p:nvSpPr>
        <p:spPr>
          <a:xfrm>
            <a:off x="6170815" y="2531687"/>
            <a:ext cx="3048000" cy="355600"/>
          </a:xfrm>
          <a:custGeom>
            <a:avLst/>
            <a:gdLst/>
            <a:ahLst/>
            <a:cxnLst/>
            <a:rect l="0" t="0" r="0" b="0"/>
            <a:pathLst>
              <a:path w="1920" h="224">
                <a:moveTo>
                  <a:pt x="0" y="224"/>
                </a:moveTo>
                <a:cubicBezTo>
                  <a:pt x="264" y="144"/>
                  <a:pt x="528" y="64"/>
                  <a:pt x="720" y="32"/>
                </a:cubicBezTo>
                <a:cubicBezTo>
                  <a:pt x="912" y="0"/>
                  <a:pt x="952" y="0"/>
                  <a:pt x="1152" y="32"/>
                </a:cubicBezTo>
                <a:cubicBezTo>
                  <a:pt x="1352" y="64"/>
                  <a:pt x="1636" y="144"/>
                  <a:pt x="1920" y="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未知"/>
          <p:cNvSpPr/>
          <p:nvPr/>
        </p:nvSpPr>
        <p:spPr>
          <a:xfrm>
            <a:off x="6170815" y="2887287"/>
            <a:ext cx="2514600" cy="1752600"/>
          </a:xfrm>
          <a:custGeom>
            <a:avLst/>
            <a:gdLst/>
            <a:ahLst/>
            <a:cxnLst/>
            <a:rect l="0" t="0" r="0" b="0"/>
            <a:pathLst>
              <a:path w="1584" h="1104">
                <a:moveTo>
                  <a:pt x="0" y="0"/>
                </a:moveTo>
                <a:cubicBezTo>
                  <a:pt x="164" y="240"/>
                  <a:pt x="328" y="480"/>
                  <a:pt x="480" y="624"/>
                </a:cubicBezTo>
                <a:cubicBezTo>
                  <a:pt x="632" y="768"/>
                  <a:pt x="728" y="784"/>
                  <a:pt x="912" y="864"/>
                </a:cubicBezTo>
                <a:cubicBezTo>
                  <a:pt x="1096" y="944"/>
                  <a:pt x="1464" y="1064"/>
                  <a:pt x="1584" y="11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直接连接符 76"/>
          <p:cNvSpPr/>
          <p:nvPr/>
        </p:nvSpPr>
        <p:spPr>
          <a:xfrm>
            <a:off x="4037215" y="3649287"/>
            <a:ext cx="838200" cy="4572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8" name="直接连接符 77"/>
          <p:cNvSpPr/>
          <p:nvPr/>
        </p:nvSpPr>
        <p:spPr>
          <a:xfrm flipV="1">
            <a:off x="4113415" y="3344487"/>
            <a:ext cx="762000" cy="3048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9" name="未知"/>
          <p:cNvSpPr/>
          <p:nvPr/>
        </p:nvSpPr>
        <p:spPr>
          <a:xfrm>
            <a:off x="4875415" y="2887287"/>
            <a:ext cx="254000" cy="1219200"/>
          </a:xfrm>
          <a:custGeom>
            <a:avLst/>
            <a:gdLst/>
            <a:ahLst/>
            <a:cxnLst/>
            <a:rect l="0" t="0" r="0" b="0"/>
            <a:pathLst>
              <a:path w="160" h="768">
                <a:moveTo>
                  <a:pt x="0" y="0"/>
                </a:moveTo>
                <a:cubicBezTo>
                  <a:pt x="36" y="36"/>
                  <a:pt x="72" y="72"/>
                  <a:pt x="96" y="144"/>
                </a:cubicBezTo>
                <a:cubicBezTo>
                  <a:pt x="120" y="216"/>
                  <a:pt x="160" y="328"/>
                  <a:pt x="144" y="432"/>
                </a:cubicBezTo>
                <a:cubicBezTo>
                  <a:pt x="128" y="536"/>
                  <a:pt x="64" y="652"/>
                  <a:pt x="0" y="768"/>
                </a:cubicBezTo>
              </a:path>
            </a:pathLst>
          </a:custGeom>
          <a:noFill/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直接连接符 79"/>
          <p:cNvSpPr/>
          <p:nvPr/>
        </p:nvSpPr>
        <p:spPr>
          <a:xfrm>
            <a:off x="4875415" y="2892050"/>
            <a:ext cx="0" cy="4318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1" name="直接连接符 68686"/>
          <p:cNvSpPr/>
          <p:nvPr/>
        </p:nvSpPr>
        <p:spPr>
          <a:xfrm flipH="1">
            <a:off x="7313815" y="3039687"/>
            <a:ext cx="3810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2" name="直接连接符 68687"/>
          <p:cNvSpPr/>
          <p:nvPr/>
        </p:nvSpPr>
        <p:spPr>
          <a:xfrm>
            <a:off x="7313815" y="3268287"/>
            <a:ext cx="152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3" name="直接连接符 68688"/>
          <p:cNvSpPr/>
          <p:nvPr/>
        </p:nvSpPr>
        <p:spPr>
          <a:xfrm>
            <a:off x="7694815" y="3039687"/>
            <a:ext cx="3810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4" name="直接连接符 68689"/>
          <p:cNvSpPr/>
          <p:nvPr/>
        </p:nvSpPr>
        <p:spPr>
          <a:xfrm flipH="1">
            <a:off x="7923415" y="3268287"/>
            <a:ext cx="152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5" name="直接连接符 68690"/>
          <p:cNvSpPr/>
          <p:nvPr/>
        </p:nvSpPr>
        <p:spPr>
          <a:xfrm>
            <a:off x="7466215" y="3649287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6" name="直接连接符 85"/>
          <p:cNvSpPr/>
          <p:nvPr/>
        </p:nvSpPr>
        <p:spPr>
          <a:xfrm flipH="1">
            <a:off x="7290003" y="3034925"/>
            <a:ext cx="381000" cy="2286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7" name="直接连接符 86"/>
          <p:cNvSpPr/>
          <p:nvPr/>
        </p:nvSpPr>
        <p:spPr>
          <a:xfrm>
            <a:off x="7290003" y="3263525"/>
            <a:ext cx="152400" cy="3810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8" name="直接连接符 87"/>
          <p:cNvSpPr/>
          <p:nvPr/>
        </p:nvSpPr>
        <p:spPr>
          <a:xfrm>
            <a:off x="7671003" y="3034925"/>
            <a:ext cx="381000" cy="2286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9" name="直接连接符 88"/>
          <p:cNvSpPr/>
          <p:nvPr/>
        </p:nvSpPr>
        <p:spPr>
          <a:xfrm flipH="1">
            <a:off x="7899603" y="3263525"/>
            <a:ext cx="152400" cy="3810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90" name="直接连接符 89"/>
          <p:cNvSpPr/>
          <p:nvPr/>
        </p:nvSpPr>
        <p:spPr>
          <a:xfrm>
            <a:off x="7442403" y="3644525"/>
            <a:ext cx="4572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25481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椭圆 69635"/>
          <p:cNvSpPr/>
          <p:nvPr/>
        </p:nvSpPr>
        <p:spPr>
          <a:xfrm>
            <a:off x="3171305" y="26306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7" name="椭圆 69636"/>
          <p:cNvSpPr/>
          <p:nvPr/>
        </p:nvSpPr>
        <p:spPr>
          <a:xfrm>
            <a:off x="3171305" y="36974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8" name="椭圆 69637"/>
          <p:cNvSpPr/>
          <p:nvPr/>
        </p:nvSpPr>
        <p:spPr>
          <a:xfrm>
            <a:off x="3933305" y="31640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9" name="椭圆 69638"/>
          <p:cNvSpPr/>
          <p:nvPr/>
        </p:nvSpPr>
        <p:spPr>
          <a:xfrm>
            <a:off x="2409305" y="31640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0" name="椭圆 69639"/>
          <p:cNvSpPr/>
          <p:nvPr/>
        </p:nvSpPr>
        <p:spPr>
          <a:xfrm>
            <a:off x="4314305" y="24782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1" name="椭圆 69640"/>
          <p:cNvSpPr/>
          <p:nvPr/>
        </p:nvSpPr>
        <p:spPr>
          <a:xfrm>
            <a:off x="6371705" y="36212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2" name="椭圆 69641"/>
          <p:cNvSpPr/>
          <p:nvPr/>
        </p:nvSpPr>
        <p:spPr>
          <a:xfrm>
            <a:off x="5304905" y="25544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3" name="椭圆 69642"/>
          <p:cNvSpPr/>
          <p:nvPr/>
        </p:nvSpPr>
        <p:spPr>
          <a:xfrm>
            <a:off x="5838305" y="30878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4" name="椭圆 69643"/>
          <p:cNvSpPr/>
          <p:nvPr/>
        </p:nvSpPr>
        <p:spPr>
          <a:xfrm>
            <a:off x="5457305" y="34688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5" name="椭圆 69644"/>
          <p:cNvSpPr/>
          <p:nvPr/>
        </p:nvSpPr>
        <p:spPr>
          <a:xfrm>
            <a:off x="6219305" y="27830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16" name="文本框 69645"/>
          <p:cNvSpPr txBox="1"/>
          <p:nvPr/>
        </p:nvSpPr>
        <p:spPr>
          <a:xfrm>
            <a:off x="3095105" y="4078461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17" name="文本框 69646"/>
          <p:cNvSpPr txBox="1"/>
          <p:nvPr/>
        </p:nvSpPr>
        <p:spPr>
          <a:xfrm>
            <a:off x="5685905" y="4078461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18" name="文本框 69647"/>
          <p:cNvSpPr txBox="1"/>
          <p:nvPr/>
        </p:nvSpPr>
        <p:spPr>
          <a:xfrm>
            <a:off x="8048105" y="4078461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 Narrow" pitchFamily="2" charset="0"/>
                <a:ea typeface="SimSun" panose="02010600030101010101" pitchFamily="2" charset="-122"/>
              </a:rPr>
              <a:t>G</a:t>
            </a:r>
            <a:r>
              <a:rPr lang="en-US" altLang="zh-CN" baseline="-25000">
                <a:latin typeface="Arial Narrow" pitchFamily="2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9" name="文本框 69648"/>
          <p:cNvSpPr txBox="1"/>
          <p:nvPr/>
        </p:nvSpPr>
        <p:spPr>
          <a:xfrm>
            <a:off x="4238105" y="4611861"/>
            <a:ext cx="2971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  <a:sym typeface="Symbol" panose="05050102010706020507" pitchFamily="2" charset="2"/>
              </a:rPr>
              <a:t>G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</a:rPr>
              <a:t>,   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2</a:t>
            </a:r>
            <a:r>
              <a:rPr lang="en-US" altLang="zh-CN" sz="3200">
                <a:latin typeface="Arial" panose="020B0604020202020204" pitchFamily="34" charset="0"/>
                <a:ea typeface="SimSun" panose="02010600030101010101" pitchFamily="2" charset="-122"/>
                <a:sym typeface="Symbol" panose="05050102010706020507" pitchFamily="2" charset="2"/>
              </a:rPr>
              <a:t>G</a:t>
            </a:r>
            <a:r>
              <a:rPr lang="en-US" altLang="zh-CN" sz="3200" baseline="-25000">
                <a:latin typeface="Arial" panose="020B0604020202020204" pitchFamily="34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0" name="直接连接符 69649"/>
          <p:cNvSpPr/>
          <p:nvPr/>
        </p:nvSpPr>
        <p:spPr>
          <a:xfrm flipH="1">
            <a:off x="6451080" y="4734098"/>
            <a:ext cx="15240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1" name="直接连接符 69650"/>
          <p:cNvSpPr/>
          <p:nvPr/>
        </p:nvSpPr>
        <p:spPr>
          <a:xfrm flipH="1" flipV="1">
            <a:off x="2561705" y="3240261"/>
            <a:ext cx="6858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2" name="直接连接符 69651"/>
          <p:cNvSpPr/>
          <p:nvPr/>
        </p:nvSpPr>
        <p:spPr>
          <a:xfrm flipH="1">
            <a:off x="2561705" y="2706861"/>
            <a:ext cx="685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3" name="直接连接符 69652"/>
          <p:cNvSpPr/>
          <p:nvPr/>
        </p:nvSpPr>
        <p:spPr>
          <a:xfrm>
            <a:off x="3247505" y="2706861"/>
            <a:ext cx="685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4" name="直接连接符 69653"/>
          <p:cNvSpPr/>
          <p:nvPr/>
        </p:nvSpPr>
        <p:spPr>
          <a:xfrm flipV="1">
            <a:off x="3247505" y="3240261"/>
            <a:ext cx="685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5" name="直接连接符 69654"/>
          <p:cNvSpPr/>
          <p:nvPr/>
        </p:nvSpPr>
        <p:spPr>
          <a:xfrm flipV="1">
            <a:off x="4009505" y="2630661"/>
            <a:ext cx="381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6" name="椭圆 69655"/>
          <p:cNvSpPr/>
          <p:nvPr/>
        </p:nvSpPr>
        <p:spPr>
          <a:xfrm>
            <a:off x="3018905" y="2249661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7" name="直接连接符 69656"/>
          <p:cNvSpPr/>
          <p:nvPr/>
        </p:nvSpPr>
        <p:spPr>
          <a:xfrm flipH="1">
            <a:off x="3171305" y="2249661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8" name="椭圆 69657"/>
          <p:cNvSpPr/>
          <p:nvPr/>
        </p:nvSpPr>
        <p:spPr>
          <a:xfrm>
            <a:off x="3095105" y="2706861"/>
            <a:ext cx="304800" cy="990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29" name="直接连接符 69658"/>
          <p:cNvSpPr/>
          <p:nvPr/>
        </p:nvSpPr>
        <p:spPr>
          <a:xfrm flipV="1">
            <a:off x="3399905" y="3164061"/>
            <a:ext cx="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0" name="直接连接符 69659"/>
          <p:cNvSpPr/>
          <p:nvPr/>
        </p:nvSpPr>
        <p:spPr>
          <a:xfrm>
            <a:off x="3095105" y="3164061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1" name="椭圆 69660"/>
          <p:cNvSpPr/>
          <p:nvPr/>
        </p:nvSpPr>
        <p:spPr>
          <a:xfrm>
            <a:off x="5076305" y="2478261"/>
            <a:ext cx="1600200" cy="1447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2" name="椭圆 69661"/>
          <p:cNvSpPr/>
          <p:nvPr/>
        </p:nvSpPr>
        <p:spPr>
          <a:xfrm>
            <a:off x="4923905" y="2249661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3" name="直接连接符 69662"/>
          <p:cNvSpPr/>
          <p:nvPr/>
        </p:nvSpPr>
        <p:spPr>
          <a:xfrm flipH="1">
            <a:off x="5076305" y="2249661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4" name="直接连接符 69663"/>
          <p:cNvSpPr/>
          <p:nvPr/>
        </p:nvSpPr>
        <p:spPr>
          <a:xfrm>
            <a:off x="5381105" y="2630661"/>
            <a:ext cx="1524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5" name="直接连接符 69664"/>
          <p:cNvSpPr/>
          <p:nvPr/>
        </p:nvSpPr>
        <p:spPr>
          <a:xfrm flipH="1" flipV="1">
            <a:off x="5609705" y="3545061"/>
            <a:ext cx="838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6" name="直接连接符 69665"/>
          <p:cNvSpPr/>
          <p:nvPr/>
        </p:nvSpPr>
        <p:spPr>
          <a:xfrm flipH="1">
            <a:off x="5990705" y="2859261"/>
            <a:ext cx="304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7" name="直接连接符 69666"/>
          <p:cNvSpPr/>
          <p:nvPr/>
        </p:nvSpPr>
        <p:spPr>
          <a:xfrm>
            <a:off x="5381105" y="2630661"/>
            <a:ext cx="838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8" name="直接连接符 69667"/>
          <p:cNvSpPr/>
          <p:nvPr/>
        </p:nvSpPr>
        <p:spPr>
          <a:xfrm flipH="1" flipV="1">
            <a:off x="6295505" y="2935461"/>
            <a:ext cx="152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39" name="直接连接符 69668"/>
          <p:cNvSpPr/>
          <p:nvPr/>
        </p:nvSpPr>
        <p:spPr>
          <a:xfrm>
            <a:off x="5076305" y="3240261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0" name="直接连接符 69669"/>
          <p:cNvSpPr/>
          <p:nvPr/>
        </p:nvSpPr>
        <p:spPr>
          <a:xfrm flipV="1">
            <a:off x="6676505" y="3087861"/>
            <a:ext cx="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1" name="椭圆 69670"/>
          <p:cNvSpPr/>
          <p:nvPr/>
        </p:nvSpPr>
        <p:spPr>
          <a:xfrm>
            <a:off x="8733905" y="36212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2" name="椭圆 69671"/>
          <p:cNvSpPr/>
          <p:nvPr/>
        </p:nvSpPr>
        <p:spPr>
          <a:xfrm>
            <a:off x="7667105" y="25544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3" name="椭圆 69672"/>
          <p:cNvSpPr/>
          <p:nvPr/>
        </p:nvSpPr>
        <p:spPr>
          <a:xfrm>
            <a:off x="8200505" y="30878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4" name="椭圆 69673"/>
          <p:cNvSpPr/>
          <p:nvPr/>
        </p:nvSpPr>
        <p:spPr>
          <a:xfrm>
            <a:off x="7819505" y="34688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5" name="椭圆 69674"/>
          <p:cNvSpPr/>
          <p:nvPr/>
        </p:nvSpPr>
        <p:spPr>
          <a:xfrm>
            <a:off x="8581505" y="2783061"/>
            <a:ext cx="152400" cy="1524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6" name="椭圆 69675"/>
          <p:cNvSpPr/>
          <p:nvPr/>
        </p:nvSpPr>
        <p:spPr>
          <a:xfrm>
            <a:off x="7438505" y="2478261"/>
            <a:ext cx="1600200" cy="1447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7" name="椭圆 69676"/>
          <p:cNvSpPr/>
          <p:nvPr/>
        </p:nvSpPr>
        <p:spPr>
          <a:xfrm>
            <a:off x="7286105" y="2249661"/>
            <a:ext cx="533400" cy="4572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8" name="直接连接符 69677"/>
          <p:cNvSpPr/>
          <p:nvPr/>
        </p:nvSpPr>
        <p:spPr>
          <a:xfrm flipH="1">
            <a:off x="7438505" y="2249661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49" name="直接连接符 69678"/>
          <p:cNvSpPr/>
          <p:nvPr/>
        </p:nvSpPr>
        <p:spPr>
          <a:xfrm>
            <a:off x="7743305" y="2630661"/>
            <a:ext cx="1524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0" name="直接连接符 69679"/>
          <p:cNvSpPr/>
          <p:nvPr/>
        </p:nvSpPr>
        <p:spPr>
          <a:xfrm flipH="1" flipV="1">
            <a:off x="7971905" y="3545061"/>
            <a:ext cx="838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1" name="直接连接符 69680"/>
          <p:cNvSpPr/>
          <p:nvPr/>
        </p:nvSpPr>
        <p:spPr>
          <a:xfrm flipH="1">
            <a:off x="8276705" y="2859261"/>
            <a:ext cx="304800" cy="304800"/>
          </a:xfrm>
          <a:prstGeom prst="line">
            <a:avLst/>
          </a:prstGeom>
          <a:ln w="9525" cap="flat" cmpd="sng">
            <a:solidFill>
              <a:schemeClr val="folHlink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2" name="直接连接符 69681"/>
          <p:cNvSpPr/>
          <p:nvPr/>
        </p:nvSpPr>
        <p:spPr>
          <a:xfrm>
            <a:off x="7743305" y="2630661"/>
            <a:ext cx="838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3" name="直接连接符 69682"/>
          <p:cNvSpPr/>
          <p:nvPr/>
        </p:nvSpPr>
        <p:spPr>
          <a:xfrm flipH="1" flipV="1">
            <a:off x="8657705" y="2935461"/>
            <a:ext cx="152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4" name="直接连接符 69683"/>
          <p:cNvSpPr/>
          <p:nvPr/>
        </p:nvSpPr>
        <p:spPr>
          <a:xfrm>
            <a:off x="7438505" y="3240261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  <p:sp>
        <p:nvSpPr>
          <p:cNvPr id="55" name="直接连接符 69684"/>
          <p:cNvSpPr/>
          <p:nvPr/>
        </p:nvSpPr>
        <p:spPr>
          <a:xfrm flipV="1">
            <a:off x="9038705" y="3087861"/>
            <a:ext cx="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pPr algn="ctr"/>
            <a:endParaRPr lang="zh-CN" altLang="en-US">
              <a:latin typeface="Times New Roman" panose="02020603050405020304" pitchFamily="2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756480"/>
      </p:ext>
    </p:extLst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4E2DC8-1177-449A-B8C4-2370CA8DB1F2}"/>
              </a:ext>
            </a:extLst>
          </p:cNvPr>
          <p:cNvSpPr txBox="1">
            <a:spLocks noChangeArrowheads="1"/>
          </p:cNvSpPr>
          <p:nvPr/>
        </p:nvSpPr>
        <p:spPr>
          <a:xfrm>
            <a:off x="1493779" y="845103"/>
            <a:ext cx="9592232" cy="6191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32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路径与图连通性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图论中的许多概念和应用都与对图的遍历有关，即是从一个结点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出发，到达与之相邻接的结点，在从该邻接结点出发到达其邻接的结点，依次类推，最后可以到达图中的某结点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，从而就得到一条从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通路（</a:t>
            </a:r>
            <a:r>
              <a:rPr lang="en-US" altLang="zh-CN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entry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。从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的通路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的表示：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W: u=v</a:t>
            </a:r>
            <a:r>
              <a:rPr lang="es-ES_tradnl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s-ES_tradnl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s-ES_tradnl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,…,v</a:t>
            </a:r>
            <a:r>
              <a:rPr lang="es-ES_tradnl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=v，k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s-ES_tradnl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0。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通路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常表示为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u-v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通路。这些结点序列中任意相邻的结点在图中是邻接的关系，称结点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1,…,k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）以及边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(v</a:t>
            </a:r>
            <a:r>
              <a:rPr lang="en-US" altLang="zh-CN" b="1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n-US" altLang="zh-CN" b="1" baseline="-25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i+1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 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=0,1,…,k-1)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为通路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上的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结点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边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v</a:t>
            </a:r>
            <a:r>
              <a:rPr lang="en-US" altLang="zh-CN" b="1" baseline="-25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分别称为此通路的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始点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终点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，统称为通路的</a:t>
            </a:r>
            <a:r>
              <a:rPr lang="zh-CN" altLang="en-US" b="1" dirty="0">
                <a:solidFill>
                  <a:srgbClr val="3B3B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端点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8428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F525E3-3503-4DE9-833D-2A47CBFFCBA1}"/>
              </a:ext>
            </a:extLst>
          </p:cNvPr>
          <p:cNvSpPr/>
          <p:nvPr/>
        </p:nvSpPr>
        <p:spPr>
          <a:xfrm>
            <a:off x="632225" y="823318"/>
            <a:ext cx="11289808" cy="5211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路径与图连通性</a:t>
            </a:r>
          </a:p>
          <a:p>
            <a:pPr marL="32400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如果通路上首尾结点相同，则称该通路是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闭的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(Closed)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，否则称该通路是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开的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(Opened)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</a:p>
          <a:p>
            <a:pPr marL="32400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如果通路上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没有相同的边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，则称该通路为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迹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(Trail)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或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简单通路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(Simple Entry)</a:t>
            </a:r>
            <a:r>
              <a:rPr kumimoji="1"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</a:p>
          <a:p>
            <a:pPr marL="32400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如果迹上的开始结点与结束结点相同，则称之为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回路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(Circuit)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，若回路中的所有边互不相同，则称此回路为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简单回路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(Simple Circuit)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或一条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闭迹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</a:p>
          <a:p>
            <a:pPr marL="32400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如果通路上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没有相同的结点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，则称该通路为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基本通路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(Basic Entry)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初级通路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或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路径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(Path)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个结点的路常记作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  <a:r>
              <a:rPr kumimoji="1"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</a:p>
          <a:p>
            <a:pPr marL="324000" lvl="0" indent="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如果回路上除了开始结点与结束结点没有相同的结点，则称之为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基本回路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(Basic Circuit)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或者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初级回路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圈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(Cycle)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71354045"/>
      </p:ext>
    </p:extLst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908850-8E7E-47B6-AFFB-3CC3E7226980}"/>
              </a:ext>
            </a:extLst>
          </p:cNvPr>
          <p:cNvSpPr/>
          <p:nvPr/>
        </p:nvSpPr>
        <p:spPr>
          <a:xfrm>
            <a:off x="1717457" y="1143481"/>
            <a:ext cx="8696587" cy="5119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 algn="just" fontAlgn="base">
              <a:lnSpc>
                <a:spcPct val="120000"/>
              </a:lnSpc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通路遍历过的边的数目为通路的</a:t>
            </a:r>
            <a:r>
              <a:rPr kumimoji="1" lang="zh-CN" altLang="en-US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长度</a:t>
            </a:r>
            <a:r>
              <a:rPr kumimoji="1" lang="en-US" altLang="zh-CN" sz="2400" b="1" dirty="0">
                <a:solidFill>
                  <a:srgbClr val="3B3B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(Length)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，如果通路长度为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，则称之为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平凡通路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Trivial Walk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）。两结点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u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v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间的路可能不只一条，将其中的最短的路称为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u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v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间的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距离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lvl="0" indent="-342900" algn="just" fontAlgn="base">
              <a:lnSpc>
                <a:spcPct val="120000"/>
              </a:lnSpc>
              <a:spcAft>
                <a:spcPct val="0"/>
              </a:spcAft>
              <a:buClr>
                <a:srgbClr val="6600FF"/>
              </a:buClr>
            </a:pP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lvl="0" indent="-342900" algn="just" fontAlgn="base">
              <a:lnSpc>
                <a:spcPct val="150000"/>
              </a:lnSpc>
              <a:spcAft>
                <a:spcPct val="0"/>
              </a:spcAft>
              <a:buClr>
                <a:srgbClr val="6600FF"/>
              </a:buClr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如果一条通路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个结点，即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W: u=v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,…,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=v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es-ES_tradnl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≥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。则由于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上的边是由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上相邻结点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i+1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) 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=0,1,…,k-1)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构成，因此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条边，即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W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的长度为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。如果一条环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个结点，即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C: 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,…,v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es-ES_tradnl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≥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0.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则由于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上的边是由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上相邻结点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i+1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)(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=0,1,…,k-1)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以及（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,v</a:t>
            </a:r>
            <a:r>
              <a:rPr kumimoji="1"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）构成，因此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上有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条边，即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的长度为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k+1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  <a:endParaRPr kumimoji="1" lang="zh-CN" altLang="en-US" sz="2400" b="1" dirty="0">
              <a:solidFill>
                <a:srgbClr val="990000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40801"/>
      </p:ext>
    </p:ext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11C623F-F676-4D6C-838F-C50168CDB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318" y="738188"/>
            <a:ext cx="7489825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如果图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上存在一条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u-v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通路，则必然存在一条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u-v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路；如果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上存在一条闭通路，则必然存在一条回路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这是因为，如果通路上存在相同的结点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，则可将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,v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之间的一段通路删除，并合并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为一个结点，从而得到一条更短的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u-v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通路。如果所得到的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u-v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通路上还存在相同的结点，则可以依此继续执行删除操作，最终一定可以得到一条没有相同结点的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u-v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通路，也就是一条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u-v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路。类似地，如果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上存在一条闭通路，则必然存在一条回路（环）。</a:t>
            </a:r>
            <a:r>
              <a:rPr lang="zh-CN" altLang="en-US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060505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0192AF26-060C-40A7-94F7-3D55DD1A3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890536"/>
            <a:ext cx="5545137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10000"/>
              </a:lnSpc>
            </a:pPr>
            <a:endParaRPr lang="zh-CN" altLang="en-US" sz="10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在右图中，</a:t>
            </a:r>
          </a:p>
          <a:p>
            <a:pPr marL="533400" indent="-533400" algn="just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找出一条包含图所有结点的通道；</a:t>
            </a:r>
          </a:p>
          <a:p>
            <a:pPr marL="533400" indent="-533400" algn="just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找出一条包含图所有结点的迹； </a:t>
            </a:r>
          </a:p>
          <a:p>
            <a:pPr marL="533400" indent="-533400" algn="just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找出所有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a-d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路，并求出其长度；</a:t>
            </a:r>
          </a:p>
          <a:p>
            <a:pPr marL="533400" indent="-533400" algn="just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找出图中所有的环。</a:t>
            </a:r>
          </a:p>
          <a:p>
            <a:pPr marL="533400" indent="-533400" algn="just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包含图所有结点的不是迹的通道：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aebcaebd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533400" indent="-533400" algn="just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包含所有结点的迹：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beacbd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3) a-d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路：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</a:rPr>
              <a:t>aebd,acbd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长度均为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环：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acbea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，长度为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5A919756-A24E-4715-9FE3-D43DC3B2D5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92861" y="1455738"/>
            <a:ext cx="2808287" cy="2447925"/>
            <a:chOff x="5443" y="1829"/>
            <a:chExt cx="3060" cy="2496"/>
          </a:xfrm>
        </p:grpSpPr>
        <p:sp>
          <p:nvSpPr>
            <p:cNvPr id="26" name="AutoShape 5">
              <a:extLst>
                <a:ext uri="{FF2B5EF4-FFF2-40B4-BE49-F238E27FC236}">
                  <a16:creationId xmlns:a16="http://schemas.microsoft.com/office/drawing/2014/main" id="{4C60BA09-0672-4E59-BA2E-365BA250D2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43" y="1829"/>
              <a:ext cx="3060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46A1DE1B-19C6-47E3-A98F-FF0C2DB63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9" y="2274"/>
              <a:ext cx="91" cy="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7">
              <a:extLst>
                <a:ext uri="{FF2B5EF4-FFF2-40B4-BE49-F238E27FC236}">
                  <a16:creationId xmlns:a16="http://schemas.microsoft.com/office/drawing/2014/main" id="{9FBAADA1-B623-466B-8AB8-5A87227F1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1" y="2758"/>
              <a:ext cx="91" cy="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8">
              <a:extLst>
                <a:ext uri="{FF2B5EF4-FFF2-40B4-BE49-F238E27FC236}">
                  <a16:creationId xmlns:a16="http://schemas.microsoft.com/office/drawing/2014/main" id="{365D0702-FA1B-4EB9-B9B8-5C28F4246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5" y="2842"/>
              <a:ext cx="91" cy="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B1F53FC2-E0E6-4DDB-A25B-0DCD7EB4B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6" y="2367"/>
              <a:ext cx="663" cy="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0">
              <a:extLst>
                <a:ext uri="{FF2B5EF4-FFF2-40B4-BE49-F238E27FC236}">
                  <a16:creationId xmlns:a16="http://schemas.microsoft.com/office/drawing/2014/main" id="{3F8FD2F4-A2BB-4B73-9601-64571CF69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2" y="2806"/>
              <a:ext cx="1513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C939A979-8BBC-4222-A3D6-26A274C052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46" y="2836"/>
              <a:ext cx="1282" cy="8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B66EE797-CF6B-45C0-A0E8-291ED5ED3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51" y="2313"/>
              <a:ext cx="478" cy="13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13">
              <a:extLst>
                <a:ext uri="{FF2B5EF4-FFF2-40B4-BE49-F238E27FC236}">
                  <a16:creationId xmlns:a16="http://schemas.microsoft.com/office/drawing/2014/main" id="{F2CF25A0-C90E-4BA9-8EA1-1FD34F0EB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" y="3631"/>
              <a:ext cx="91" cy="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14">
              <a:extLst>
                <a:ext uri="{FF2B5EF4-FFF2-40B4-BE49-F238E27FC236}">
                  <a16:creationId xmlns:a16="http://schemas.microsoft.com/office/drawing/2014/main" id="{B543C308-CA62-47D5-9F16-C2B9A905C6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95" y="2453"/>
              <a:ext cx="953" cy="1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Oval 15">
              <a:extLst>
                <a:ext uri="{FF2B5EF4-FFF2-40B4-BE49-F238E27FC236}">
                  <a16:creationId xmlns:a16="http://schemas.microsoft.com/office/drawing/2014/main" id="{51C0C2DB-8597-4EE4-A878-1EAC3C52B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" y="2406"/>
              <a:ext cx="91" cy="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16">
              <a:extLst>
                <a:ext uri="{FF2B5EF4-FFF2-40B4-BE49-F238E27FC236}">
                  <a16:creationId xmlns:a16="http://schemas.microsoft.com/office/drawing/2014/main" id="{5C3B323A-5482-40BC-A2FC-C86F2B679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3" y="2765"/>
              <a:ext cx="18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a</a:t>
              </a:r>
            </a:p>
            <a:p>
              <a:pPr algn="l" eaLnBrk="1" hangingPunct="1"/>
              <a:endParaRPr kumimoji="1" lang="en-US" altLang="zh-CN" sz="2800" b="0">
                <a:solidFill>
                  <a:schemeClr val="tx1"/>
                </a:solidFill>
              </a:endParaRPr>
            </a:p>
          </p:txBody>
        </p:sp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id="{86C5B11C-3EE2-4A05-B77F-932BD4607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3" y="3545"/>
              <a:ext cx="18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b</a:t>
              </a:r>
            </a:p>
            <a:p>
              <a:pPr eaLnBrk="1" hangingPunct="1"/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</p:txBody>
        </p: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97B429FF-1B09-4F87-8A8F-34556C533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3" y="1985"/>
              <a:ext cx="18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e</a:t>
              </a:r>
            </a:p>
            <a:p>
              <a:pPr algn="l" eaLnBrk="1" hangingPunct="1"/>
              <a:endParaRPr kumimoji="1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00053506-E6B0-4931-8C23-A5113C30D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3" y="2141"/>
              <a:ext cx="18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d</a:t>
              </a:r>
            </a:p>
            <a:p>
              <a:pPr eaLnBrk="1" hangingPunct="1"/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</p:txBody>
        </p:sp>
        <p:sp>
          <p:nvSpPr>
            <p:cNvPr id="41" name="Text Box 20">
              <a:extLst>
                <a:ext uri="{FF2B5EF4-FFF2-40B4-BE49-F238E27FC236}">
                  <a16:creationId xmlns:a16="http://schemas.microsoft.com/office/drawing/2014/main" id="{F7C5F01A-CCBF-46D7-A60B-06B45866D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" y="2609"/>
              <a:ext cx="18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1" hangingPunct="1"/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c</a:t>
              </a:r>
            </a:p>
            <a:p>
              <a:pPr eaLnBrk="1" hangingPunct="1"/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931562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E13364-B62B-490B-87F1-3DB5BE3A5E2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39976" y="941647"/>
            <a:ext cx="8112047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每个结点的度数至少为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的图必包含一个回路。</a:t>
            </a:r>
          </a:p>
          <a:p>
            <a:pPr algn="just">
              <a:lnSpc>
                <a:spcPct val="10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证明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最长路径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中的一条，并设其长度为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m, 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的一个端点为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0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考察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关联的边，由于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中每个结点的度至少为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，故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必关联一条不在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上的边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，从而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的另一个端点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必然在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上，否则，将这个结点加入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上，则可以得到更长的路。于是，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的的路与边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构成回路。</a:t>
            </a:r>
            <a:r>
              <a:rPr lang="zh-CN" altLang="en-US" sz="3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B0E96879-0E84-453A-9851-34F93E1E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837" y="5643028"/>
            <a:ext cx="2190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u</a:t>
            </a:r>
          </a:p>
          <a:p>
            <a:pPr algn="l" eaLnBrk="1" hangingPunct="1"/>
            <a:endParaRPr kumimoji="1" lang="en-US" altLang="zh-CN" sz="2800" b="0">
              <a:solidFill>
                <a:schemeClr val="tx1"/>
              </a:solidFill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15CFF15-4120-494E-803D-752FB52D8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1049" y="5646203"/>
            <a:ext cx="2190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v</a:t>
            </a:r>
          </a:p>
          <a:p>
            <a:pPr eaLnBrk="1" hangingPunct="1"/>
            <a:endParaRPr kumimoji="1"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C0469362-9BE1-4680-AC2F-051473917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0712" y="5503328"/>
            <a:ext cx="48244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091B3C91-C4DA-43EF-87DB-1F9368BBC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449" y="5457290"/>
            <a:ext cx="111125" cy="1000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5147E7BE-D6AF-4834-9B74-D82560ABB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349" y="5450940"/>
            <a:ext cx="109538" cy="1000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1945C497-E7A2-4C79-86DD-469CA8643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0062" y="5439828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69E4881A-CF7D-402A-B441-6F5E655CC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662" y="5455703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FE37DE80-8F88-443A-941A-64444B0D4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537" y="5455703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82244941-D1B0-4BC2-97BA-381E4B713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487" y="5466815"/>
            <a:ext cx="111125" cy="1000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7F14BB8B-5056-47AF-B38E-0F93C54FE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524" y="5163603"/>
            <a:ext cx="43815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endParaRPr kumimoji="1" lang="zh-CN" altLang="zh-CN" sz="2800" b="0">
              <a:solidFill>
                <a:schemeClr val="tx1"/>
              </a:solidFill>
            </a:endParaRP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178F8E1B-2843-4963-9375-6F5B4F4A1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9524" y="5503328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2574D9F0-1EC5-4D2E-81D8-89331D090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599" y="5450940"/>
            <a:ext cx="111125" cy="10001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AE2B076B-E262-48E7-9A06-3117352F2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974" y="5439828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89CD5207-E4A3-48EE-BCDF-5CCFE8693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770" y="5131853"/>
            <a:ext cx="43815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endParaRPr kumimoji="1" lang="zh-CN" altLang="zh-CN" sz="2800" b="0">
              <a:solidFill>
                <a:schemeClr val="tx1"/>
              </a:solidFill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E31A9D73-C571-4644-B48D-0D1A0BA5A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8849" y="5503328"/>
            <a:ext cx="439738" cy="15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C3497EFD-7719-4311-8B02-DAD42A685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974" y="5443003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0780EA07-F9DD-488F-8AA9-4C6033ACF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812" y="5455703"/>
            <a:ext cx="111125" cy="10001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C210E6FA-2405-4FC3-9BB7-65F8D22E73AB}"/>
              </a:ext>
            </a:extLst>
          </p:cNvPr>
          <p:cNvSpPr>
            <a:spLocks/>
          </p:cNvSpPr>
          <p:nvPr/>
        </p:nvSpPr>
        <p:spPr bwMode="auto">
          <a:xfrm>
            <a:off x="6269324" y="4620678"/>
            <a:ext cx="1973263" cy="852487"/>
          </a:xfrm>
          <a:custGeom>
            <a:avLst/>
            <a:gdLst>
              <a:gd name="T0" fmla="*/ 1620 w 1620"/>
              <a:gd name="T1" fmla="*/ 780 h 780"/>
              <a:gd name="T2" fmla="*/ 720 w 1620"/>
              <a:gd name="T3" fmla="*/ 0 h 780"/>
              <a:gd name="T4" fmla="*/ 0 w 1620"/>
              <a:gd name="T5" fmla="*/ 780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0" h="780">
                <a:moveTo>
                  <a:pt x="1620" y="780"/>
                </a:moveTo>
                <a:cubicBezTo>
                  <a:pt x="1305" y="390"/>
                  <a:pt x="990" y="0"/>
                  <a:pt x="720" y="0"/>
                </a:cubicBezTo>
                <a:cubicBezTo>
                  <a:pt x="450" y="0"/>
                  <a:pt x="225" y="390"/>
                  <a:pt x="0" y="78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390BCBC2-396B-4E80-911B-4440046B9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449" y="5098515"/>
            <a:ext cx="2206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1" hangingPunct="1"/>
            <a:r>
              <a: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48326858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/>
      <p:bldP spid="20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82F3755-A32C-4EB9-A994-F2178D080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485" y="1455738"/>
            <a:ext cx="10169744" cy="381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定义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如果图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有一条路径，则称结点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可达的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Accesible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）或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连通的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Connected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）。结点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到其自身也定义为连通的。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如果图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的任何两个结点都是相互可达的，称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连通的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Connected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并称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(Connected Graph),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否则称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3B3B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非连通图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(Unconnected Graph)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rgbClr val="3B3B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分离图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(Separated Graph)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337805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5" name="图片 4" descr="Euler_8">
            <a:extLst>
              <a:ext uri="{FF2B5EF4-FFF2-40B4-BE49-F238E27FC236}">
                <a16:creationId xmlns:a16="http://schemas.microsoft.com/office/drawing/2014/main" id="{073D1FCE-4F8B-4339-B914-1A045D89D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903" y="1907461"/>
            <a:ext cx="2149475" cy="274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39939">
            <a:extLst>
              <a:ext uri="{FF2B5EF4-FFF2-40B4-BE49-F238E27FC236}">
                <a16:creationId xmlns:a16="http://schemas.microsoft.com/office/drawing/2014/main" id="{53012EBC-2F54-465E-9624-CD1E7DF6C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047" y="1625367"/>
            <a:ext cx="2556021" cy="377504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39940">
            <a:extLst>
              <a:ext uri="{FF2B5EF4-FFF2-40B4-BE49-F238E27FC236}">
                <a16:creationId xmlns:a16="http://schemas.microsoft.com/office/drawing/2014/main" id="{839A4525-DCCC-4B8F-B5F8-876902BA4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068" y="1625367"/>
            <a:ext cx="2516697" cy="377504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5957892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875115-FAA9-4B60-B628-3B524B83B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568" y="860425"/>
            <a:ext cx="9002146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若将图中两个结点间的连通性看作图的结点间的一种关系，容易判定图中两个结点间的连通性是一个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等价关系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 marL="0" indent="0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因为结点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是连通的满足自反性；若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是连通的，则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也是连通的，满足对称性；若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连通，则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存在一条通路，从而存在一条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的路径，故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是连通的，满足传递性。</a:t>
            </a:r>
          </a:p>
          <a:p>
            <a:pPr marL="0" indent="0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但对于有向图，结点间的连通性不满足对称性。</a:t>
            </a:r>
            <a:endParaRPr lang="zh-CN" altLang="en-US" sz="32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76934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32839A86-428E-4FD1-BAFD-6DE30BF63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263" y="6422014"/>
            <a:ext cx="44354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5" name="Group 41">
            <a:extLst>
              <a:ext uri="{FF2B5EF4-FFF2-40B4-BE49-F238E27FC236}">
                <a16:creationId xmlns:a16="http://schemas.microsoft.com/office/drawing/2014/main" id="{A799833A-07A8-4DC5-8A79-913693414EC8}"/>
              </a:ext>
            </a:extLst>
          </p:cNvPr>
          <p:cNvGrpSpPr>
            <a:grpSpLocks/>
          </p:cNvGrpSpPr>
          <p:nvPr/>
        </p:nvGrpSpPr>
        <p:grpSpPr bwMode="auto">
          <a:xfrm>
            <a:off x="7548546" y="1375343"/>
            <a:ext cx="3167053" cy="719135"/>
            <a:chOff x="3765" y="2043"/>
            <a:chExt cx="1995" cy="453"/>
          </a:xfrm>
        </p:grpSpPr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2F33003D-439E-4592-B5D2-0549A60F0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2119"/>
              <a:ext cx="101" cy="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Text Box 16">
              <a:extLst>
                <a:ext uri="{FF2B5EF4-FFF2-40B4-BE49-F238E27FC236}">
                  <a16:creationId xmlns:a16="http://schemas.microsoft.com/office/drawing/2014/main" id="{180A99FA-11E0-4354-B1F4-F7D07E4AE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" y="2088"/>
              <a:ext cx="311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0" name="Line 31">
              <a:extLst>
                <a:ext uri="{FF2B5EF4-FFF2-40B4-BE49-F238E27FC236}">
                  <a16:creationId xmlns:a16="http://schemas.microsoft.com/office/drawing/2014/main" id="{F22836A1-BD97-4FDD-8199-2F71A57CE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2189"/>
              <a:ext cx="139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32">
              <a:extLst>
                <a:ext uri="{FF2B5EF4-FFF2-40B4-BE49-F238E27FC236}">
                  <a16:creationId xmlns:a16="http://schemas.microsoft.com/office/drawing/2014/main" id="{B1821FFC-75DE-4B11-8461-D3D6E0FD0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6" y="2140"/>
              <a:ext cx="101" cy="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Text Box 33">
              <a:extLst>
                <a:ext uri="{FF2B5EF4-FFF2-40B4-BE49-F238E27FC236}">
                  <a16:creationId xmlns:a16="http://schemas.microsoft.com/office/drawing/2014/main" id="{EFC9861A-AF4A-489E-8260-B7659C5AF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2" y="2043"/>
              <a:ext cx="30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3" name="Text Box 34">
              <a:extLst>
                <a:ext uri="{FF2B5EF4-FFF2-40B4-BE49-F238E27FC236}">
                  <a16:creationId xmlns:a16="http://schemas.microsoft.com/office/drawing/2014/main" id="{9CF705B8-2B58-4450-A179-830078F6C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7" y="2177"/>
              <a:ext cx="40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Group 43">
            <a:extLst>
              <a:ext uri="{FF2B5EF4-FFF2-40B4-BE49-F238E27FC236}">
                <a16:creationId xmlns:a16="http://schemas.microsoft.com/office/drawing/2014/main" id="{4CBA8C22-E882-45C6-9539-F70E8389B144}"/>
              </a:ext>
            </a:extLst>
          </p:cNvPr>
          <p:cNvGrpSpPr>
            <a:grpSpLocks/>
          </p:cNvGrpSpPr>
          <p:nvPr/>
        </p:nvGrpSpPr>
        <p:grpSpPr bwMode="auto">
          <a:xfrm>
            <a:off x="2182814" y="1159453"/>
            <a:ext cx="3944939" cy="2093914"/>
            <a:chOff x="385" y="527"/>
            <a:chExt cx="2485" cy="1319"/>
          </a:xfrm>
        </p:grpSpPr>
        <p:sp>
          <p:nvSpPr>
            <p:cNvPr id="48" name="Line 6">
              <a:extLst>
                <a:ext uri="{FF2B5EF4-FFF2-40B4-BE49-F238E27FC236}">
                  <a16:creationId xmlns:a16="http://schemas.microsoft.com/office/drawing/2014/main" id="{A1C749B2-E996-461B-BCA8-6E8919C4F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8" y="749"/>
              <a:ext cx="1678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9">
              <a:extLst>
                <a:ext uri="{FF2B5EF4-FFF2-40B4-BE49-F238E27FC236}">
                  <a16:creationId xmlns:a16="http://schemas.microsoft.com/office/drawing/2014/main" id="{7454BCF0-6F9A-4F85-966F-B50EE3AF4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1593"/>
              <a:ext cx="101" cy="9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Text Box 12">
              <a:extLst>
                <a:ext uri="{FF2B5EF4-FFF2-40B4-BE49-F238E27FC236}">
                  <a16:creationId xmlns:a16="http://schemas.microsoft.com/office/drawing/2014/main" id="{D6507F35-E996-4964-A19C-43C93B1DB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709"/>
              <a:ext cx="19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Text Box 13">
              <a:extLst>
                <a:ext uri="{FF2B5EF4-FFF2-40B4-BE49-F238E27FC236}">
                  <a16:creationId xmlns:a16="http://schemas.microsoft.com/office/drawing/2014/main" id="{7369D7B5-DE12-48C3-8D96-FBE6ED6A1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1527"/>
              <a:ext cx="19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1A430804-6C8C-41E2-BA50-5B5F09F6B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700"/>
              <a:ext cx="101" cy="9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Text Box 22">
              <a:extLst>
                <a:ext uri="{FF2B5EF4-FFF2-40B4-BE49-F238E27FC236}">
                  <a16:creationId xmlns:a16="http://schemas.microsoft.com/office/drawing/2014/main" id="{8E47C81B-E8F5-49A8-B274-09F10ECDA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616"/>
              <a:ext cx="29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4" name="Text Box 26">
              <a:extLst>
                <a:ext uri="{FF2B5EF4-FFF2-40B4-BE49-F238E27FC236}">
                  <a16:creationId xmlns:a16="http://schemas.microsoft.com/office/drawing/2014/main" id="{F5959238-4E23-4C76-AA1D-0D5D2BB97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2" y="527"/>
              <a:ext cx="40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35">
              <a:extLst>
                <a:ext uri="{FF2B5EF4-FFF2-40B4-BE49-F238E27FC236}">
                  <a16:creationId xmlns:a16="http://schemas.microsoft.com/office/drawing/2014/main" id="{D3DC69E8-BC8C-4F8A-A191-F1D9080A0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814"/>
              <a:ext cx="400" cy="7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36">
              <a:extLst>
                <a:ext uri="{FF2B5EF4-FFF2-40B4-BE49-F238E27FC236}">
                  <a16:creationId xmlns:a16="http://schemas.microsoft.com/office/drawing/2014/main" id="{8782A5F8-9583-4527-B36E-009F04540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" y="786"/>
              <a:ext cx="101" cy="9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Text Box 37">
              <a:extLst>
                <a:ext uri="{FF2B5EF4-FFF2-40B4-BE49-F238E27FC236}">
                  <a16:creationId xmlns:a16="http://schemas.microsoft.com/office/drawing/2014/main" id="{A385D4CD-A327-4D01-AA97-A9C1A9894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117"/>
              <a:ext cx="39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just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7" name="Rectangle 42">
            <a:extLst>
              <a:ext uri="{FF2B5EF4-FFF2-40B4-BE49-F238E27FC236}">
                <a16:creationId xmlns:a16="http://schemas.microsoft.com/office/drawing/2014/main" id="{83198D27-970E-498F-AB79-D80B6EC1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3247014"/>
            <a:ext cx="88931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V={1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5}</a:t>
            </a: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图上的连通关系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R={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(1,1),(2,2),(3,3),(1,2),(2,1),(1,3),(3,1),(2,3),(3,2),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(4,4), (5,5), (4,5), (5,4)</a:t>
            </a:r>
          </a:p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是一个等价关系，</a:t>
            </a: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决定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的一个分类：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{1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3}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{4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5}</a:t>
            </a:r>
          </a:p>
        </p:txBody>
      </p:sp>
    </p:spTree>
    <p:extLst>
      <p:ext uri="{BB962C8B-B14F-4D97-AF65-F5344CB8AC3E}">
        <p14:creationId xmlns:p14="http://schemas.microsoft.com/office/powerpoint/2010/main" val="3342586223"/>
      </p:ext>
    </p:extLst>
  </p:cSld>
  <p:clrMapOvr>
    <a:masterClrMapping/>
  </p:clrMapOvr>
  <p:transition spd="slow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5ACC7A-8DBC-4619-838A-21F1E617A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931862"/>
            <a:ext cx="8236518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现在可以利用结点的连通性对图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的结点集进行划分，于是利用这个划分可以得到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的多个连通子图，如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G[v]=(V[v],E[v]),</a:t>
            </a: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所在的一个连通子图，其中，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V[v]={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x|x</a:t>
            </a:r>
            <a:r>
              <a:rPr lang="zh-CN" altLang="es-ES_tradnl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s-ES_tradnl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可达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E[v]</a:t>
            </a:r>
            <a:r>
              <a:rPr lang="zh-CN" altLang="es-ES_tradnl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V[v]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中结点在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中相应的边之集合。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G[v]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具有一个特点，即不存在一个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的真子图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G′, G[v]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G′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的真子图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G′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也是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的连通子图。称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G[v]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连通分支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连通分图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Connected Component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也称为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极大连通子图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85579"/>
      </p:ext>
    </p:extLst>
  </p:cSld>
  <p:clrMapOvr>
    <a:masterClrMapping/>
  </p:clrMapOvr>
  <p:transition spd="slow" advTm="0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99038F-A0B4-43A1-8228-F86956353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930292"/>
            <a:ext cx="82804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0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如果图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恰有两个不同的奇数度的结点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必定是可达的。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如果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不可达，那么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不是连通的，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必分属于两个连通分支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的子图，且都恰有一个奇数度结点。与推论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10.1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矛盾。因而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是可达的。</a:t>
            </a:r>
            <a:r>
              <a:rPr lang="zh-CN" altLang="en-US" sz="3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054263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B7FBAF-867C-4E8C-8F74-FD25D117F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261" y="952500"/>
            <a:ext cx="8116118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0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定理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是一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(n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m)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图，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ω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个分图，则</a:t>
            </a: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        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n-ω≤m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≤(n-ω)(n-ω+1)/2</a:t>
            </a:r>
          </a:p>
        </p:txBody>
      </p:sp>
    </p:spTree>
    <p:extLst>
      <p:ext uri="{BB962C8B-B14F-4D97-AF65-F5344CB8AC3E}">
        <p14:creationId xmlns:p14="http://schemas.microsoft.com/office/powerpoint/2010/main" val="2114228253"/>
      </p:ext>
    </p:extLst>
  </p:cSld>
  <p:clrMapOvr>
    <a:masterClrMapping/>
  </p:clrMapOvr>
  <p:transition spd="slow" advTm="0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97C554-C976-44B0-B63A-53A8DFE83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1055091"/>
            <a:ext cx="82804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的结点集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的子集，称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点割集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Cut Set of Vertex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如果从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中删除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中的所有结点后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的连通分支数增加，但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的任何真子集均无这一特性。当点割集为单元素集合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{v}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割点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Cut Vertex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r>
              <a:rPr lang="zh-CN" altLang="en-US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为连通图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边集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的子集，称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边割集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Cut set of Edge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），如果从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中删除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的所有边后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的连通分支数增加，但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的任何真子集均无这一特性。当割集为单元素集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{e}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时，称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(Bridge)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割边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Cut Edge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5454192"/>
      </p:ext>
    </p:extLst>
  </p:cSld>
  <p:clrMapOvr>
    <a:masterClrMapping/>
  </p:clrMapOvr>
  <p:transition spd="slow" advTm="0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6E5A71-BF27-4AEA-9AFF-4379BB300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853" y="1497785"/>
            <a:ext cx="4392613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30000"/>
              </a:lnSpc>
              <a:spcBef>
                <a:spcPct val="20000"/>
              </a:spcBef>
              <a:buClr>
                <a:schemeClr val="bg1"/>
              </a:buClr>
              <a:buFont typeface="Symbol" panose="05050102010706020507" pitchFamily="18" charset="2"/>
              <a:defRPr kumimoji="1" sz="2800" b="1">
                <a:solidFill>
                  <a:srgbClr val="003399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l">
              <a:lnSpc>
                <a:spcPct val="130000"/>
              </a:lnSpc>
              <a:spcBef>
                <a:spcPct val="20000"/>
              </a:spcBef>
              <a:buClr>
                <a:schemeClr val="bg1"/>
              </a:buClr>
              <a:buChar char="–"/>
              <a:defRPr kumimoji="1" sz="2400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 algn="l">
              <a:lnSpc>
                <a:spcPct val="130000"/>
              </a:lnSpc>
              <a:spcBef>
                <a:spcPct val="20000"/>
              </a:spcBef>
              <a:buClr>
                <a:schemeClr val="bg1"/>
              </a:buClr>
              <a:buChar char="•"/>
              <a:defRPr kumimoji="1" sz="2000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 algn="l">
              <a:lnSpc>
                <a:spcPct val="130000"/>
              </a:lnSpc>
              <a:spcBef>
                <a:spcPct val="20000"/>
              </a:spcBef>
              <a:buClr>
                <a:schemeClr val="bg1"/>
              </a:buClr>
              <a:buChar char="–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 algn="l">
              <a:lnSpc>
                <a:spcPct val="130000"/>
              </a:lnSpc>
              <a:spcBef>
                <a:spcPct val="20000"/>
              </a:spcBef>
              <a:buClr>
                <a:schemeClr val="bg1"/>
              </a:buClr>
              <a:buChar char="•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>
                <a:solidFill>
                  <a:srgbClr val="003399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5}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是点割集，</a:t>
            </a: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是割点，</a:t>
            </a: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是割点，</a:t>
            </a: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{4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7}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不是点割集。</a:t>
            </a: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是边割集，</a:t>
            </a: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是边割集，</a:t>
            </a: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是边割集，</a:t>
            </a:r>
          </a:p>
          <a:p>
            <a:pPr fontAlgn="base">
              <a:spcAft>
                <a:spcPct val="0"/>
              </a:spcAft>
              <a:buClr>
                <a:srgbClr val="6600FF"/>
              </a:buClr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是割边。</a:t>
            </a:r>
          </a:p>
        </p:txBody>
      </p:sp>
      <p:grpSp>
        <p:nvGrpSpPr>
          <p:cNvPr id="40" name="Group 121">
            <a:extLst>
              <a:ext uri="{FF2B5EF4-FFF2-40B4-BE49-F238E27FC236}">
                <a16:creationId xmlns:a16="http://schemas.microsoft.com/office/drawing/2014/main" id="{8F2E0CD7-2C6F-4E27-BF4B-24A43F1D574F}"/>
              </a:ext>
            </a:extLst>
          </p:cNvPr>
          <p:cNvGrpSpPr>
            <a:grpSpLocks/>
          </p:cNvGrpSpPr>
          <p:nvPr/>
        </p:nvGrpSpPr>
        <p:grpSpPr bwMode="auto">
          <a:xfrm>
            <a:off x="4710666" y="1165998"/>
            <a:ext cx="5824537" cy="2749550"/>
            <a:chOff x="2250" y="609"/>
            <a:chExt cx="3805" cy="1732"/>
          </a:xfrm>
        </p:grpSpPr>
        <p:sp>
          <p:nvSpPr>
            <p:cNvPr id="41" name="Text Box 40">
              <a:extLst>
                <a:ext uri="{FF2B5EF4-FFF2-40B4-BE49-F238E27FC236}">
                  <a16:creationId xmlns:a16="http://schemas.microsoft.com/office/drawing/2014/main" id="{1E01FAAA-A9CF-4616-A59E-9F93F33DC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" y="678"/>
              <a:ext cx="2464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>
                <a:solidFill>
                  <a:srgbClr val="EAEAEA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783131DC-A73D-4C0C-B4AE-6BA1EFE76F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1" y="883"/>
              <a:ext cx="648" cy="4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582F79BE-8A75-4448-A2B5-D447206C6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1" y="1277"/>
              <a:ext cx="1479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11F6FD10-5630-4369-AC83-655BB633C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2" y="1261"/>
              <a:ext cx="1254" cy="7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2481A370-F054-4FCF-9741-1E71255EE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3" y="844"/>
              <a:ext cx="913" cy="4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E981E1-D297-4927-8151-9942376B6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" y="2021"/>
              <a:ext cx="89" cy="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2FF099F4-8702-4DE0-A6C4-916098380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7" y="2030"/>
              <a:ext cx="1690" cy="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1A6AE6D-E13B-49B2-8A2B-C427D88AA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2030"/>
              <a:ext cx="89" cy="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Text Box 48">
              <a:extLst>
                <a:ext uri="{FF2B5EF4-FFF2-40B4-BE49-F238E27FC236}">
                  <a16:creationId xmlns:a16="http://schemas.microsoft.com/office/drawing/2014/main" id="{8404F246-D4E1-4BF8-B410-392F029A1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0" y="1288"/>
              <a:ext cx="17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0" name="Text Box 49">
              <a:extLst>
                <a:ext uri="{FF2B5EF4-FFF2-40B4-BE49-F238E27FC236}">
                  <a16:creationId xmlns:a16="http://schemas.microsoft.com/office/drawing/2014/main" id="{6E371DA0-5D00-44F1-A51D-C3F996D85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3" y="1966"/>
              <a:ext cx="17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" name="Text Box 50">
              <a:extLst>
                <a:ext uri="{FF2B5EF4-FFF2-40B4-BE49-F238E27FC236}">
                  <a16:creationId xmlns:a16="http://schemas.microsoft.com/office/drawing/2014/main" id="{112732BD-EE3A-4379-B76F-41970EA93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609"/>
              <a:ext cx="17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2" name="Text Box 51">
              <a:extLst>
                <a:ext uri="{FF2B5EF4-FFF2-40B4-BE49-F238E27FC236}">
                  <a16:creationId xmlns:a16="http://schemas.microsoft.com/office/drawing/2014/main" id="{8129F97F-7627-4978-A5CB-11F98D2AB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2" y="1153"/>
              <a:ext cx="17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Text Box 52">
              <a:extLst>
                <a:ext uri="{FF2B5EF4-FFF2-40B4-BE49-F238E27FC236}">
                  <a16:creationId xmlns:a16="http://schemas.microsoft.com/office/drawing/2014/main" id="{C786DDE2-6E2B-49AE-9BF7-588BC33A6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2052"/>
              <a:ext cx="17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F3AF2B5-742C-43EC-A78A-67E001E2B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1234"/>
              <a:ext cx="89" cy="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948430A-205B-46DC-9B0B-486195AB0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" y="798"/>
              <a:ext cx="89" cy="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Line 55">
              <a:extLst>
                <a:ext uri="{FF2B5EF4-FFF2-40B4-BE49-F238E27FC236}">
                  <a16:creationId xmlns:a16="http://schemas.microsoft.com/office/drawing/2014/main" id="{17440983-EC0D-423E-AA5F-74080A3091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4" y="1251"/>
              <a:ext cx="2676" cy="7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30600FC-B76D-4F1E-AA68-4767E460D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1230"/>
              <a:ext cx="89" cy="8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" name="Text Box 57">
              <a:extLst>
                <a:ext uri="{FF2B5EF4-FFF2-40B4-BE49-F238E27FC236}">
                  <a16:creationId xmlns:a16="http://schemas.microsoft.com/office/drawing/2014/main" id="{0C65E06D-DE46-48F4-A0CB-FBA8B4BE8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5" y="1153"/>
              <a:ext cx="17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9" name="Line 58">
              <a:extLst>
                <a:ext uri="{FF2B5EF4-FFF2-40B4-BE49-F238E27FC236}">
                  <a16:creationId xmlns:a16="http://schemas.microsoft.com/office/drawing/2014/main" id="{28252AAA-BF79-4212-A512-EF5C60837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7" y="1251"/>
              <a:ext cx="880" cy="8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" name="Text Box 59">
              <a:extLst>
                <a:ext uri="{FF2B5EF4-FFF2-40B4-BE49-F238E27FC236}">
                  <a16:creationId xmlns:a16="http://schemas.microsoft.com/office/drawing/2014/main" id="{5257A263-8EE5-443D-9607-AA62C9340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" y="881"/>
              <a:ext cx="35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1" name="Text Box 60">
              <a:extLst>
                <a:ext uri="{FF2B5EF4-FFF2-40B4-BE49-F238E27FC236}">
                  <a16:creationId xmlns:a16="http://schemas.microsoft.com/office/drawing/2014/main" id="{AA619019-371A-470A-9066-7ECA8FDF4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" y="835"/>
              <a:ext cx="35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" name="Text Box 61">
              <a:extLst>
                <a:ext uri="{FF2B5EF4-FFF2-40B4-BE49-F238E27FC236}">
                  <a16:creationId xmlns:a16="http://schemas.microsoft.com/office/drawing/2014/main" id="{404C79BF-E9A4-45F8-BD20-EA7849D26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" y="1061"/>
              <a:ext cx="35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Text Box 62">
              <a:extLst>
                <a:ext uri="{FF2B5EF4-FFF2-40B4-BE49-F238E27FC236}">
                  <a16:creationId xmlns:a16="http://schemas.microsoft.com/office/drawing/2014/main" id="{1369D980-7FE5-4835-901A-5F2909FFA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" y="1515"/>
              <a:ext cx="35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Text Box 63">
              <a:extLst>
                <a:ext uri="{FF2B5EF4-FFF2-40B4-BE49-F238E27FC236}">
                  <a16:creationId xmlns:a16="http://schemas.microsoft.com/office/drawing/2014/main" id="{B7D48DCD-ADDF-4067-87A1-79B838703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9" y="1529"/>
              <a:ext cx="35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Text Box 64">
              <a:extLst>
                <a:ext uri="{FF2B5EF4-FFF2-40B4-BE49-F238E27FC236}">
                  <a16:creationId xmlns:a16="http://schemas.microsoft.com/office/drawing/2014/main" id="{ECE2D02C-DB5D-460A-A54F-5ECC817D7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" y="2015"/>
              <a:ext cx="35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Text Box 65">
              <a:extLst>
                <a:ext uri="{FF2B5EF4-FFF2-40B4-BE49-F238E27FC236}">
                  <a16:creationId xmlns:a16="http://schemas.microsoft.com/office/drawing/2014/main" id="{76960335-BA4C-46D8-8405-E680D5D29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5" y="1572"/>
              <a:ext cx="35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  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id="{EA8914D1-F347-4F56-9DFF-F76F6D3CB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092"/>
              <a:ext cx="123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7DFCB5D-78CB-49D6-9557-7C1792E12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9" y="2048"/>
              <a:ext cx="89" cy="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Text Box 68">
              <a:extLst>
                <a:ext uri="{FF2B5EF4-FFF2-40B4-BE49-F238E27FC236}">
                  <a16:creationId xmlns:a16="http://schemas.microsoft.com/office/drawing/2014/main" id="{07F4E655-73D4-46DA-BD47-63233AFEF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9" y="1978"/>
              <a:ext cx="17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0" name="Text Box 69">
              <a:extLst>
                <a:ext uri="{FF2B5EF4-FFF2-40B4-BE49-F238E27FC236}">
                  <a16:creationId xmlns:a16="http://schemas.microsoft.com/office/drawing/2014/main" id="{3FCC9A4C-5CB7-4D0F-A531-B8C6E4C67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5" y="2059"/>
              <a:ext cx="352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9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" name="Line 70">
              <a:extLst>
                <a:ext uri="{FF2B5EF4-FFF2-40B4-BE49-F238E27FC236}">
                  <a16:creationId xmlns:a16="http://schemas.microsoft.com/office/drawing/2014/main" id="{B8570CA7-B3E1-4CC4-A28E-FE56E77D3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2" y="1334"/>
              <a:ext cx="352" cy="7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C8020AC-7A33-4B66-BC17-856033165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310"/>
              <a:ext cx="88" cy="8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Text Box 72">
              <a:extLst>
                <a:ext uri="{FF2B5EF4-FFF2-40B4-BE49-F238E27FC236}">
                  <a16:creationId xmlns:a16="http://schemas.microsoft.com/office/drawing/2014/main" id="{CA4420DE-6053-4F17-9FA8-498C13BBD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3" y="1594"/>
              <a:ext cx="35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en-US" altLang="zh-CN" sz="2000" b="1" baseline="-25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90938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DC817DE-D62B-41AD-93FC-4DD60CE4F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087" y="952500"/>
            <a:ext cx="7634287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试证明：图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的任一边，若其不是割边，则必出现于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的某一环里。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设图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e=(v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不是分割边，去掉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后，与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相连接的结点集为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，与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相连接的结点集为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，由割边定义知，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∩V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。因而存在一结点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v∈V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∩V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，使得在去掉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后，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有路相连，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有路相连。于是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有路相连接，因而必存在一条连接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的路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P=v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，从而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与边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(v</a:t>
            </a:r>
            <a:r>
              <a:rPr lang="en-US" altLang="zh-CN" baseline="-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组成一个环。</a:t>
            </a:r>
            <a:r>
              <a:rPr lang="zh-CN" altLang="en-US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7544308"/>
      </p:ext>
    </p:extLst>
  </p:cSld>
  <p:clrMapOvr>
    <a:masterClrMapping/>
  </p:clrMapOvr>
  <p:transition spd="slow" advTm="0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E50AB2-F990-4146-A554-8538B68AA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952500"/>
            <a:ext cx="82804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点连通度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κ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边连通度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    0       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非连通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κ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   n-1         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sz="2400" baseline="-250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    min{|S|}  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连通非完全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2DABC4-CC79-40F7-A764-CF6F8ECF1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4882742"/>
            <a:ext cx="8116118" cy="1035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0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定理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κ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）≤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λ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）≤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δ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）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5451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quiz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7A5A99-1B61-46C8-AB05-84A22A8EA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1277848"/>
            <a:ext cx="10197737" cy="498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97196"/>
      </p:ext>
    </p:ext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8" name="Rectangle 2">
            <a:extLst>
              <a:ext uri="{FF2B5EF4-FFF2-40B4-BE49-F238E27FC236}">
                <a16:creationId xmlns:a16="http://schemas.microsoft.com/office/drawing/2014/main" id="{5901F6C1-7D95-4EEC-A0DF-8C35F17CB71C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885287"/>
            <a:ext cx="8713787" cy="6191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1200" dirty="0">
                <a:solidFill>
                  <a:srgbClr val="F63A1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sz="2400" dirty="0">
                <a:solidFill>
                  <a:srgbClr val="F63A1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G=(V,E)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包括两个集合：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结点集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V(G)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非空的对象的集合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,V={v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边集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E(G)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：有限的两个对象构成的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的无序对构成的集合。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E={e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其中，每一条边都是集合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的二元子集，如边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={u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v}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，常常简记为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称为边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端点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0888521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EABEB9-1BA8-483D-9F2B-DCF143AF7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777082"/>
            <a:ext cx="74898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结点集合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V(G)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的基数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的阶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，边集合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E(G)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的基数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的规模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，有时也将图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记作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在图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中，若边集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E(G)=Ф,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零图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，此时，又若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阶图，则称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阶零图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，记作</a:t>
            </a:r>
            <a:r>
              <a:rPr lang="en-US" altLang="zh-CN" sz="2400" dirty="0" err="1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30000" dirty="0" err="1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，特别地，称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300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平凡图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Trivial graph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>
              <a:lnSpc>
                <a:spcPct val="110000"/>
              </a:lnSpc>
            </a:pPr>
            <a:endParaRPr lang="en-US" altLang="zh-CN" sz="2400" dirty="0">
              <a:solidFill>
                <a:srgbClr val="080808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30000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7</a:t>
            </a:r>
          </a:p>
        </p:txBody>
      </p:sp>
      <p:grpSp>
        <p:nvGrpSpPr>
          <p:cNvPr id="7" name="Group 32">
            <a:extLst>
              <a:ext uri="{FF2B5EF4-FFF2-40B4-BE49-F238E27FC236}">
                <a16:creationId xmlns:a16="http://schemas.microsoft.com/office/drawing/2014/main" id="{DF81E3E3-A25F-4DB8-8AAE-B83EE6A547EF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3429000"/>
            <a:ext cx="3713162" cy="3049588"/>
            <a:chOff x="2673" y="2342"/>
            <a:chExt cx="2339" cy="1921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71E24768-F944-41F2-ACB7-E77DE75DB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582"/>
              <a:ext cx="74" cy="7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BE797AC2-7421-41B1-BE61-B6729A2E6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0" y="3302"/>
              <a:ext cx="29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6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A81E505A-D0FC-4673-8AB6-EC1DAE79C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" y="3783"/>
              <a:ext cx="2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5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B50CCD50-7351-4E8D-BF9C-8611D88DD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4023"/>
              <a:ext cx="2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4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D6B4E6CD-5741-471B-87E6-09FC5387F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" y="2822"/>
              <a:ext cx="2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2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C25428AD-BF47-4903-BBF9-C37D14C19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" y="3690"/>
              <a:ext cx="2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3</a:t>
              </a:r>
            </a:p>
          </p:txBody>
        </p:sp>
        <p:sp>
          <p:nvSpPr>
            <p:cNvPr id="14" name="AutoShape 17">
              <a:extLst>
                <a:ext uri="{FF2B5EF4-FFF2-40B4-BE49-F238E27FC236}">
                  <a16:creationId xmlns:a16="http://schemas.microsoft.com/office/drawing/2014/main" id="{BD989FF3-2D28-4891-A6A2-53742FC64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" y="3700"/>
              <a:ext cx="74" cy="69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AutoShape 22">
              <a:extLst>
                <a:ext uri="{FF2B5EF4-FFF2-40B4-BE49-F238E27FC236}">
                  <a16:creationId xmlns:a16="http://schemas.microsoft.com/office/drawing/2014/main" id="{82145A92-D073-46D4-9177-87B561104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" y="3266"/>
              <a:ext cx="74" cy="7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AutoShape 23">
              <a:extLst>
                <a:ext uri="{FF2B5EF4-FFF2-40B4-BE49-F238E27FC236}">
                  <a16:creationId xmlns:a16="http://schemas.microsoft.com/office/drawing/2014/main" id="{48508BF9-3A56-4419-91E9-6EAD487F7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741"/>
              <a:ext cx="74" cy="69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AutoShape 24">
              <a:extLst>
                <a:ext uri="{FF2B5EF4-FFF2-40B4-BE49-F238E27FC236}">
                  <a16:creationId xmlns:a16="http://schemas.microsoft.com/office/drawing/2014/main" id="{F7247242-6026-4998-8584-5D5EFEE23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3977"/>
              <a:ext cx="74" cy="7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Text Box 25">
              <a:extLst>
                <a:ext uri="{FF2B5EF4-FFF2-40B4-BE49-F238E27FC236}">
                  <a16:creationId xmlns:a16="http://schemas.microsoft.com/office/drawing/2014/main" id="{4C54755F-6539-4143-B54B-12591C63B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4" y="2582"/>
              <a:ext cx="2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7</a:t>
              </a:r>
            </a:p>
          </p:txBody>
        </p:sp>
        <p:sp>
          <p:nvSpPr>
            <p:cNvPr id="19" name="Text Box 26">
              <a:extLst>
                <a:ext uri="{FF2B5EF4-FFF2-40B4-BE49-F238E27FC236}">
                  <a16:creationId xmlns:a16="http://schemas.microsoft.com/office/drawing/2014/main" id="{87466821-34FD-4D5B-99D6-6C8C2FF57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2342"/>
              <a:ext cx="29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0" rIns="18000" bIns="0"/>
            <a:lstStyle/>
            <a:p>
              <a:r>
                <a:rPr lang="en-US" altLang="zh-CN" sz="1800">
                  <a:solidFill>
                    <a:srgbClr val="003399"/>
                  </a:solidFill>
                  <a:latin typeface="宋体" panose="02010600030101010101" pitchFamily="2" charset="-122"/>
                </a:rPr>
                <a:t>V</a:t>
              </a:r>
              <a:r>
                <a:rPr lang="en-US" altLang="zh-CN" sz="1800" baseline="-25000">
                  <a:solidFill>
                    <a:srgbClr val="003399"/>
                  </a:solidFill>
                </a:rPr>
                <a:t>1</a:t>
              </a:r>
              <a:endParaRPr lang="en-US" altLang="zh-CN" sz="1800">
                <a:solidFill>
                  <a:srgbClr val="003399"/>
                </a:solidFill>
              </a:endParaRPr>
            </a:p>
          </p:txBody>
        </p:sp>
        <p:sp>
          <p:nvSpPr>
            <p:cNvPr id="20" name="AutoShape 30">
              <a:extLst>
                <a:ext uri="{FF2B5EF4-FFF2-40B4-BE49-F238E27FC236}">
                  <a16:creationId xmlns:a16="http://schemas.microsoft.com/office/drawing/2014/main" id="{8C2F8D56-54AA-48EA-A2A4-2936A8D1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" y="2776"/>
              <a:ext cx="75" cy="7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AutoShape 31">
              <a:extLst>
                <a:ext uri="{FF2B5EF4-FFF2-40B4-BE49-F238E27FC236}">
                  <a16:creationId xmlns:a16="http://schemas.microsoft.com/office/drawing/2014/main" id="{1CA71491-DF62-43A1-A546-36991E2E3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2905"/>
              <a:ext cx="74" cy="70"/>
            </a:xfrm>
            <a:prstGeom prst="flowChartConnector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759798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AD70335-809D-40DA-BFCC-99FE37C1B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694" y="1765679"/>
            <a:ext cx="10552811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</a:p>
          <a:p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结点集为空集的图为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空图</a:t>
            </a:r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Empty Graph</a:t>
            </a:r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），并将空图记为</a:t>
            </a:r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  阶为有限的图称为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有限图</a:t>
            </a:r>
            <a:r>
              <a:rPr lang="en-US" altLang="zh-CN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(Finite Graph)</a:t>
            </a:r>
            <a:r>
              <a:rPr lang="zh-CN" altLang="en-US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，否则称为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无限图</a:t>
            </a:r>
            <a:r>
              <a:rPr lang="en-US" altLang="zh-CN" dirty="0">
                <a:solidFill>
                  <a:srgbClr val="0808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(Infinite Graph)</a:t>
            </a:r>
            <a:r>
              <a:rPr lang="zh-CN" altLang="en-US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4681800" y="2133720"/>
              <a:ext cx="30960" cy="345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8560" y="2130480"/>
                <a:ext cx="37440" cy="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050218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8" name="Text Box 51">
            <a:extLst>
              <a:ext uri="{FF2B5EF4-FFF2-40B4-BE49-F238E27FC236}">
                <a16:creationId xmlns:a16="http://schemas.microsoft.com/office/drawing/2014/main" id="{E500A2CA-BF83-4F3E-A411-E493945B7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807" y="1893887"/>
            <a:ext cx="30241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环</a:t>
            </a:r>
            <a:r>
              <a:rPr kumimoji="1"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--&gt;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非简单图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deg(v</a:t>
            </a:r>
            <a:r>
              <a:rPr kumimoji="1" lang="en-US" altLang="zh-CN" sz="24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)=4</a:t>
            </a:r>
          </a:p>
        </p:txBody>
      </p:sp>
      <p:sp>
        <p:nvSpPr>
          <p:cNvPr id="49" name="Line 52">
            <a:extLst>
              <a:ext uri="{FF2B5EF4-FFF2-40B4-BE49-F238E27FC236}">
                <a16:creationId xmlns:a16="http://schemas.microsoft.com/office/drawing/2014/main" id="{90D263A8-7FAF-4280-946D-3B74600C59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14319" y="2744787"/>
            <a:ext cx="990600" cy="4572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Line 53">
            <a:extLst>
              <a:ext uri="{FF2B5EF4-FFF2-40B4-BE49-F238E27FC236}">
                <a16:creationId xmlns:a16="http://schemas.microsoft.com/office/drawing/2014/main" id="{18FC802E-7006-4EFC-8DB0-D6156C07D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6119" y="2287587"/>
            <a:ext cx="609600" cy="7620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Line 54">
            <a:extLst>
              <a:ext uri="{FF2B5EF4-FFF2-40B4-BE49-F238E27FC236}">
                <a16:creationId xmlns:a16="http://schemas.microsoft.com/office/drawing/2014/main" id="{7DBEFFF6-1F79-40CE-BF2B-D8CBCBB3A5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00319" y="1754187"/>
            <a:ext cx="152400" cy="14478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Line 55">
            <a:extLst>
              <a:ext uri="{FF2B5EF4-FFF2-40B4-BE49-F238E27FC236}">
                <a16:creationId xmlns:a16="http://schemas.microsoft.com/office/drawing/2014/main" id="{F53DE1EB-9E09-4AA8-B661-A569AFCC8A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1032" y="3811587"/>
            <a:ext cx="1462087" cy="903288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Line 56">
            <a:extLst>
              <a:ext uri="{FF2B5EF4-FFF2-40B4-BE49-F238E27FC236}">
                <a16:creationId xmlns:a16="http://schemas.microsoft.com/office/drawing/2014/main" id="{4DC63906-9AD9-4169-AC6E-186769CA0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6119" y="3963987"/>
            <a:ext cx="457200" cy="8382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Line 57">
            <a:extLst>
              <a:ext uri="{FF2B5EF4-FFF2-40B4-BE49-F238E27FC236}">
                <a16:creationId xmlns:a16="http://schemas.microsoft.com/office/drawing/2014/main" id="{FB1E5354-C8D5-4626-BD55-F8BF83521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519" y="3963987"/>
            <a:ext cx="990600" cy="9144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Text Box 58">
            <a:extLst>
              <a:ext uri="{FF2B5EF4-FFF2-40B4-BE49-F238E27FC236}">
                <a16:creationId xmlns:a16="http://schemas.microsoft.com/office/drawing/2014/main" id="{0F7B3333-367B-4919-9DFB-74F762D6A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582" y="1257300"/>
            <a:ext cx="2705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边</a:t>
            </a:r>
            <a:r>
              <a: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0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关联</a:t>
            </a:r>
            <a:r>
              <a:rPr kumimoji="1" lang="zh-CN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  <a:r>
              <a: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0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56" name="Text Box 59">
            <a:extLst>
              <a:ext uri="{FF2B5EF4-FFF2-40B4-BE49-F238E27FC236}">
                <a16:creationId xmlns:a16="http://schemas.microsoft.com/office/drawing/2014/main" id="{1200E7FB-923B-4AB1-9BCE-A211B605F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419" y="1830387"/>
            <a:ext cx="97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  <a:endParaRPr kumimoji="1" lang="zh-CN" altLang="en-US" sz="24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Text Box 60">
            <a:extLst>
              <a:ext uri="{FF2B5EF4-FFF2-40B4-BE49-F238E27FC236}">
                <a16:creationId xmlns:a16="http://schemas.microsoft.com/office/drawing/2014/main" id="{458293A3-9019-4F71-A2F7-D7C708D9C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119" y="4725987"/>
            <a:ext cx="2559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平行边</a:t>
            </a: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重边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多</a:t>
            </a: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重图</a:t>
            </a:r>
          </a:p>
        </p:txBody>
      </p:sp>
      <p:sp>
        <p:nvSpPr>
          <p:cNvPr id="58" name="Text Box 63">
            <a:extLst>
              <a:ext uri="{FF2B5EF4-FFF2-40B4-BE49-F238E27FC236}">
                <a16:creationId xmlns:a16="http://schemas.microsoft.com/office/drawing/2014/main" id="{F81493AD-4373-457C-B359-608DDA135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094" y="4570412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孤立点</a:t>
            </a:r>
            <a:endParaRPr kumimoji="1" lang="zh-CN" altLang="en-US" sz="24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Line 64">
            <a:extLst>
              <a:ext uri="{FF2B5EF4-FFF2-40B4-BE49-F238E27FC236}">
                <a16:creationId xmlns:a16="http://schemas.microsoft.com/office/drawing/2014/main" id="{21C57DD1-A0B8-4777-9DC7-6161A0F652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1919" y="3659187"/>
            <a:ext cx="609600" cy="6096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65">
            <a:extLst>
              <a:ext uri="{FF2B5EF4-FFF2-40B4-BE49-F238E27FC236}">
                <a16:creationId xmlns:a16="http://schemas.microsoft.com/office/drawing/2014/main" id="{98EDA2C4-269D-490E-AE71-D997013B2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394" y="3189287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悬挂边</a:t>
            </a:r>
            <a:endParaRPr kumimoji="1" lang="zh-CN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Line 66">
            <a:extLst>
              <a:ext uri="{FF2B5EF4-FFF2-40B4-BE49-F238E27FC236}">
                <a16:creationId xmlns:a16="http://schemas.microsoft.com/office/drawing/2014/main" id="{06249505-C609-46E9-B7B7-3AA88D4957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4319" y="4192587"/>
            <a:ext cx="457200" cy="3810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67">
            <a:extLst>
              <a:ext uri="{FF2B5EF4-FFF2-40B4-BE49-F238E27FC236}">
                <a16:creationId xmlns:a16="http://schemas.microsoft.com/office/drawing/2014/main" id="{B6A829B0-7D3D-40DD-97E8-376C26C8C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119" y="3875087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悬挂点</a:t>
            </a:r>
            <a:endParaRPr kumimoji="1" lang="zh-CN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Oval 68">
            <a:extLst>
              <a:ext uri="{FF2B5EF4-FFF2-40B4-BE49-F238E27FC236}">
                <a16:creationId xmlns:a16="http://schemas.microsoft.com/office/drawing/2014/main" id="{07CAC6FE-EF92-4381-B9A5-469FB32EE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919" y="4573587"/>
            <a:ext cx="144463" cy="144463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Line 72">
            <a:extLst>
              <a:ext uri="{FF2B5EF4-FFF2-40B4-BE49-F238E27FC236}">
                <a16:creationId xmlns:a16="http://schemas.microsoft.com/office/drawing/2014/main" id="{7F77ED1A-8A6F-4D73-83AE-13418880C5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6919" y="4649787"/>
            <a:ext cx="304800" cy="990600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Text Box 73">
            <a:extLst>
              <a:ext uri="{FF2B5EF4-FFF2-40B4-BE49-F238E27FC236}">
                <a16:creationId xmlns:a16="http://schemas.microsoft.com/office/drawing/2014/main" id="{9891A8CB-F3F6-46C3-8D2A-E77DA05B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832" y="5778500"/>
            <a:ext cx="388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结点度</a:t>
            </a:r>
            <a:r>
              <a:rPr kumimoji="1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3,</a:t>
            </a:r>
            <a:r>
              <a:rPr kumimoji="1" lang="en-US" altLang="zh-CN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deg(v3)=3</a:t>
            </a:r>
          </a:p>
        </p:txBody>
      </p:sp>
      <p:sp>
        <p:nvSpPr>
          <p:cNvPr id="68" name="Rectangle 74">
            <a:extLst>
              <a:ext uri="{FF2B5EF4-FFF2-40B4-BE49-F238E27FC236}">
                <a16:creationId xmlns:a16="http://schemas.microsoft.com/office/drawing/2014/main" id="{AD8F9869-6F28-4BF7-BEBA-2BD86EC6B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119" y="4438650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69" name="Oval 76">
            <a:extLst>
              <a:ext uri="{FF2B5EF4-FFF2-40B4-BE49-F238E27FC236}">
                <a16:creationId xmlns:a16="http://schemas.microsoft.com/office/drawing/2014/main" id="{6F708023-EC8B-477B-BCD0-CE87EF829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319" y="3470275"/>
            <a:ext cx="144463" cy="144462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Oval 77">
            <a:extLst>
              <a:ext uri="{FF2B5EF4-FFF2-40B4-BE49-F238E27FC236}">
                <a16:creationId xmlns:a16="http://schemas.microsoft.com/office/drawing/2014/main" id="{86158DDE-7A13-403D-830C-67B5C84F6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2619" y="3109912"/>
            <a:ext cx="144463" cy="144463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Oval 78">
            <a:extLst>
              <a:ext uri="{FF2B5EF4-FFF2-40B4-BE49-F238E27FC236}">
                <a16:creationId xmlns:a16="http://schemas.microsoft.com/office/drawing/2014/main" id="{5A6B1956-8545-4C30-8B7B-7E0D5E48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119" y="3686175"/>
            <a:ext cx="144463" cy="144462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Oval 79">
            <a:extLst>
              <a:ext uri="{FF2B5EF4-FFF2-40B4-BE49-F238E27FC236}">
                <a16:creationId xmlns:a16="http://schemas.microsoft.com/office/drawing/2014/main" id="{1D6ABD24-9385-4560-81BE-BBFB5DCF5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019" y="4549775"/>
            <a:ext cx="144463" cy="144462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Oval 80">
            <a:extLst>
              <a:ext uri="{FF2B5EF4-FFF2-40B4-BE49-F238E27FC236}">
                <a16:creationId xmlns:a16="http://schemas.microsoft.com/office/drawing/2014/main" id="{7D5CF399-CBE1-4BB7-B216-B81BD0CEC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882" y="3902075"/>
            <a:ext cx="144462" cy="144462"/>
          </a:xfrm>
          <a:prstGeom prst="ellipse">
            <a:avLst/>
          </a:prstGeom>
          <a:solidFill>
            <a:srgbClr val="99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Text Box 84">
            <a:extLst>
              <a:ext uri="{FF2B5EF4-FFF2-40B4-BE49-F238E27FC236}">
                <a16:creationId xmlns:a16="http://schemas.microsoft.com/office/drawing/2014/main" id="{DD73F1D8-4CA8-4F16-8EF3-09CCB7374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82" y="2770187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Text Box 85">
            <a:extLst>
              <a:ext uri="{FF2B5EF4-FFF2-40B4-BE49-F238E27FC236}">
                <a16:creationId xmlns:a16="http://schemas.microsoft.com/office/drawing/2014/main" id="{1543FBD5-8A94-4DF8-8B4E-31B14DF34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319" y="2843212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Text Box 86">
            <a:extLst>
              <a:ext uri="{FF2B5EF4-FFF2-40B4-BE49-F238E27FC236}">
                <a16:creationId xmlns:a16="http://schemas.microsoft.com/office/drawing/2014/main" id="{47B692CF-BD13-452D-89EC-BF2023008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582" y="3549650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" name="Text Box 87">
            <a:extLst>
              <a:ext uri="{FF2B5EF4-FFF2-40B4-BE49-F238E27FC236}">
                <a16:creationId xmlns:a16="http://schemas.microsoft.com/office/drawing/2014/main" id="{0265827E-33B4-4435-B156-AE5EBB2DB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4782" y="3908425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" name="Text Box 88">
            <a:extLst>
              <a:ext uri="{FF2B5EF4-FFF2-40B4-BE49-F238E27FC236}">
                <a16:creationId xmlns:a16="http://schemas.microsoft.com/office/drawing/2014/main" id="{A792CC67-5BB1-420A-B228-1EA175355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719" y="2914650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Text Box 91">
            <a:extLst>
              <a:ext uri="{FF2B5EF4-FFF2-40B4-BE49-F238E27FC236}">
                <a16:creationId xmlns:a16="http://schemas.microsoft.com/office/drawing/2014/main" id="{96E0842A-0938-4A94-9B0F-964DE00B6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557" y="2843212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800" baseline="-3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Text Box 92">
            <a:extLst>
              <a:ext uri="{FF2B5EF4-FFF2-40B4-BE49-F238E27FC236}">
                <a16:creationId xmlns:a16="http://schemas.microsoft.com/office/drawing/2014/main" id="{3D02549F-004F-491A-8AB0-69A438FE6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857" y="3908425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Text Box 93">
            <a:extLst>
              <a:ext uri="{FF2B5EF4-FFF2-40B4-BE49-F238E27FC236}">
                <a16:creationId xmlns:a16="http://schemas.microsoft.com/office/drawing/2014/main" id="{24735966-84BB-49A6-85E7-C4381BB45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719" y="4125912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Text Box 94">
            <a:extLst>
              <a:ext uri="{FF2B5EF4-FFF2-40B4-BE49-F238E27FC236}">
                <a16:creationId xmlns:a16="http://schemas.microsoft.com/office/drawing/2014/main" id="{D9C25A80-CFD6-42DC-807C-D3A3781D6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007" y="3333750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EAEAE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3" name="AutoShape 99">
            <a:extLst>
              <a:ext uri="{FF2B5EF4-FFF2-40B4-BE49-F238E27FC236}">
                <a16:creationId xmlns:a16="http://schemas.microsoft.com/office/drawing/2014/main" id="{B2F171BC-FEE3-442C-BFF7-4E34D7C07BD6}"/>
              </a:ext>
            </a:extLst>
          </p:cNvPr>
          <p:cNvCxnSpPr>
            <a:cxnSpLocks noChangeShapeType="1"/>
            <a:stCxn id="69" idx="3"/>
            <a:endCxn id="69" idx="1"/>
          </p:cNvCxnSpPr>
          <p:nvPr/>
        </p:nvCxnSpPr>
        <p:spPr bwMode="auto">
          <a:xfrm rot="5400000" flipH="1" flipV="1">
            <a:off x="4781157" y="3541712"/>
            <a:ext cx="103188" cy="1587"/>
          </a:xfrm>
          <a:prstGeom prst="curvedConnector5">
            <a:avLst>
              <a:gd name="adj1" fmla="val -240000"/>
              <a:gd name="adj2" fmla="val -22000000"/>
              <a:gd name="adj3" fmla="val 341537"/>
            </a:avLst>
          </a:prstGeom>
          <a:noFill/>
          <a:ln w="9525">
            <a:solidFill>
              <a:srgbClr val="200B5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" name="AutoShape 100">
            <a:extLst>
              <a:ext uri="{FF2B5EF4-FFF2-40B4-BE49-F238E27FC236}">
                <a16:creationId xmlns:a16="http://schemas.microsoft.com/office/drawing/2014/main" id="{75B927C7-6521-4A3F-9D92-9B531F068F28}"/>
              </a:ext>
            </a:extLst>
          </p:cNvPr>
          <p:cNvCxnSpPr>
            <a:cxnSpLocks noChangeShapeType="1"/>
            <a:stCxn id="69" idx="6"/>
          </p:cNvCxnSpPr>
          <p:nvPr/>
        </p:nvCxnSpPr>
        <p:spPr bwMode="auto">
          <a:xfrm flipV="1">
            <a:off x="4955782" y="3181350"/>
            <a:ext cx="1366837" cy="361950"/>
          </a:xfrm>
          <a:prstGeom prst="straightConnector1">
            <a:avLst/>
          </a:prstGeom>
          <a:noFill/>
          <a:ln w="9525">
            <a:solidFill>
              <a:srgbClr val="200B5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" name="AutoShape 101">
            <a:extLst>
              <a:ext uri="{FF2B5EF4-FFF2-40B4-BE49-F238E27FC236}">
                <a16:creationId xmlns:a16="http://schemas.microsoft.com/office/drawing/2014/main" id="{C529969E-F81B-444C-8533-9A66B5F159AE}"/>
              </a:ext>
            </a:extLst>
          </p:cNvPr>
          <p:cNvCxnSpPr>
            <a:cxnSpLocks noChangeShapeType="1"/>
            <a:stCxn id="72" idx="6"/>
            <a:endCxn id="70" idx="3"/>
          </p:cNvCxnSpPr>
          <p:nvPr/>
        </p:nvCxnSpPr>
        <p:spPr bwMode="auto">
          <a:xfrm flipV="1">
            <a:off x="5603482" y="3233737"/>
            <a:ext cx="739775" cy="1389063"/>
          </a:xfrm>
          <a:prstGeom prst="curvedConnector2">
            <a:avLst/>
          </a:prstGeom>
          <a:noFill/>
          <a:ln w="9525">
            <a:solidFill>
              <a:srgbClr val="200B5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" name="AutoShape 103">
            <a:extLst>
              <a:ext uri="{FF2B5EF4-FFF2-40B4-BE49-F238E27FC236}">
                <a16:creationId xmlns:a16="http://schemas.microsoft.com/office/drawing/2014/main" id="{18339C0E-4D8E-45FB-AD3E-6D0B280B4641}"/>
              </a:ext>
            </a:extLst>
          </p:cNvPr>
          <p:cNvCxnSpPr>
            <a:cxnSpLocks noChangeShapeType="1"/>
            <a:stCxn id="72" idx="6"/>
            <a:endCxn id="70" idx="2"/>
          </p:cNvCxnSpPr>
          <p:nvPr/>
        </p:nvCxnSpPr>
        <p:spPr bwMode="auto">
          <a:xfrm flipV="1">
            <a:off x="5603482" y="3182937"/>
            <a:ext cx="719137" cy="1439863"/>
          </a:xfrm>
          <a:prstGeom prst="curvedConnector3">
            <a:avLst>
              <a:gd name="adj1" fmla="val 32227"/>
            </a:avLst>
          </a:prstGeom>
          <a:noFill/>
          <a:ln w="9525">
            <a:solidFill>
              <a:srgbClr val="200B5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" name="AutoShape 104">
            <a:extLst>
              <a:ext uri="{FF2B5EF4-FFF2-40B4-BE49-F238E27FC236}">
                <a16:creationId xmlns:a16="http://schemas.microsoft.com/office/drawing/2014/main" id="{00FBADB4-F44B-4BC8-900E-6E90EF61024D}"/>
              </a:ext>
            </a:extLst>
          </p:cNvPr>
          <p:cNvCxnSpPr>
            <a:cxnSpLocks noChangeShapeType="1"/>
            <a:stCxn id="70" idx="2"/>
            <a:endCxn id="73" idx="1"/>
          </p:cNvCxnSpPr>
          <p:nvPr/>
        </p:nvCxnSpPr>
        <p:spPr bwMode="auto">
          <a:xfrm>
            <a:off x="6322619" y="3182937"/>
            <a:ext cx="596900" cy="739775"/>
          </a:xfrm>
          <a:prstGeom prst="straightConnector1">
            <a:avLst/>
          </a:prstGeom>
          <a:noFill/>
          <a:ln w="9525">
            <a:solidFill>
              <a:srgbClr val="200B5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" name="AutoShape 106">
            <a:extLst>
              <a:ext uri="{FF2B5EF4-FFF2-40B4-BE49-F238E27FC236}">
                <a16:creationId xmlns:a16="http://schemas.microsoft.com/office/drawing/2014/main" id="{9BD596EC-EE5C-40B4-8E64-4A6AB7F3F171}"/>
              </a:ext>
            </a:extLst>
          </p:cNvPr>
          <p:cNvCxnSpPr>
            <a:cxnSpLocks noChangeShapeType="1"/>
            <a:stCxn id="73" idx="4"/>
            <a:endCxn id="63" idx="0"/>
          </p:cNvCxnSpPr>
          <p:nvPr/>
        </p:nvCxnSpPr>
        <p:spPr bwMode="auto">
          <a:xfrm>
            <a:off x="6971907" y="4046537"/>
            <a:ext cx="173037" cy="527050"/>
          </a:xfrm>
          <a:prstGeom prst="straightConnector1">
            <a:avLst/>
          </a:prstGeom>
          <a:noFill/>
          <a:ln w="9525">
            <a:solidFill>
              <a:srgbClr val="200B5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" name="AutoShape 107">
            <a:extLst>
              <a:ext uri="{FF2B5EF4-FFF2-40B4-BE49-F238E27FC236}">
                <a16:creationId xmlns:a16="http://schemas.microsoft.com/office/drawing/2014/main" id="{C7B534C9-F608-4353-A3E5-1B1D141B0263}"/>
              </a:ext>
            </a:extLst>
          </p:cNvPr>
          <p:cNvCxnSpPr>
            <a:cxnSpLocks noChangeShapeType="1"/>
            <a:stCxn id="69" idx="4"/>
            <a:endCxn id="72" idx="1"/>
          </p:cNvCxnSpPr>
          <p:nvPr/>
        </p:nvCxnSpPr>
        <p:spPr bwMode="auto">
          <a:xfrm>
            <a:off x="4884344" y="3614737"/>
            <a:ext cx="595313" cy="955675"/>
          </a:xfrm>
          <a:prstGeom prst="straightConnector1">
            <a:avLst/>
          </a:prstGeom>
          <a:noFill/>
          <a:ln w="9525">
            <a:solidFill>
              <a:srgbClr val="200B5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0" name="Text Box 109">
            <a:extLst>
              <a:ext uri="{FF2B5EF4-FFF2-40B4-BE49-F238E27FC236}">
                <a16:creationId xmlns:a16="http://schemas.microsoft.com/office/drawing/2014/main" id="{ED5CE4C5-F884-4F07-9438-9FFD1AB70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019" y="1833562"/>
            <a:ext cx="137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(G)=4</a:t>
            </a:r>
          </a:p>
        </p:txBody>
      </p:sp>
      <p:sp>
        <p:nvSpPr>
          <p:cNvPr id="91" name="Text Box 110">
            <a:extLst>
              <a:ext uri="{FF2B5EF4-FFF2-40B4-BE49-F238E27FC236}">
                <a16:creationId xmlns:a16="http://schemas.microsoft.com/office/drawing/2014/main" id="{2C2A22C8-51D9-455F-92B1-C64404627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032" y="4570412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kumimoji="1" lang="en-US" altLang="zh-CN" sz="2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(G)=0</a:t>
            </a:r>
          </a:p>
        </p:txBody>
      </p:sp>
    </p:spTree>
    <p:extLst>
      <p:ext uri="{BB962C8B-B14F-4D97-AF65-F5344CB8AC3E}">
        <p14:creationId xmlns:p14="http://schemas.microsoft.com/office/powerpoint/2010/main" val="4251605093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pSp>
        <p:nvGrpSpPr>
          <p:cNvPr id="56" name="Group 53">
            <a:extLst>
              <a:ext uri="{FF2B5EF4-FFF2-40B4-BE49-F238E27FC236}">
                <a16:creationId xmlns:a16="http://schemas.microsoft.com/office/drawing/2014/main" id="{97C296A1-CD82-4EC7-BACA-69ADC0045B19}"/>
              </a:ext>
            </a:extLst>
          </p:cNvPr>
          <p:cNvGrpSpPr>
            <a:grpSpLocks/>
          </p:cNvGrpSpPr>
          <p:nvPr/>
        </p:nvGrpSpPr>
        <p:grpSpPr bwMode="auto">
          <a:xfrm>
            <a:off x="2217082" y="1989138"/>
            <a:ext cx="3351213" cy="1947862"/>
            <a:chOff x="1488" y="1888"/>
            <a:chExt cx="2111" cy="1227"/>
          </a:xfrm>
        </p:grpSpPr>
        <p:grpSp>
          <p:nvGrpSpPr>
            <p:cNvPr id="57" name="Group 54">
              <a:extLst>
                <a:ext uri="{FF2B5EF4-FFF2-40B4-BE49-F238E27FC236}">
                  <a16:creationId xmlns:a16="http://schemas.microsoft.com/office/drawing/2014/main" id="{314158C1-2E08-4761-B914-5EA68D1B9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888"/>
              <a:ext cx="2111" cy="1212"/>
              <a:chOff x="1488" y="1792"/>
              <a:chExt cx="2111" cy="1212"/>
            </a:xfrm>
          </p:grpSpPr>
          <p:sp>
            <p:nvSpPr>
              <p:cNvPr id="60" name="Oval 55">
                <a:extLst>
                  <a:ext uri="{FF2B5EF4-FFF2-40B4-BE49-F238E27FC236}">
                    <a16:creationId xmlns:a16="http://schemas.microsoft.com/office/drawing/2014/main" id="{16D37A93-4556-432C-9CBD-5979161A8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233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Oval 56">
                <a:extLst>
                  <a:ext uri="{FF2B5EF4-FFF2-40B4-BE49-F238E27FC236}">
                    <a16:creationId xmlns:a16="http://schemas.microsoft.com/office/drawing/2014/main" id="{AE14B7C4-CE0A-485A-878F-16507FF90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2006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57">
                <a:extLst>
                  <a:ext uri="{FF2B5EF4-FFF2-40B4-BE49-F238E27FC236}">
                    <a16:creationId xmlns:a16="http://schemas.microsoft.com/office/drawing/2014/main" id="{9F1E4072-8161-4A9D-90CD-C5D00154D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369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Oval 58">
                <a:extLst>
                  <a:ext uri="{FF2B5EF4-FFF2-40B4-BE49-F238E27FC236}">
                    <a16:creationId xmlns:a16="http://schemas.microsoft.com/office/drawing/2014/main" id="{D9CDAAA8-519E-4D5A-803A-7AA907892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13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9">
                <a:extLst>
                  <a:ext uri="{FF2B5EF4-FFF2-40B4-BE49-F238E27FC236}">
                    <a16:creationId xmlns:a16="http://schemas.microsoft.com/office/drawing/2014/main" id="{D1E45C83-E514-4698-916C-6253C5B8B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2505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Line 60">
                <a:extLst>
                  <a:ext uri="{FF2B5EF4-FFF2-40B4-BE49-F238E27FC236}">
                    <a16:creationId xmlns:a16="http://schemas.microsoft.com/office/drawing/2014/main" id="{4A2F5A78-7493-496E-B31B-3377C89976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3" y="2051"/>
                <a:ext cx="862" cy="2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Line 61">
                <a:extLst>
                  <a:ext uri="{FF2B5EF4-FFF2-40B4-BE49-F238E27FC236}">
                    <a16:creationId xmlns:a16="http://schemas.microsoft.com/office/drawing/2014/main" id="{274D6593-CC01-4167-83F3-727738570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7" y="2323"/>
                <a:ext cx="408" cy="6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Line 62">
                <a:extLst>
                  <a:ext uri="{FF2B5EF4-FFF2-40B4-BE49-F238E27FC236}">
                    <a16:creationId xmlns:a16="http://schemas.microsoft.com/office/drawing/2014/main" id="{3F003995-32BC-4D59-AA6D-6884F56DA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0" y="2051"/>
                <a:ext cx="363" cy="4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Text Box 63">
                <a:extLst>
                  <a:ext uri="{FF2B5EF4-FFF2-40B4-BE49-F238E27FC236}">
                    <a16:creationId xmlns:a16="http://schemas.microsoft.com/office/drawing/2014/main" id="{08C436F6-1D0E-45EE-BF50-940D447804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" y="1792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v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9" name="Text Box 64">
                <a:extLst>
                  <a:ext uri="{FF2B5EF4-FFF2-40B4-BE49-F238E27FC236}">
                    <a16:creationId xmlns:a16="http://schemas.microsoft.com/office/drawing/2014/main" id="{79190D30-0DDE-431A-97E3-AD8153A05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2" y="1838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v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0" name="Text Box 65">
                <a:extLst>
                  <a:ext uri="{FF2B5EF4-FFF2-40B4-BE49-F238E27FC236}">
                    <a16:creationId xmlns:a16="http://schemas.microsoft.com/office/drawing/2014/main" id="{3394F372-A350-4F8B-A187-159588D30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5" y="2283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1" name="Text Box 66">
                <a:extLst>
                  <a:ext uri="{FF2B5EF4-FFF2-40B4-BE49-F238E27FC236}">
                    <a16:creationId xmlns:a16="http://schemas.microsoft.com/office/drawing/2014/main" id="{EBF40E36-109A-493E-B460-6C9C80114E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3" y="250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2" name="Text Box 67">
                <a:extLst>
                  <a:ext uri="{FF2B5EF4-FFF2-40B4-BE49-F238E27FC236}">
                    <a16:creationId xmlns:a16="http://schemas.microsoft.com/office/drawing/2014/main" id="{4707A64E-EEA7-4D4D-8466-3666D14F95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883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3" name="Freeform 68">
                <a:extLst>
                  <a:ext uri="{FF2B5EF4-FFF2-40B4-BE49-F238E27FC236}">
                    <a16:creationId xmlns:a16="http://schemas.microsoft.com/office/drawing/2014/main" id="{2E08579F-BD3D-47A1-9250-E84D840D0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" y="2051"/>
                <a:ext cx="590" cy="907"/>
              </a:xfrm>
              <a:custGeom>
                <a:avLst/>
                <a:gdLst>
                  <a:gd name="T0" fmla="*/ 590 w 590"/>
                  <a:gd name="T1" fmla="*/ 0 h 907"/>
                  <a:gd name="T2" fmla="*/ 499 w 590"/>
                  <a:gd name="T3" fmla="*/ 499 h 907"/>
                  <a:gd name="T4" fmla="*/ 318 w 590"/>
                  <a:gd name="T5" fmla="*/ 771 h 907"/>
                  <a:gd name="T6" fmla="*/ 0 w 590"/>
                  <a:gd name="T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0" h="907">
                    <a:moveTo>
                      <a:pt x="590" y="0"/>
                    </a:moveTo>
                    <a:cubicBezTo>
                      <a:pt x="567" y="185"/>
                      <a:pt x="544" y="371"/>
                      <a:pt x="499" y="499"/>
                    </a:cubicBezTo>
                    <a:cubicBezTo>
                      <a:pt x="454" y="627"/>
                      <a:pt x="401" y="703"/>
                      <a:pt x="318" y="771"/>
                    </a:cubicBezTo>
                    <a:cubicBezTo>
                      <a:pt x="235" y="839"/>
                      <a:pt x="53" y="884"/>
                      <a:pt x="0" y="90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Freeform 69">
                <a:extLst>
                  <a:ext uri="{FF2B5EF4-FFF2-40B4-BE49-F238E27FC236}">
                    <a16:creationId xmlns:a16="http://schemas.microsoft.com/office/drawing/2014/main" id="{1AF4BF41-80AE-44EE-8942-BC907DA7F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" y="2051"/>
                <a:ext cx="499" cy="862"/>
              </a:xfrm>
              <a:custGeom>
                <a:avLst/>
                <a:gdLst>
                  <a:gd name="T0" fmla="*/ 499 w 499"/>
                  <a:gd name="T1" fmla="*/ 0 h 862"/>
                  <a:gd name="T2" fmla="*/ 273 w 499"/>
                  <a:gd name="T3" fmla="*/ 182 h 862"/>
                  <a:gd name="T4" fmla="*/ 137 w 499"/>
                  <a:gd name="T5" fmla="*/ 363 h 862"/>
                  <a:gd name="T6" fmla="*/ 46 w 499"/>
                  <a:gd name="T7" fmla="*/ 590 h 862"/>
                  <a:gd name="T8" fmla="*/ 0 w 499"/>
                  <a:gd name="T9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9" h="862">
                    <a:moveTo>
                      <a:pt x="499" y="0"/>
                    </a:moveTo>
                    <a:cubicBezTo>
                      <a:pt x="416" y="60"/>
                      <a:pt x="333" y="121"/>
                      <a:pt x="273" y="182"/>
                    </a:cubicBezTo>
                    <a:cubicBezTo>
                      <a:pt x="213" y="243"/>
                      <a:pt x="175" y="295"/>
                      <a:pt x="137" y="363"/>
                    </a:cubicBezTo>
                    <a:cubicBezTo>
                      <a:pt x="99" y="431"/>
                      <a:pt x="69" y="507"/>
                      <a:pt x="46" y="590"/>
                    </a:cubicBezTo>
                    <a:cubicBezTo>
                      <a:pt x="23" y="673"/>
                      <a:pt x="8" y="817"/>
                      <a:pt x="0" y="86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Text Box 70">
                <a:extLst>
                  <a:ext uri="{FF2B5EF4-FFF2-40B4-BE49-F238E27FC236}">
                    <a16:creationId xmlns:a16="http://schemas.microsoft.com/office/drawing/2014/main" id="{9D44AFB6-60A1-4682-9420-D91D749F0B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" y="1838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6" name="Text Box 71">
                <a:extLst>
                  <a:ext uri="{FF2B5EF4-FFF2-40B4-BE49-F238E27FC236}">
                    <a16:creationId xmlns:a16="http://schemas.microsoft.com/office/drawing/2014/main" id="{85FC4740-6CD9-4E3B-AEC7-B4C4B661FE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1" y="250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7" name="Text Box 72">
                <a:extLst>
                  <a:ext uri="{FF2B5EF4-FFF2-40B4-BE49-F238E27FC236}">
                    <a16:creationId xmlns:a16="http://schemas.microsoft.com/office/drawing/2014/main" id="{01273689-F316-4B1C-9D08-3EB29320EB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8" y="2646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8" name="Text Box 73">
                <a:extLst>
                  <a:ext uri="{FF2B5EF4-FFF2-40B4-BE49-F238E27FC236}">
                    <a16:creationId xmlns:a16="http://schemas.microsoft.com/office/drawing/2014/main" id="{0E6CA386-BA3E-4A35-B932-0AF259BB9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7" y="214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9" name="Text Box 74">
                <a:extLst>
                  <a:ext uri="{FF2B5EF4-FFF2-40B4-BE49-F238E27FC236}">
                    <a16:creationId xmlns:a16="http://schemas.microsoft.com/office/drawing/2014/main" id="{9E2FC9B7-1180-4236-8E0A-9C325131DF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2" y="2328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80" name="AutoShape 75">
                <a:extLst>
                  <a:ext uri="{FF2B5EF4-FFF2-40B4-BE49-F238E27FC236}">
                    <a16:creationId xmlns:a16="http://schemas.microsoft.com/office/drawing/2014/main" id="{BEFA1158-3E73-4903-ABA2-197558722323}"/>
                  </a:ext>
                </a:extLst>
              </p:cNvPr>
              <p:cNvCxnSpPr>
                <a:cxnSpLocks noChangeShapeType="1"/>
                <a:stCxn id="60" idx="0"/>
                <a:endCxn id="60" idx="3"/>
              </p:cNvCxnSpPr>
              <p:nvPr/>
            </p:nvCxnSpPr>
            <p:spPr bwMode="auto">
              <a:xfrm rot="16200000" flipH="1" flipV="1">
                <a:off x="2023" y="2255"/>
                <a:ext cx="78" cy="33"/>
              </a:xfrm>
              <a:prstGeom prst="curvedConnector5">
                <a:avLst>
                  <a:gd name="adj1" fmla="val -261542"/>
                  <a:gd name="adj2" fmla="val 939394"/>
                  <a:gd name="adj3" fmla="val 225639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B71AA9BE-35D7-4E62-8791-17E765852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024"/>
              <a:ext cx="91" cy="91"/>
            </a:xfrm>
            <a:prstGeom prst="ellipse">
              <a:avLst/>
            </a:prstGeom>
            <a:solidFill>
              <a:srgbClr val="9933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77">
              <a:extLst>
                <a:ext uri="{FF2B5EF4-FFF2-40B4-BE49-F238E27FC236}">
                  <a16:creationId xmlns:a16="http://schemas.microsoft.com/office/drawing/2014/main" id="{D3BCAC19-AEC4-4468-83E3-E2CED9239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688"/>
              <a:ext cx="9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1" name="Group 128">
            <a:extLst>
              <a:ext uri="{FF2B5EF4-FFF2-40B4-BE49-F238E27FC236}">
                <a16:creationId xmlns:a16="http://schemas.microsoft.com/office/drawing/2014/main" id="{689FC296-C5F8-4867-A494-FAAEDA8E3D77}"/>
              </a:ext>
            </a:extLst>
          </p:cNvPr>
          <p:cNvGrpSpPr>
            <a:grpSpLocks/>
          </p:cNvGrpSpPr>
          <p:nvPr/>
        </p:nvGrpSpPr>
        <p:grpSpPr bwMode="auto">
          <a:xfrm>
            <a:off x="6106457" y="1985963"/>
            <a:ext cx="3351213" cy="1947862"/>
            <a:chOff x="1488" y="1888"/>
            <a:chExt cx="2111" cy="1227"/>
          </a:xfrm>
        </p:grpSpPr>
        <p:grpSp>
          <p:nvGrpSpPr>
            <p:cNvPr id="82" name="Group 129">
              <a:extLst>
                <a:ext uri="{FF2B5EF4-FFF2-40B4-BE49-F238E27FC236}">
                  <a16:creationId xmlns:a16="http://schemas.microsoft.com/office/drawing/2014/main" id="{443680D9-EEF2-432C-8922-6452C3E9E3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888"/>
              <a:ext cx="2111" cy="1212"/>
              <a:chOff x="1488" y="1792"/>
              <a:chExt cx="2111" cy="1212"/>
            </a:xfrm>
          </p:grpSpPr>
          <p:sp>
            <p:nvSpPr>
              <p:cNvPr id="85" name="Oval 130">
                <a:extLst>
                  <a:ext uri="{FF2B5EF4-FFF2-40B4-BE49-F238E27FC236}">
                    <a16:creationId xmlns:a16="http://schemas.microsoft.com/office/drawing/2014/main" id="{2AB21C18-9C29-4408-8E9B-55CE36D2F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233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Oval 131">
                <a:extLst>
                  <a:ext uri="{FF2B5EF4-FFF2-40B4-BE49-F238E27FC236}">
                    <a16:creationId xmlns:a16="http://schemas.microsoft.com/office/drawing/2014/main" id="{53D88E4C-1CFE-400A-8960-A9ED4EC5E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2006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Oval 132">
                <a:extLst>
                  <a:ext uri="{FF2B5EF4-FFF2-40B4-BE49-F238E27FC236}">
                    <a16:creationId xmlns:a16="http://schemas.microsoft.com/office/drawing/2014/main" id="{5F1B5F80-2A92-4C35-BB65-1A967AB7F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369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Oval 133">
                <a:extLst>
                  <a:ext uri="{FF2B5EF4-FFF2-40B4-BE49-F238E27FC236}">
                    <a16:creationId xmlns:a16="http://schemas.microsoft.com/office/drawing/2014/main" id="{5CB4D81A-0A9B-4E86-AFCF-CA002B839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13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Oval 134">
                <a:extLst>
                  <a:ext uri="{FF2B5EF4-FFF2-40B4-BE49-F238E27FC236}">
                    <a16:creationId xmlns:a16="http://schemas.microsoft.com/office/drawing/2014/main" id="{80D78043-8DDE-4FD1-82E0-4A6DC08FB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2505"/>
                <a:ext cx="91" cy="91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Line 135">
                <a:extLst>
                  <a:ext uri="{FF2B5EF4-FFF2-40B4-BE49-F238E27FC236}">
                    <a16:creationId xmlns:a16="http://schemas.microsoft.com/office/drawing/2014/main" id="{EBB66C28-A0E4-44EA-8183-72C31299C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3" y="2051"/>
                <a:ext cx="862" cy="2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Line 136">
                <a:extLst>
                  <a:ext uri="{FF2B5EF4-FFF2-40B4-BE49-F238E27FC236}">
                    <a16:creationId xmlns:a16="http://schemas.microsoft.com/office/drawing/2014/main" id="{93ED2BFE-C975-4E19-B598-758F91C6A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7" y="2323"/>
                <a:ext cx="408" cy="6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Line 137">
                <a:extLst>
                  <a:ext uri="{FF2B5EF4-FFF2-40B4-BE49-F238E27FC236}">
                    <a16:creationId xmlns:a16="http://schemas.microsoft.com/office/drawing/2014/main" id="{88A2138D-4342-4C7A-9DB3-BA4E7F632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0" y="2051"/>
                <a:ext cx="363" cy="4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Text Box 138">
                <a:extLst>
                  <a:ext uri="{FF2B5EF4-FFF2-40B4-BE49-F238E27FC236}">
                    <a16:creationId xmlns:a16="http://schemas.microsoft.com/office/drawing/2014/main" id="{3C8E5BC0-60C9-4CDA-813F-AC4F4053FE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5" y="1792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v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4" name="Text Box 139">
                <a:extLst>
                  <a:ext uri="{FF2B5EF4-FFF2-40B4-BE49-F238E27FC236}">
                    <a16:creationId xmlns:a16="http://schemas.microsoft.com/office/drawing/2014/main" id="{CBB4FB76-2624-4531-9DE7-25C61ED110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2" y="1838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v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5" name="Text Box 140">
                <a:extLst>
                  <a:ext uri="{FF2B5EF4-FFF2-40B4-BE49-F238E27FC236}">
                    <a16:creationId xmlns:a16="http://schemas.microsoft.com/office/drawing/2014/main" id="{9518283E-1F03-45C7-841A-6AD4EFDE01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5" y="2283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6" name="Text Box 141">
                <a:extLst>
                  <a:ext uri="{FF2B5EF4-FFF2-40B4-BE49-F238E27FC236}">
                    <a16:creationId xmlns:a16="http://schemas.microsoft.com/office/drawing/2014/main" id="{AC7A11E1-A37C-46A8-96C1-F337BCDBCF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3" y="250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7" name="Text Box 142">
                <a:extLst>
                  <a:ext uri="{FF2B5EF4-FFF2-40B4-BE49-F238E27FC236}">
                    <a16:creationId xmlns:a16="http://schemas.microsoft.com/office/drawing/2014/main" id="{365DFB43-F5F0-4EA5-AE93-4D6F806952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883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8" name="Freeform 143">
                <a:extLst>
                  <a:ext uri="{FF2B5EF4-FFF2-40B4-BE49-F238E27FC236}">
                    <a16:creationId xmlns:a16="http://schemas.microsoft.com/office/drawing/2014/main" id="{0A472FA7-F2D3-47C1-A1FB-A2F0CE05E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" y="2051"/>
                <a:ext cx="590" cy="907"/>
              </a:xfrm>
              <a:custGeom>
                <a:avLst/>
                <a:gdLst>
                  <a:gd name="T0" fmla="*/ 590 w 590"/>
                  <a:gd name="T1" fmla="*/ 0 h 907"/>
                  <a:gd name="T2" fmla="*/ 499 w 590"/>
                  <a:gd name="T3" fmla="*/ 499 h 907"/>
                  <a:gd name="T4" fmla="*/ 318 w 590"/>
                  <a:gd name="T5" fmla="*/ 771 h 907"/>
                  <a:gd name="T6" fmla="*/ 0 w 590"/>
                  <a:gd name="T7" fmla="*/ 907 h 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0" h="907">
                    <a:moveTo>
                      <a:pt x="590" y="0"/>
                    </a:moveTo>
                    <a:cubicBezTo>
                      <a:pt x="567" y="185"/>
                      <a:pt x="544" y="371"/>
                      <a:pt x="499" y="499"/>
                    </a:cubicBezTo>
                    <a:cubicBezTo>
                      <a:pt x="454" y="627"/>
                      <a:pt x="401" y="703"/>
                      <a:pt x="318" y="771"/>
                    </a:cubicBezTo>
                    <a:cubicBezTo>
                      <a:pt x="235" y="839"/>
                      <a:pt x="53" y="884"/>
                      <a:pt x="0" y="907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Freeform 144">
                <a:extLst>
                  <a:ext uri="{FF2B5EF4-FFF2-40B4-BE49-F238E27FC236}">
                    <a16:creationId xmlns:a16="http://schemas.microsoft.com/office/drawing/2014/main" id="{F6CF2992-5C42-4890-8160-FD8B2F262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" y="2051"/>
                <a:ext cx="499" cy="862"/>
              </a:xfrm>
              <a:custGeom>
                <a:avLst/>
                <a:gdLst>
                  <a:gd name="T0" fmla="*/ 499 w 499"/>
                  <a:gd name="T1" fmla="*/ 0 h 862"/>
                  <a:gd name="T2" fmla="*/ 273 w 499"/>
                  <a:gd name="T3" fmla="*/ 182 h 862"/>
                  <a:gd name="T4" fmla="*/ 137 w 499"/>
                  <a:gd name="T5" fmla="*/ 363 h 862"/>
                  <a:gd name="T6" fmla="*/ 46 w 499"/>
                  <a:gd name="T7" fmla="*/ 590 h 862"/>
                  <a:gd name="T8" fmla="*/ 0 w 499"/>
                  <a:gd name="T9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9" h="862">
                    <a:moveTo>
                      <a:pt x="499" y="0"/>
                    </a:moveTo>
                    <a:cubicBezTo>
                      <a:pt x="416" y="60"/>
                      <a:pt x="333" y="121"/>
                      <a:pt x="273" y="182"/>
                    </a:cubicBezTo>
                    <a:cubicBezTo>
                      <a:pt x="213" y="243"/>
                      <a:pt x="175" y="295"/>
                      <a:pt x="137" y="363"/>
                    </a:cubicBezTo>
                    <a:cubicBezTo>
                      <a:pt x="99" y="431"/>
                      <a:pt x="69" y="507"/>
                      <a:pt x="46" y="590"/>
                    </a:cubicBezTo>
                    <a:cubicBezTo>
                      <a:pt x="23" y="673"/>
                      <a:pt x="8" y="817"/>
                      <a:pt x="0" y="86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Text Box 145">
                <a:extLst>
                  <a:ext uri="{FF2B5EF4-FFF2-40B4-BE49-F238E27FC236}">
                    <a16:creationId xmlns:a16="http://schemas.microsoft.com/office/drawing/2014/main" id="{87543B02-C339-48A8-875A-4A492C355A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" y="1838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  <a:r>
                  <a:rPr lang="en-US" altLang="zh-CN" sz="2800" baseline="-320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1" name="Text Box 146">
                <a:extLst>
                  <a:ext uri="{FF2B5EF4-FFF2-40B4-BE49-F238E27FC236}">
                    <a16:creationId xmlns:a16="http://schemas.microsoft.com/office/drawing/2014/main" id="{18F900BB-9139-4561-AB36-ED25DB7A66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1" y="2509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2" name="Text Box 147">
                <a:extLst>
                  <a:ext uri="{FF2B5EF4-FFF2-40B4-BE49-F238E27FC236}">
                    <a16:creationId xmlns:a16="http://schemas.microsoft.com/office/drawing/2014/main" id="{71C9956F-B800-49CB-900E-B687317AA6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8" y="2646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3" name="Text Box 148">
                <a:extLst>
                  <a:ext uri="{FF2B5EF4-FFF2-40B4-BE49-F238E27FC236}">
                    <a16:creationId xmlns:a16="http://schemas.microsoft.com/office/drawing/2014/main" id="{377DD251-F177-4750-9A99-0A441305CF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7" y="214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" name="Text Box 149">
                <a:extLst>
                  <a:ext uri="{FF2B5EF4-FFF2-40B4-BE49-F238E27FC236}">
                    <a16:creationId xmlns:a16="http://schemas.microsoft.com/office/drawing/2014/main" id="{34E7FE3B-B888-477E-95B7-76F4ADAB56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2" y="2328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EAEAE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cxnSp>
            <p:nvCxnSpPr>
              <p:cNvPr id="105" name="AutoShape 150">
                <a:extLst>
                  <a:ext uri="{FF2B5EF4-FFF2-40B4-BE49-F238E27FC236}">
                    <a16:creationId xmlns:a16="http://schemas.microsoft.com/office/drawing/2014/main" id="{DD05F04C-07EF-45DA-B676-9380980A7299}"/>
                  </a:ext>
                </a:extLst>
              </p:cNvPr>
              <p:cNvCxnSpPr>
                <a:cxnSpLocks noChangeShapeType="1"/>
                <a:stCxn id="85" idx="0"/>
                <a:endCxn id="85" idx="3"/>
              </p:cNvCxnSpPr>
              <p:nvPr/>
            </p:nvCxnSpPr>
            <p:spPr bwMode="auto">
              <a:xfrm rot="16200000" flipH="1" flipV="1">
                <a:off x="2023" y="2255"/>
                <a:ext cx="78" cy="33"/>
              </a:xfrm>
              <a:prstGeom prst="curvedConnector5">
                <a:avLst>
                  <a:gd name="adj1" fmla="val -261542"/>
                  <a:gd name="adj2" fmla="val 939394"/>
                  <a:gd name="adj3" fmla="val 225639"/>
                </a:avLst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3" name="Oval 151">
              <a:extLst>
                <a:ext uri="{FF2B5EF4-FFF2-40B4-BE49-F238E27FC236}">
                  <a16:creationId xmlns:a16="http://schemas.microsoft.com/office/drawing/2014/main" id="{EF0BCAAD-124E-4583-A0EE-033AF217C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024"/>
              <a:ext cx="91" cy="91"/>
            </a:xfrm>
            <a:prstGeom prst="ellipse">
              <a:avLst/>
            </a:prstGeom>
            <a:solidFill>
              <a:srgbClr val="9933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Line 152">
              <a:extLst>
                <a:ext uri="{FF2B5EF4-FFF2-40B4-BE49-F238E27FC236}">
                  <a16:creationId xmlns:a16="http://schemas.microsoft.com/office/drawing/2014/main" id="{E2BF931B-B900-4DD1-8FE4-D6EF717B0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688"/>
              <a:ext cx="9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6" name="Text Box 153">
            <a:extLst>
              <a:ext uri="{FF2B5EF4-FFF2-40B4-BE49-F238E27FC236}">
                <a16:creationId xmlns:a16="http://schemas.microsoft.com/office/drawing/2014/main" id="{13C8D7BB-F779-4143-8107-8686057E3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970" y="4168775"/>
            <a:ext cx="1531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无向图</a:t>
            </a:r>
          </a:p>
        </p:txBody>
      </p:sp>
      <p:sp>
        <p:nvSpPr>
          <p:cNvPr id="107" name="Text Box 154">
            <a:extLst>
              <a:ext uri="{FF2B5EF4-FFF2-40B4-BE49-F238E27FC236}">
                <a16:creationId xmlns:a16="http://schemas.microsoft.com/office/drawing/2014/main" id="{11095812-0CC0-406F-A440-3B1542D1E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295" y="4149725"/>
            <a:ext cx="1512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有向图</a:t>
            </a:r>
          </a:p>
        </p:txBody>
      </p:sp>
    </p:spTree>
    <p:extLst>
      <p:ext uri="{BB962C8B-B14F-4D97-AF65-F5344CB8AC3E}">
        <p14:creationId xmlns:p14="http://schemas.microsoft.com/office/powerpoint/2010/main" val="1984145892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Graph Theory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403760-97FB-4F04-B0A8-0A166978E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318" y="738188"/>
            <a:ext cx="7489825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Symbol" panose="05050102010706020507" pitchFamily="18" charset="2"/>
              <a:defRPr kumimoji="1" sz="28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sz="24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sz="2000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–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 b="1" kern="1200">
                <a:solidFill>
                  <a:srgbClr val="003399"/>
                </a:solidFill>
                <a:latin typeface="+mn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0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如果图的每条边是二结点构成的有序对，则该图称为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有向图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(Directed Graph)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，上文所定义的图都是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无向图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(Undirected Graph)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。有向图中边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是两条不同的边，对于边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始点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终点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有向图中，结点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的度分为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入度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，即与该结点相关联并以该结点为终点的边的数目，以及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出度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即与该结点相关联并以该结点为始点的边的数目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分别记作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deg</a:t>
            </a:r>
            <a:r>
              <a:rPr lang="en-US" altLang="zh-CN" sz="2400" baseline="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(v)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deg</a:t>
            </a:r>
            <a:r>
              <a:rPr lang="en-US" altLang="zh-CN" sz="2400" baseline="300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(v)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7869184"/>
      </p:ext>
    </p:extLst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3811</Words>
  <Application>Microsoft Office PowerPoint</Application>
  <PresentationFormat>宽屏</PresentationFormat>
  <Paragraphs>345</Paragraphs>
  <Slides>39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7" baseType="lpstr">
      <vt:lpstr>Microsoft YaHei Light</vt:lpstr>
      <vt:lpstr>等线</vt:lpstr>
      <vt:lpstr>等线 Light</vt:lpstr>
      <vt:lpstr>黑体</vt:lpstr>
      <vt:lpstr>KaiTi</vt:lpstr>
      <vt:lpstr>宋体</vt:lpstr>
      <vt:lpstr>Microsoft YaHei</vt:lpstr>
      <vt:lpstr>Arial</vt:lpstr>
      <vt:lpstr>Arial Black</vt:lpstr>
      <vt:lpstr>Arial Narrow</vt:lpstr>
      <vt:lpstr>Lucida Handwriting</vt:lpstr>
      <vt:lpstr>Monotype Corsiva</vt:lpstr>
      <vt:lpstr>Segoe UI Semibold</vt:lpstr>
      <vt:lpstr>Symbol</vt:lpstr>
      <vt:lpstr>Times New Roman</vt:lpstr>
      <vt:lpstr>Wingdings</vt:lpstr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wyq</dc:creator>
  <cp:lastModifiedBy>wyq</cp:lastModifiedBy>
  <cp:revision>34</cp:revision>
  <dcterms:created xsi:type="dcterms:W3CDTF">2021-11-05T13:12:46Z</dcterms:created>
  <dcterms:modified xsi:type="dcterms:W3CDTF">2021-11-21T08:38:21Z</dcterms:modified>
</cp:coreProperties>
</file>