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5" r:id="rId2"/>
    <p:sldId id="1486" r:id="rId3"/>
    <p:sldId id="1492" r:id="rId4"/>
    <p:sldId id="1498" r:id="rId5"/>
    <p:sldId id="1555" r:id="rId6"/>
    <p:sldId id="1502" r:id="rId7"/>
    <p:sldId id="1503" r:id="rId8"/>
    <p:sldId id="1508" r:id="rId9"/>
    <p:sldId id="1506" r:id="rId10"/>
    <p:sldId id="2320" r:id="rId11"/>
    <p:sldId id="1559" r:id="rId12"/>
    <p:sldId id="2317" r:id="rId13"/>
    <p:sldId id="1558" r:id="rId14"/>
    <p:sldId id="2321" r:id="rId15"/>
    <p:sldId id="2323" r:id="rId16"/>
    <p:sldId id="1513" r:id="rId17"/>
    <p:sldId id="1520" r:id="rId18"/>
    <p:sldId id="2311" r:id="rId19"/>
    <p:sldId id="2313" r:id="rId20"/>
    <p:sldId id="2314" r:id="rId21"/>
    <p:sldId id="2312" r:id="rId22"/>
    <p:sldId id="2315" r:id="rId23"/>
    <p:sldId id="1523" r:id="rId24"/>
    <p:sldId id="1524" r:id="rId25"/>
    <p:sldId id="1525" r:id="rId26"/>
    <p:sldId id="1527" r:id="rId27"/>
    <p:sldId id="1528" r:id="rId28"/>
    <p:sldId id="1529" r:id="rId29"/>
    <p:sldId id="1534" r:id="rId30"/>
    <p:sldId id="1537" r:id="rId31"/>
    <p:sldId id="1538" r:id="rId32"/>
    <p:sldId id="1539" r:id="rId33"/>
    <p:sldId id="1540" r:id="rId34"/>
    <p:sldId id="1541" r:id="rId35"/>
    <p:sldId id="1544" r:id="rId36"/>
    <p:sldId id="1545" r:id="rId37"/>
    <p:sldId id="1546" r:id="rId38"/>
    <p:sldId id="1547" r:id="rId39"/>
    <p:sldId id="232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5-02T10:15:35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13005 5938 400 0,'0'4'7'0,"0"-8"0"16,0 4 3-16,0 0-2 0,0 0-1 0,0 0-6 0,0 0 3 15,0 0-2-15,0 0-1 0,0 0 0 0,0 0-1 16,0 0 4-16,0 0-4 0,0 0 3 0,0 0-2 0,0 0 2 15,0 0-2-15,0 0 2 0,0 0 0 0,0 0-2 16,0 0 2-16,0 0 0 0,0 0 0 0,0 0-4 16,0 0-2-16,0-3 1 0,0 3 0 0,0 0 0 0,0 0 1 15,0 0 0-15,0 0 3 0,0 0 2 0,0 0 0 16,0 0 0-16,0-4-1 0,0 4 0 0,0 0 0 16,0 0 0-16,0 0-1 0,0 0 0 0,0 0 0 0,0 0 0 15,0 0-6-15,0 0 1 0,0 0 1 0,0 0 5 16,0 0-5-16,0 0 0 0,0 0 0 0,0 0 1 0,0 0 0 15,0 0 0-15,0-4 0 0,0 4 0 0,0 0 0 0,0 0 0 16,0 0 1-16,0 0 0 0,0 0 5 0,0 0-6 16,0 0 5-16,0 0 0 0,0 0-6 0,0 0 1 15,0 0-1-15,0 0 1 0,0 0 0 0,0 0 0 0,0 0 0 16,0 0 0-16,0 0 0 0,0 0 1 0,0 0-1 16,0 0 4-16,0 0 2 0,0 0-4 0,0 0-2 0,0 0 5 15,0 0-6-15,0 0 0 0,0 0 1 0,0 0 0 16,0 0 0-16,0 0 0 0,0 0 0 0,0 0 0 15,0 0 0-15,0 0 1 0,0 0 0 0,0 0 0 0,0 0 0 16,0 0 0-16,0 0 3 0,0 0 2 0,0 0-1 16,0 0-3-16,0 0-3 0,0 0 0 0,0 0 6 0,0 0-1 15,0 0-5-15,0 0 0 0,0 0 0 0,0 0 0 16,0 4 1-16,0-4 0 0,0 4 0 0,0-4 0 16,0 3 0-16,0 1 1 0,0-4-1 0,0 4 6 0,0-1-1 15,0 1 0-15,0-4 0 0,0 3-1 0,0-6-5 16,0 6 0-16,0-3 6 0,0 0-1 0,0 0 0 0,0 0-1 15,0 0-5-15,0 0 0 0,0 0 6 0,0 0 0 16,0 0-1-16,0 0-5 0,0 0 3 0,0 0 2 0,0 0 0 16,0 0 0-16,0 0-3 0,0 0 3 0,0 0-1 15,0 0-5-15,0 0 6 0,0 0-1 0,0 0-5 16,0 0 6-16,0 0 0 0,0 0-1 0,0 0-5 0,0 0 6 16,0 0-1-16,0 0 0 0,0 4 0 0,0-4-2 15,0 4 2-15,0-1-3 0,0-3-2 0,8 8 0 0,-8-5 0 16,0 2 7-16,0-2-6 0,6 0 0 0,-6 1 1 15,0 0 5-15,6-1-2 0,-6 1 1 0,0 0 0 0,-6-4 0 16,12 3 0-16,-6-3-2 0,-6 0-4 0,6 0 6 16,0 0-5-16,0 0 2 0,0 0 1 0,0-3 2 0,0 3-2 15,0 0 2-15,0 3 0 0,0-3-5 0,0-3 5 16,0 3 0-16,0 0 0 0,0 0-1 0,0 0 0 0,0 0 0 16,0 0 0-16,0 0 0 0,0 0 0 0,0 0-6 15,0 0 1-15,0 0 0 0,0 0 1 0,0 0 0 16,0 0 0-16,0 0 1 0,0 0 5 0,0 0-2 0,0 0 2 15,0 0-1-15,0 0-2 0,0 0 2 0,0 0 0 16,0 0 0-16,0 0-1 0,0 0-5 0,0 0 6 0,0 3-6 16,0-3 6-16,6 0-6 0,-6 0 1 0,0 0 0 15,0 0 6-15,0 0-1 0,0 0-2 0,0 0-1 16,0 0-2-16,0 0 0 0,0 0 1 0,0 0 0 0,0 0 0 16,0 0 0-16,0 0 6 0,0 0-6 0,0 0 0 15,0 0 0-15,0 0 1 0,0 0 5 0,0 0 0 0,0 0-6 16,0 0 0-16,0 0 0 0,0 0 0 0,0 0 1 15,0 0 0-15,0 0 0 0,0 0 0 0,0 0 0 16,0 0 0-16,0 0 6 0,0 0-6 0,0 0 0 0,0 0 3 16,0 0 2-16,0 0-5 0,0 0 0 0,0 0 0 15,0 0 0-15,0 0 0 0,0 0 0 0,0 0 3 0,0 0 3 16,0 0-6-16,0 0 0 0,0 0 0 0,0 0 0 0,0 0 0 16,0 0 6-16,0 0-3 0,0 0-1 0,0 0 3 15,0 0-6-15,0 0 4 0,0 0 2 0,0 0-1 16,0 0-1-16,0 0 0 0,0 0 0 0,0 0 0 0,0 0 0 15,0 0-1-15,0 0 0 0,0 0-5 0,0 0 0 16,0 0 0-16,0 0 1 0,0 0 3 0,0 0-2 0,0 0 0 16,0 0 3-16,0 0 2 0,0 0 0 0,0 0 0 15,0 0-1-15,0 0 0 0,0 0 0 0,0 0-5 16,0 0 0-16,0 0 6 0,0 0-1 0,0 0-5 0,0 0 3 16,0 0 2-16,0 0-3 0,0 0 3 0,0 0 0 15,0 0-2-15,0 0-3 0,0 0 5 0,0 0 0 16,0 0 0-16,0 0-1 0,0 0-5 0,0 0 0 0,0 0 6 15,0 0 0-15,0 0 0 0,0 0-6 0,0 0 6 16,0 0 0-16,0 0-6 0,0 0 1 0,0 0 5 0,0 0-3 16,0 0-2-16,0 0 6 0,0 0-4 0,0 0-2 15,0 0 6-15,0 0-1 0,0 0-5 0,0 0 5 0,0 0 0 16,0 0 0-16,0 0-2 0,0 0 2 0,0 0 0 16,0 0-1-16,0 0 0 0,0 0 0 0,0 0 0 15,0 0 0-15,0 0 0 0,0 0-6 0,0 0 6 0,0 0 0 16,0 0 0-16,0 0 0 0,0 0-6 0,0 0 6 15,0 0-5-15,0 0 6 0,0 0-1 0,0 0 0 0,0 0 0 16,0 0 0-16,0 0 0 0,0 0-1 0,0 0 1 0,0 0 0 16,0 0-6-16,0 0 1 0,0 0 0 0,0 0 0 15,0 0 1-15,0 0 6 0,0 0-3 0,0 0 2 16,0 0 0-16,0 0 0 0,0 0-6 0,0 0 0 0,0 0 1 16,0 0 6-16,0 0 0 0,0 0-4 0,0 0-2 15,0 0 3-15,0 0 3 0,0 0-1 0,0 0 0 0,0 0 0 16,0 0-5-16,0 0 5 0,0 0 0 0,0 0-5 15,0 0 5-15,0 0-2 0,0 0 2 0,0 0-2 16,0 0 2-16,0-3-1 0,0 3-2 0,0 0-3 0,0-4 3 16,0 4 3-16,0-4-2 0,0 1 2 0,0 3-6 15,0-4 6-15,0 0 0 0,0 4-6 0,0-3 6 16,0 3 0-16,0 0-6 0,0-3 6 0,0 3-5 0,0 0 5 16,0 0 0-16,0 0-3 0,0-5 2 0,0 10 1 15,0-5-1-15,0 0 0 0,0 0-5 0,0 0 0 0,0 0 0 16,0 0 1-16,0 0 0 0,0 0 1 0,0 0 0 15,0 0 0-15,0 0 6 0,0 0-1 0,0 0 0 0,0 0-1 16,0 0 0-16,0 0 0 0,0 0 0 0,0 0-4 16,0 0-2-16,0 0 1 0,0 0 0 0,0 0 0 15,0 0 6-15,0 0 0 0,0-5-1 0,0 2 0 0,0 3 0 16,0-4 0-16,0 0-1 0,0 1 1 0,0 3-1 16,0-4 0-16,0 0 0 0,0 1 0 0,0 3 0 0,0 0-6 15,0 0 6-15,0 0 0 0,0 0 0 0,0 0-5 16,0-4 0-16,0 4 1 0,0 0 5 0,0 0 0 15,6 0-5-15,-6 0 0 0,0 0 6 0,0-3-3 0,0 3-3 0,0 0 6 16,0 3-4-16,-6-3 3 0,6 0-5 16,0-3 6-16,0 3-6 0,0 0 0 0,0 0 6 0,0 0 0 15,0 0-6-15,0 0 0 0,0 0 3 0,0 0 0 0,0 0 3 16,0 0 0-16,0 0-1 0,0 0 0 0,0 0-6 16,0 0 0-16,0 0 1 0,0 0 0 0,0 0 1 15,0 0 0-15,0 0 0 0,0 0 0 0,0 0 1 0,0 0-1 16,0 0 0-16,0 0 6 0,0 0-1 0,0 0 0 15,0 0-5-15,0 0-1 0,0 0 6 0,0 0 0 16,0 0-1-16,0 0-3 0,0 0-2 0,0 0 6 0,0 0-1 16,0 3 0-16,0-3 0 0,0 0-1 0,0 0-5 15,0 4 4-15,0-4 2 0,0 0 0 0,0 0-6 0,6 0 0 16,-6 0 4-16,0 0 2 0,0 0 0 0,0 0 0 16,0 0 0-16,0 0-1 0,0 0 0 0,0 0-5 0,0 0 0 15,0 0 6-15,0 0 0 0,0 0-1 0,0 0 0 16,0 0 0-16,0 0 0 0,0 0 0 0,0 0 0 0,0 0 0 15,0 0-6-15,0 0 4 0,0 0 2 0,0 0 0 16,0 0 0-16,0 0 0 0,0 0 0 0,0 0 0 16,0 0-1-16,0 0 0 0,0 0 0 0,0 0 0 0,0 0 0 15,0 0 0-15,0 3 0 0,0-3 0 0,0 0-5 16,0 0 6-16,0 4 0 0,7-4 0 0,-7 0-1 0,0 0 1 16,0 0 0-16,7 4-1 0,-7-4 0 0,0 3 0 15,0-3 1-15,0 0-6 0,0 4 1 0,0-4 5 16,0 4 0-16,0-4 0 0,0 3-5 0,0-6 1 0,0 6 0 15,6 2 0-15,-6-2 6 0,-6 0 0 0,12 1-1 0,-6 3 0 16,0-3 0-16,0 0 0 0,0-1-3 0,0 1 3 16,0-4-1-16,0 5-5 0,0-5 4 0,0 0-3 0,0 0 6 15,0 0-1-15,0 0 0 0,0-5 0 0,0 10-5 16,0-10 6-16,0 10-3 0,0-5 2 0,0 0-5 16,0 0 5-16,0 0 0 0,0-5-2 0,0 5 2 0,0 0-2 15,0 0 2-15,0 0-6 0,0 0 3 0,0 0 3 16,0 0-2-16,0 0 0 0,0 0 2 0,0 0 0 15,0 0-6-15,0 0 6 0,0 0-3 0,-6 0 3 0,6 0 0 16,0 0-6-16,0 0 6 0,0 0-5 0,0 0 3 16,-7 0 2-16,7 0-3 0,0 0 0 0,0 0 1 0,0 0 0 15,0 0 2-15,0 0-2 0,0 0-1 0,0 0 1 16,0 0 2-16,0 0-2 0,0 0 0 0,0 0-1 0,0 0 1 16,0 0 0-16,0 0 2 0,0 0-2 0,0 0 0 15,0 0 0-15,0 0 0 0,0 0 0 0,0 0 0 16,0 0 0-16,0 0 0 0,0 0 0 0,0 0 2 0,0 0-5 15,0 0 5-15,0 0-3 0,0 0 3 0,0 0-2 16,0 0 0-16,0 0 2 0,0 0-3 0,0 0 0 0,0 0 1 16,0 0 2-16,0 0-3 0,0 0-1 0,0 0 1 0,0 0 3 15,0 0-2-15,0 0 0 0,0 0 0 0,0 0 0 16,0 0 0-16,0 0 0 0,0 0 0 0,0 0 0 16,0 0 0-16,0 0-3 0,0 0 3 0,0 0 0 0,0 0 1 15,0 0 0-15,0 0-1 0,0 0 0 0,0 0-3 16,0 0 4-16,0 0 0 0,0 0-1 0,0 0-3 0,0 0 3 15,0 0 3-15,0 0-6 0,0 0 6 0,0 0-6 16,0-4 4-16,0 4 0 0,0 0-4 0,0-3 3 16,0 6 1-16,0-6-3 0,0 3 3 0,0 0 0 0,0 0-3 15,0 0 2-15,0 0 0 0,0 0 0 0,0 0 0 16,0 0 1-16,0 0 0 0,0 0-1 0,0 0 0 0,0 0-3 16,0 0 3-16,0 0 0 0,0 0 0 0,0 0 0 15,0 0 0-15,0 0-1 0,0 0 1 0,0 0 0 16,0 0-1-16,0 0 3 0,0 0-2 0,0 0 2 0,0 0-2 15,0 0 2-15,0 0-4 0,0 0 4 0,0 0-2 16,0 0 2-16,0 0-3 0,0 0 2 0,0 0-5 0,0 0 6 16,0 0-3-16,0 0 3 0,0 0-3 0,0 0 2 15,0 0 0-15,0 0-6 0,0 0 6 0,0 0-6 0,0 0 1 16,0 0 3-16,0 0 2 0,0 0-1 0,0 0 0 16,0-4-3-16,0 4 2 0,0 0 0 0,0 0 0 0,0 0-3 15,0 0-2-15,7 0 0 0,-7 0 0 0,6 0-5 16,1 0 4-16,-1 4-5 0,8-1-4 0,-2 8-2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2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3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3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3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4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4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9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4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1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6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59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72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94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68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8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64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4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0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2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EF8184BA-BB64-49C1-8143-ADE289B19FB0}"/>
              </a:ext>
            </a:extLst>
          </p:cNvPr>
          <p:cNvSpPr txBox="1">
            <a:spLocks noChangeArrowheads="1"/>
          </p:cNvSpPr>
          <p:nvPr/>
        </p:nvSpPr>
        <p:spPr>
          <a:xfrm>
            <a:off x="1717457" y="914718"/>
            <a:ext cx="9490474" cy="2143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赋权图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 Graph)G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f,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是边的集合，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9" name="Group 133">
            <a:extLst>
              <a:ext uri="{FF2B5EF4-FFF2-40B4-BE49-F238E27FC236}">
                <a16:creationId xmlns:a16="http://schemas.microsoft.com/office/drawing/2014/main" id="{D9194A74-D503-4032-B745-ACB2A00B923D}"/>
              </a:ext>
            </a:extLst>
          </p:cNvPr>
          <p:cNvGrpSpPr>
            <a:grpSpLocks/>
          </p:cNvGrpSpPr>
          <p:nvPr/>
        </p:nvGrpSpPr>
        <p:grpSpPr bwMode="auto">
          <a:xfrm>
            <a:off x="7954600" y="3505200"/>
            <a:ext cx="2241550" cy="2271712"/>
            <a:chOff x="3771" y="1679"/>
            <a:chExt cx="1412" cy="1431"/>
          </a:xfrm>
        </p:grpSpPr>
        <p:sp>
          <p:nvSpPr>
            <p:cNvPr id="110" name="Text Box 128">
              <a:extLst>
                <a:ext uri="{FF2B5EF4-FFF2-40B4-BE49-F238E27FC236}">
                  <a16:creationId xmlns:a16="http://schemas.microsoft.com/office/drawing/2014/main" id="{A8BA041D-2654-4465-8FC9-817361520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4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11" name="Text Box 127">
              <a:extLst>
                <a:ext uri="{FF2B5EF4-FFF2-40B4-BE49-F238E27FC236}">
                  <a16:creationId xmlns:a16="http://schemas.microsoft.com/office/drawing/2014/main" id="{4F40A259-9DC5-4BA0-85B6-C3A756582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12" name="Text Box 126">
              <a:extLst>
                <a:ext uri="{FF2B5EF4-FFF2-40B4-BE49-F238E27FC236}">
                  <a16:creationId xmlns:a16="http://schemas.microsoft.com/office/drawing/2014/main" id="{1ACCF556-25D9-4701-A2B0-1BE90193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13" name="Text Box 119">
              <a:extLst>
                <a:ext uri="{FF2B5EF4-FFF2-40B4-BE49-F238E27FC236}">
                  <a16:creationId xmlns:a16="http://schemas.microsoft.com/office/drawing/2014/main" id="{53A8FB3C-774F-4347-9039-D921C0513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CFA3B22B-0EC4-43C4-A4FD-29074C33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88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5" name="Oval 118">
              <a:extLst>
                <a:ext uri="{FF2B5EF4-FFF2-40B4-BE49-F238E27FC236}">
                  <a16:creationId xmlns:a16="http://schemas.microsoft.com/office/drawing/2014/main" id="{55DC9D76-69E0-427D-846D-6617F757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90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Oval 120">
              <a:extLst>
                <a:ext uri="{FF2B5EF4-FFF2-40B4-BE49-F238E27FC236}">
                  <a16:creationId xmlns:a16="http://schemas.microsoft.com/office/drawing/2014/main" id="{31423D26-2827-48A3-95D3-CE4EDBF6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Oval 121">
              <a:extLst>
                <a:ext uri="{FF2B5EF4-FFF2-40B4-BE49-F238E27FC236}">
                  <a16:creationId xmlns:a16="http://schemas.microsoft.com/office/drawing/2014/main" id="{B212BBC5-5145-4D43-B29B-06432936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Oval 122">
              <a:extLst>
                <a:ext uri="{FF2B5EF4-FFF2-40B4-BE49-F238E27FC236}">
                  <a16:creationId xmlns:a16="http://schemas.microsoft.com/office/drawing/2014/main" id="{74DE7DF1-F1A7-4419-851F-EFED7AC7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123">
              <a:extLst>
                <a:ext uri="{FF2B5EF4-FFF2-40B4-BE49-F238E27FC236}">
                  <a16:creationId xmlns:a16="http://schemas.microsoft.com/office/drawing/2014/main" id="{52608CDC-A8FB-44B4-94F3-2041808B0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563"/>
              <a:ext cx="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Line 124">
              <a:extLst>
                <a:ext uri="{FF2B5EF4-FFF2-40B4-BE49-F238E27FC236}">
                  <a16:creationId xmlns:a16="http://schemas.microsoft.com/office/drawing/2014/main" id="{5FB84E05-1317-4066-90C2-D04F002F9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941"/>
              <a:ext cx="235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5">
              <a:extLst>
                <a:ext uri="{FF2B5EF4-FFF2-40B4-BE49-F238E27FC236}">
                  <a16:creationId xmlns:a16="http://schemas.microsoft.com/office/drawing/2014/main" id="{7924C469-C94B-4065-A92E-3210C5CA2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2" y="1950"/>
              <a:ext cx="401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247FDD6C-4583-4EF0-AF08-D63794D0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2" y="1961"/>
              <a:ext cx="400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130">
              <a:extLst>
                <a:ext uri="{FF2B5EF4-FFF2-40B4-BE49-F238E27FC236}">
                  <a16:creationId xmlns:a16="http://schemas.microsoft.com/office/drawing/2014/main" id="{55D9C207-9D5C-4CD9-B674-2BDCD23EF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1" y="1938"/>
              <a:ext cx="1061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4" name="Group 131">
            <a:extLst>
              <a:ext uri="{FF2B5EF4-FFF2-40B4-BE49-F238E27FC236}">
                <a16:creationId xmlns:a16="http://schemas.microsoft.com/office/drawing/2014/main" id="{4D83B48E-A25B-4EE1-9971-8806B705BEAA}"/>
              </a:ext>
            </a:extLst>
          </p:cNvPr>
          <p:cNvGrpSpPr>
            <a:grpSpLocks/>
          </p:cNvGrpSpPr>
          <p:nvPr/>
        </p:nvGrpSpPr>
        <p:grpSpPr bwMode="auto">
          <a:xfrm>
            <a:off x="2882537" y="3429000"/>
            <a:ext cx="1949450" cy="2347912"/>
            <a:chOff x="576" y="1634"/>
            <a:chExt cx="1228" cy="1479"/>
          </a:xfrm>
        </p:grpSpPr>
        <p:sp>
          <p:nvSpPr>
            <p:cNvPr id="125" name="Text Box 72">
              <a:extLst>
                <a:ext uri="{FF2B5EF4-FFF2-40B4-BE49-F238E27FC236}">
                  <a16:creationId xmlns:a16="http://schemas.microsoft.com/office/drawing/2014/main" id="{15C7706C-3DCB-4F99-9EEE-7469BBE9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634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26" name="Line 75">
              <a:extLst>
                <a:ext uri="{FF2B5EF4-FFF2-40B4-BE49-F238E27FC236}">
                  <a16:creationId xmlns:a16="http://schemas.microsoft.com/office/drawing/2014/main" id="{B9A7708B-5406-4D4C-88AE-F6871104B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645"/>
              <a:ext cx="6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76">
              <a:extLst>
                <a:ext uri="{FF2B5EF4-FFF2-40B4-BE49-F238E27FC236}">
                  <a16:creationId xmlns:a16="http://schemas.microsoft.com/office/drawing/2014/main" id="{C91BC5AA-2A42-4D2C-8A8E-3AE5A362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1950"/>
              <a:ext cx="235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77">
              <a:extLst>
                <a:ext uri="{FF2B5EF4-FFF2-40B4-BE49-F238E27FC236}">
                  <a16:creationId xmlns:a16="http://schemas.microsoft.com/office/drawing/2014/main" id="{B4F1A623-A5E5-47EB-82F6-CE6F16C32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" y="1950"/>
              <a:ext cx="400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78">
              <a:extLst>
                <a:ext uri="{FF2B5EF4-FFF2-40B4-BE49-F238E27FC236}">
                  <a16:creationId xmlns:a16="http://schemas.microsoft.com/office/drawing/2014/main" id="{CEF7AF24-6872-4B38-9B1A-DE5E90F5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883"/>
              <a:ext cx="2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0" name="Text Box 79">
              <a:extLst>
                <a:ext uri="{FF2B5EF4-FFF2-40B4-BE49-F238E27FC236}">
                  <a16:creationId xmlns:a16="http://schemas.microsoft.com/office/drawing/2014/main" id="{93FFB1A9-D047-42F2-B23C-1177A3B3E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1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31" name="Text Box 80">
              <a:extLst>
                <a:ext uri="{FF2B5EF4-FFF2-40B4-BE49-F238E27FC236}">
                  <a16:creationId xmlns:a16="http://schemas.microsoft.com/office/drawing/2014/main" id="{44AA9995-BE6E-4141-B015-11C8C4F1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61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2" name="Text Box 81">
              <a:extLst>
                <a:ext uri="{FF2B5EF4-FFF2-40B4-BE49-F238E27FC236}">
                  <a16:creationId xmlns:a16="http://schemas.microsoft.com/office/drawing/2014/main" id="{2AFA79DA-F795-456B-98C2-88243CEA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681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33" name="Line 82">
              <a:extLst>
                <a:ext uri="{FF2B5EF4-FFF2-40B4-BE49-F238E27FC236}">
                  <a16:creationId xmlns:a16="http://schemas.microsoft.com/office/drawing/2014/main" id="{A80BA979-D56F-4BAD-8DC1-6468DC735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9" y="1961"/>
              <a:ext cx="94" cy="6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Text Box 83">
              <a:extLst>
                <a:ext uri="{FF2B5EF4-FFF2-40B4-BE49-F238E27FC236}">
                  <a16:creationId xmlns:a16="http://schemas.microsoft.com/office/drawing/2014/main" id="{399EA867-AD16-4113-9B53-25B4B073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260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35" name="Text Box 84">
              <a:extLst>
                <a:ext uri="{FF2B5EF4-FFF2-40B4-BE49-F238E27FC236}">
                  <a16:creationId xmlns:a16="http://schemas.microsoft.com/office/drawing/2014/main" id="{DE158DB7-F53A-4633-8DFB-DCB955E6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6" name="Text Box 85">
              <a:extLst>
                <a:ext uri="{FF2B5EF4-FFF2-40B4-BE49-F238E27FC236}">
                  <a16:creationId xmlns:a16="http://schemas.microsoft.com/office/drawing/2014/main" id="{281D3A5B-A5E5-4028-81C4-407692EE1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137" name="Text Box 86">
              <a:extLst>
                <a:ext uri="{FF2B5EF4-FFF2-40B4-BE49-F238E27FC236}">
                  <a16:creationId xmlns:a16="http://schemas.microsoft.com/office/drawing/2014/main" id="{C6D63248-1E81-45BE-A718-599FDAA4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8" name="Arc 87">
              <a:extLst>
                <a:ext uri="{FF2B5EF4-FFF2-40B4-BE49-F238E27FC236}">
                  <a16:creationId xmlns:a16="http://schemas.microsoft.com/office/drawing/2014/main" id="{D5C67F02-4DA3-4B46-A958-BF8202318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1" y="1944"/>
              <a:ext cx="400" cy="65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Text Box 88">
              <a:extLst>
                <a:ext uri="{FF2B5EF4-FFF2-40B4-BE49-F238E27FC236}">
                  <a16:creationId xmlns:a16="http://schemas.microsoft.com/office/drawing/2014/main" id="{E277D574-1815-449E-BE73-E8676A7C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044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0" name="Arc 89">
              <a:extLst>
                <a:ext uri="{FF2B5EF4-FFF2-40B4-BE49-F238E27FC236}">
                  <a16:creationId xmlns:a16="http://schemas.microsoft.com/office/drawing/2014/main" id="{C849B5A7-8235-4504-8F66-38209F81D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74" y="1959"/>
              <a:ext cx="185" cy="67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636"/>
                <a:gd name="T2" fmla="*/ 13279 w 21600"/>
                <a:gd name="T3" fmla="*/ 38636 h 38636"/>
                <a:gd name="T4" fmla="*/ 0 w 21600"/>
                <a:gd name="T5" fmla="*/ 21600 h 3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3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</a:path>
                <a:path w="21600" h="3863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Text Box 90">
              <a:extLst>
                <a:ext uri="{FF2B5EF4-FFF2-40B4-BE49-F238E27FC236}">
                  <a16:creationId xmlns:a16="http://schemas.microsoft.com/office/drawing/2014/main" id="{998C59EF-18D7-44B9-8B64-F6EA40EE0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EE01E0A3-19C4-421F-BBC7-F8949716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D692CE47-E503-49A0-A013-3C426239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Oval 74">
              <a:extLst>
                <a:ext uri="{FF2B5EF4-FFF2-40B4-BE49-F238E27FC236}">
                  <a16:creationId xmlns:a16="http://schemas.microsoft.com/office/drawing/2014/main" id="{91E99159-4666-4848-B736-2F760667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92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Oval 73">
              <a:extLst>
                <a:ext uri="{FF2B5EF4-FFF2-40B4-BE49-F238E27FC236}">
                  <a16:creationId xmlns:a16="http://schemas.microsoft.com/office/drawing/2014/main" id="{716D6A5C-6DC5-4531-8A55-6CC006EC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32">
            <a:extLst>
              <a:ext uri="{FF2B5EF4-FFF2-40B4-BE49-F238E27FC236}">
                <a16:creationId xmlns:a16="http://schemas.microsoft.com/office/drawing/2014/main" id="{FBECA1FE-6176-45CA-A345-DC1B18C05538}"/>
              </a:ext>
            </a:extLst>
          </p:cNvPr>
          <p:cNvGrpSpPr>
            <a:grpSpLocks/>
          </p:cNvGrpSpPr>
          <p:nvPr/>
        </p:nvGrpSpPr>
        <p:grpSpPr bwMode="auto">
          <a:xfrm>
            <a:off x="5371737" y="3554412"/>
            <a:ext cx="2041525" cy="2222500"/>
            <a:chOff x="2109" y="2432"/>
            <a:chExt cx="1286" cy="1400"/>
          </a:xfrm>
        </p:grpSpPr>
        <p:sp>
          <p:nvSpPr>
            <p:cNvPr id="147" name="Text Box 102">
              <a:extLst>
                <a:ext uri="{FF2B5EF4-FFF2-40B4-BE49-F238E27FC236}">
                  <a16:creationId xmlns:a16="http://schemas.microsoft.com/office/drawing/2014/main" id="{ABD37BD3-8FB9-430E-A569-08C6221EB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111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10</a:t>
              </a:r>
            </a:p>
          </p:txBody>
        </p:sp>
        <p:sp>
          <p:nvSpPr>
            <p:cNvPr id="148" name="Text Box 97">
              <a:extLst>
                <a:ext uri="{FF2B5EF4-FFF2-40B4-BE49-F238E27FC236}">
                  <a16:creationId xmlns:a16="http://schemas.microsoft.com/office/drawing/2014/main" id="{B6D7AE22-CBC8-48F7-A835-D7972C192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256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6</a:t>
              </a:r>
            </a:p>
          </p:txBody>
        </p:sp>
        <p:sp>
          <p:nvSpPr>
            <p:cNvPr id="149" name="Text Box 94">
              <a:extLst>
                <a:ext uri="{FF2B5EF4-FFF2-40B4-BE49-F238E27FC236}">
                  <a16:creationId xmlns:a16="http://schemas.microsoft.com/office/drawing/2014/main" id="{44CB44C0-F3D2-4242-B08B-07563B30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56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9</a:t>
              </a:r>
            </a:p>
          </p:txBody>
        </p:sp>
        <p:sp>
          <p:nvSpPr>
            <p:cNvPr id="150" name="Text Box 106">
              <a:extLst>
                <a:ext uri="{FF2B5EF4-FFF2-40B4-BE49-F238E27FC236}">
                  <a16:creationId xmlns:a16="http://schemas.microsoft.com/office/drawing/2014/main" id="{913B0DF9-F77D-473B-BD2E-1B4554713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c</a:t>
              </a:r>
            </a:p>
          </p:txBody>
        </p:sp>
        <p:sp>
          <p:nvSpPr>
            <p:cNvPr id="151" name="Oval 93">
              <a:extLst>
                <a:ext uri="{FF2B5EF4-FFF2-40B4-BE49-F238E27FC236}">
                  <a16:creationId xmlns:a16="http://schemas.microsoft.com/office/drawing/2014/main" id="{2ECF66D3-0FE1-4BB0-BD41-4A5A60E0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95">
              <a:extLst>
                <a:ext uri="{FF2B5EF4-FFF2-40B4-BE49-F238E27FC236}">
                  <a16:creationId xmlns:a16="http://schemas.microsoft.com/office/drawing/2014/main" id="{0A086017-69AA-46AA-AA6A-00659A5A4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Oval 96">
              <a:extLst>
                <a:ext uri="{FF2B5EF4-FFF2-40B4-BE49-F238E27FC236}">
                  <a16:creationId xmlns:a16="http://schemas.microsoft.com/office/drawing/2014/main" id="{0893792A-F8D4-42B1-9B8D-93F0B4CD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98">
              <a:extLst>
                <a:ext uri="{FF2B5EF4-FFF2-40B4-BE49-F238E27FC236}">
                  <a16:creationId xmlns:a16="http://schemas.microsoft.com/office/drawing/2014/main" id="{4574BAEF-C430-4E8C-982B-A5615CCF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Text Box 100">
              <a:extLst>
                <a:ext uri="{FF2B5EF4-FFF2-40B4-BE49-F238E27FC236}">
                  <a16:creationId xmlns:a16="http://schemas.microsoft.com/office/drawing/2014/main" id="{1C42479E-EB8C-423F-8036-52B3D94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314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</a:t>
              </a:r>
            </a:p>
          </p:txBody>
        </p:sp>
        <p:sp>
          <p:nvSpPr>
            <p:cNvPr id="156" name="Oval 101">
              <a:extLst>
                <a:ext uri="{FF2B5EF4-FFF2-40B4-BE49-F238E27FC236}">
                  <a16:creationId xmlns:a16="http://schemas.microsoft.com/office/drawing/2014/main" id="{FBBE2301-F284-442A-9835-5F660B28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03">
              <a:extLst>
                <a:ext uri="{FF2B5EF4-FFF2-40B4-BE49-F238E27FC236}">
                  <a16:creationId xmlns:a16="http://schemas.microsoft.com/office/drawing/2014/main" id="{AFAECB76-83B3-41D4-8A4C-DCA61D9C4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Text Box 104">
              <a:extLst>
                <a:ext uri="{FF2B5EF4-FFF2-40B4-BE49-F238E27FC236}">
                  <a16:creationId xmlns:a16="http://schemas.microsoft.com/office/drawing/2014/main" id="{6B42EE9D-587F-4813-9FB8-D17DB56FF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a</a:t>
              </a:r>
            </a:p>
          </p:txBody>
        </p:sp>
        <p:sp>
          <p:nvSpPr>
            <p:cNvPr id="159" name="Text Box 105">
              <a:extLst>
                <a:ext uri="{FF2B5EF4-FFF2-40B4-BE49-F238E27FC236}">
                  <a16:creationId xmlns:a16="http://schemas.microsoft.com/office/drawing/2014/main" id="{D51BF56D-2879-46EF-A492-EEFA917AC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b</a:t>
              </a:r>
            </a:p>
          </p:txBody>
        </p:sp>
        <p:sp>
          <p:nvSpPr>
            <p:cNvPr id="160" name="Text Box 107">
              <a:extLst>
                <a:ext uri="{FF2B5EF4-FFF2-40B4-BE49-F238E27FC236}">
                  <a16:creationId xmlns:a16="http://schemas.microsoft.com/office/drawing/2014/main" id="{D03BB194-DBE7-4F79-BE3F-19C440A7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d</a:t>
              </a:r>
            </a:p>
          </p:txBody>
        </p:sp>
        <p:sp>
          <p:nvSpPr>
            <p:cNvPr id="161" name="Text Box 108">
              <a:extLst>
                <a:ext uri="{FF2B5EF4-FFF2-40B4-BE49-F238E27FC236}">
                  <a16:creationId xmlns:a16="http://schemas.microsoft.com/office/drawing/2014/main" id="{95F9256A-76C9-4279-95C7-E141402A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2432"/>
              <a:ext cx="25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50</a:t>
              </a:r>
            </a:p>
          </p:txBody>
        </p:sp>
        <p:sp>
          <p:nvSpPr>
            <p:cNvPr id="162" name="Text Box 109">
              <a:extLst>
                <a:ext uri="{FF2B5EF4-FFF2-40B4-BE49-F238E27FC236}">
                  <a16:creationId xmlns:a16="http://schemas.microsoft.com/office/drawing/2014/main" id="{C4F42968-24DB-4D4F-B49D-1CC250BF2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840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163" name="Text Box 110">
              <a:extLst>
                <a:ext uri="{FF2B5EF4-FFF2-40B4-BE49-F238E27FC236}">
                  <a16:creationId xmlns:a16="http://schemas.microsoft.com/office/drawing/2014/main" id="{4C4249BD-BE40-46E2-99B4-5641F93A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70</a:t>
              </a:r>
            </a:p>
          </p:txBody>
        </p:sp>
        <p:sp>
          <p:nvSpPr>
            <p:cNvPr id="164" name="Text Box 111">
              <a:extLst>
                <a:ext uri="{FF2B5EF4-FFF2-40B4-BE49-F238E27FC236}">
                  <a16:creationId xmlns:a16="http://schemas.microsoft.com/office/drawing/2014/main" id="{0594BA17-2359-4250-A85C-F5F9F9853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210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165" name="Text Box 112">
              <a:extLst>
                <a:ext uri="{FF2B5EF4-FFF2-40B4-BE49-F238E27FC236}">
                  <a16:creationId xmlns:a16="http://schemas.microsoft.com/office/drawing/2014/main" id="{7E76F9F3-AD73-4370-AA84-98D20E62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602"/>
              <a:ext cx="2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66" name="Line 113">
              <a:extLst>
                <a:ext uri="{FF2B5EF4-FFF2-40B4-BE49-F238E27FC236}">
                  <a16:creationId xmlns:a16="http://schemas.microsoft.com/office/drawing/2014/main" id="{A5538DE5-EA3D-4AD9-9250-E9C62617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" name="Text Box 114">
              <a:extLst>
                <a:ext uri="{FF2B5EF4-FFF2-40B4-BE49-F238E27FC236}">
                  <a16:creationId xmlns:a16="http://schemas.microsoft.com/office/drawing/2014/main" id="{F960BA40-AB4C-4816-9E29-4206EEB3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79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168" name="Line 115">
              <a:extLst>
                <a:ext uri="{FF2B5EF4-FFF2-40B4-BE49-F238E27FC236}">
                  <a16:creationId xmlns:a16="http://schemas.microsoft.com/office/drawing/2014/main" id="{C034EE82-8675-42E0-A238-7F8758017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Oval 99">
              <a:extLst>
                <a:ext uri="{FF2B5EF4-FFF2-40B4-BE49-F238E27FC236}">
                  <a16:creationId xmlns:a16="http://schemas.microsoft.com/office/drawing/2014/main" id="{CD5E88E4-72F9-4D07-82C5-491DEA28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79943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4E4B9B-FBA1-4683-BEFF-A8DAB636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392" y="738188"/>
            <a:ext cx="7634287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 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中任何结点都与其余的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个结点相邻，则称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阶完全图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(Complete Graph)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。记作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阶有向图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若对于任意的结点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u≠v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 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既有有向边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有向完全图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容易得到如下重要结论：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)|=n(n-1)/2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，且对于一般的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个结点的图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其边数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|E(G)|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3096451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102403"/>
          <p:cNvSpPr/>
          <p:nvPr/>
        </p:nvSpPr>
        <p:spPr>
          <a:xfrm>
            <a:off x="1473142" y="1557136"/>
            <a:ext cx="7544435" cy="3261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图的表示的三种方法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）集合表示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）邻接表（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list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矩阵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、邻接矩阵（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            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、关联矩阵（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incidence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</p:txBody>
      </p:sp>
    </p:spTree>
    <p:extLst>
      <p:ext uri="{BB962C8B-B14F-4D97-AF65-F5344CB8AC3E}">
        <p14:creationId xmlns:p14="http://schemas.microsoft.com/office/powerpoint/2010/main" val="2316195686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7C7D11-52A2-4545-B0CB-4B766A7F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081" y="260059"/>
            <a:ext cx="8496300" cy="650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令图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G=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(V′,E′)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），当</a:t>
            </a:r>
          </a:p>
          <a:p>
            <a:pPr marL="533400" indent="-533400" algn="just">
              <a:lnSpc>
                <a:spcPct val="110000"/>
              </a:lnSpc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相关联的结点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超图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母图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≠G(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Spanning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为结点集，以两端点均在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中的全体边为边集的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Derived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为边集，以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中边关联的结点的全体为结点集的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486676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A9959F11-65F6-40D8-9A45-7C2F9A27B5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62012"/>
            <a:ext cx="10488612" cy="5133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为简单图，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为完全图，则称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(Complement of Graph)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   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的补图也可理解为从结点集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的完全图中删除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中的边剩下的图，即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与其补图的结点集是相同的，边集是相对于完全图的边集为全集的补集。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，即它们互为补图。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个结点的零图。 </a:t>
            </a:r>
          </a:p>
        </p:txBody>
      </p:sp>
      <p:graphicFrame>
        <p:nvGraphicFramePr>
          <p:cNvPr id="109" name="Object 4">
            <a:extLst>
              <a:ext uri="{FF2B5EF4-FFF2-40B4-BE49-F238E27FC236}">
                <a16:creationId xmlns:a16="http://schemas.microsoft.com/office/drawing/2014/main" id="{52C83A22-8C2C-40D5-8654-C46BB8ED7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56657"/>
              </p:ext>
            </p:extLst>
          </p:nvPr>
        </p:nvGraphicFramePr>
        <p:xfrm>
          <a:off x="8270921" y="1325780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5" imgW="126720" imgH="203040" progId="Equation.3">
                  <p:embed/>
                </p:oleObj>
              </mc:Choice>
              <mc:Fallback>
                <p:oleObj name="公式" r:id="rId5" imgW="126720" imgH="203040" progId="Equation.3">
                  <p:embed/>
                  <p:pic>
                    <p:nvPicPr>
                      <p:cNvPr id="1208324" name="Object 4">
                        <a:extLst>
                          <a:ext uri="{FF2B5EF4-FFF2-40B4-BE49-F238E27FC236}">
                            <a16:creationId xmlns:a16="http://schemas.microsoft.com/office/drawing/2014/main" id="{73DC6C19-A542-4C3C-9026-1CE55AEE7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1" y="1325780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6">
            <a:extLst>
              <a:ext uri="{FF2B5EF4-FFF2-40B4-BE49-F238E27FC236}">
                <a16:creationId xmlns:a16="http://schemas.microsoft.com/office/drawing/2014/main" id="{F2E8AD3D-4178-4864-BA41-CDDC8A39D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00846"/>
              </p:ext>
            </p:extLst>
          </p:nvPr>
        </p:nvGraphicFramePr>
        <p:xfrm>
          <a:off x="3715136" y="3448186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公式" r:id="rId7" imgW="126720" imgH="203040" progId="Equation.3">
                  <p:embed/>
                </p:oleObj>
              </mc:Choice>
              <mc:Fallback>
                <p:oleObj name="公式" r:id="rId7" imgW="126720" imgH="203040" progId="Equation.3">
                  <p:embed/>
                  <p:pic>
                    <p:nvPicPr>
                      <p:cNvPr id="1208326" name="Object 6">
                        <a:extLst>
                          <a:ext uri="{FF2B5EF4-FFF2-40B4-BE49-F238E27FC236}">
                            <a16:creationId xmlns:a16="http://schemas.microsoft.com/office/drawing/2014/main" id="{C92FEB90-E7B2-42CC-9AAC-00BD0EDFB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136" y="3448186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7">
            <a:extLst>
              <a:ext uri="{FF2B5EF4-FFF2-40B4-BE49-F238E27FC236}">
                <a16:creationId xmlns:a16="http://schemas.microsoft.com/office/drawing/2014/main" id="{B4065A1C-C5FA-44CE-BF61-2B5AF8DB3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68419"/>
              </p:ext>
            </p:extLst>
          </p:nvPr>
        </p:nvGraphicFramePr>
        <p:xfrm>
          <a:off x="5214318" y="3428999"/>
          <a:ext cx="442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8" imgW="177480" imgH="241200" progId="Equation.3">
                  <p:embed/>
                </p:oleObj>
              </mc:Choice>
              <mc:Fallback>
                <p:oleObj name="公式" r:id="rId8" imgW="177480" imgH="241200" progId="Equation.3">
                  <p:embed/>
                  <p:pic>
                    <p:nvPicPr>
                      <p:cNvPr id="1208327" name="Object 7">
                        <a:extLst>
                          <a:ext uri="{FF2B5EF4-FFF2-40B4-BE49-F238E27FC236}">
                            <a16:creationId xmlns:a16="http://schemas.microsoft.com/office/drawing/2014/main" id="{AB8D222E-68F2-48DD-91FC-00A88894C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18" y="3428999"/>
                        <a:ext cx="442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3">
            <a:extLst>
              <a:ext uri="{FF2B5EF4-FFF2-40B4-BE49-F238E27FC236}">
                <a16:creationId xmlns:a16="http://schemas.microsoft.com/office/drawing/2014/main" id="{F3849581-B6E4-4A16-96C6-34EA89FF1B3B}"/>
              </a:ext>
            </a:extLst>
          </p:cNvPr>
          <p:cNvSpPr txBox="1">
            <a:spLocks noChangeArrowheads="1"/>
          </p:cNvSpPr>
          <p:nvPr/>
        </p:nvSpPr>
        <p:spPr>
          <a:xfrm>
            <a:off x="718185" y="4873623"/>
            <a:ext cx="11125472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若设简单图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，则它的补图的邻接矩阵          </a:t>
            </a:r>
          </a:p>
        </p:txBody>
      </p:sp>
      <p:graphicFrame>
        <p:nvGraphicFramePr>
          <p:cNvPr id="113" name="Object 36">
            <a:extLst>
              <a:ext uri="{FF2B5EF4-FFF2-40B4-BE49-F238E27FC236}">
                <a16:creationId xmlns:a16="http://schemas.microsoft.com/office/drawing/2014/main" id="{D9B58C9C-6DA5-485B-AC6C-F5453703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74835"/>
              </p:ext>
            </p:extLst>
          </p:nvPr>
        </p:nvGraphicFramePr>
        <p:xfrm>
          <a:off x="2698591" y="5547299"/>
          <a:ext cx="64182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公式" r:id="rId10" imgW="2641320" imgH="457200" progId="Equation.3">
                  <p:embed/>
                </p:oleObj>
              </mc:Choice>
              <mc:Fallback>
                <p:oleObj name="公式" r:id="rId10" imgW="2641320" imgH="457200" progId="Equation.3">
                  <p:embed/>
                  <p:pic>
                    <p:nvPicPr>
                      <p:cNvPr id="1210404" name="Object 36">
                        <a:extLst>
                          <a:ext uri="{FF2B5EF4-FFF2-40B4-BE49-F238E27FC236}">
                            <a16:creationId xmlns:a16="http://schemas.microsoft.com/office/drawing/2014/main" id="{4F764C98-3421-456E-AAFD-746D3F538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91" y="5547299"/>
                        <a:ext cx="64182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38">
            <a:extLst>
              <a:ext uri="{FF2B5EF4-FFF2-40B4-BE49-F238E27FC236}">
                <a16:creationId xmlns:a16="http://schemas.microsoft.com/office/drawing/2014/main" id="{8183128A-9661-436F-9E44-D3D51335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01766"/>
              </p:ext>
            </p:extLst>
          </p:nvPr>
        </p:nvGraphicFramePr>
        <p:xfrm>
          <a:off x="10216809" y="4827586"/>
          <a:ext cx="17351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公式" r:id="rId12" imgW="698400" imgH="241200" progId="Equation.3">
                  <p:embed/>
                </p:oleObj>
              </mc:Choice>
              <mc:Fallback>
                <p:oleObj name="公式" r:id="rId12" imgW="698400" imgH="241200" progId="Equation.3">
                  <p:embed/>
                  <p:pic>
                    <p:nvPicPr>
                      <p:cNvPr id="1210406" name="Object 38">
                        <a:extLst>
                          <a:ext uri="{FF2B5EF4-FFF2-40B4-BE49-F238E27FC236}">
                            <a16:creationId xmlns:a16="http://schemas.microsoft.com/office/drawing/2014/main" id="{99993DAF-4BE9-4D0B-88D4-CE40C186B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809" y="4827586"/>
                        <a:ext cx="17351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857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90480F85-237E-45CD-94E3-232A8FFF6D2B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979215"/>
            <a:ext cx="10724878" cy="436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设图</a:t>
            </a:r>
            <a:r>
              <a:rPr lang="en-US" altLang="zh-CN" dirty="0"/>
              <a:t>G = &lt;V, E&gt;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e∈E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中去掉边</a:t>
            </a:r>
            <a:r>
              <a:rPr lang="en-US" altLang="zh-CN" dirty="0"/>
              <a:t>e</a:t>
            </a:r>
            <a:r>
              <a:rPr lang="zh-CN" altLang="en-US" dirty="0"/>
              <a:t>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/>
              <a:t>。又设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dirty="0"/>
              <a:t>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v∈V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中去掉结点</a:t>
            </a:r>
            <a:r>
              <a:rPr lang="en-US" altLang="zh-CN" dirty="0"/>
              <a:t>v</a:t>
            </a:r>
            <a:r>
              <a:rPr lang="zh-CN" altLang="en-US" dirty="0"/>
              <a:t>及</a:t>
            </a:r>
            <a:r>
              <a:rPr lang="en-US" altLang="zh-CN" dirty="0"/>
              <a:t>v</a:t>
            </a:r>
            <a:r>
              <a:rPr lang="zh-CN" altLang="en-US" dirty="0"/>
              <a:t>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删除结点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zh-CN" altLang="en-US" dirty="0"/>
              <a:t>。又设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</a:t>
            </a:r>
            <a:r>
              <a:rPr lang="en-US" altLang="zh-CN" dirty="0"/>
              <a:t>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中所有结点及关联的所有边得到的图，称为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</p:txBody>
      </p:sp>
      <p:sp>
        <p:nvSpPr>
          <p:cNvPr id="120" name="Rectangle 3">
            <a:extLst>
              <a:ext uri="{FF2B5EF4-FFF2-40B4-BE49-F238E27FC236}">
                <a16:creationId xmlns:a16="http://schemas.microsoft.com/office/drawing/2014/main" id="{A5AB2357-3280-45BB-989E-FDB88155CC33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3350623"/>
            <a:ext cx="10611667" cy="4813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00000"/>
              </a:lnSpc>
              <a:spcBef>
                <a:spcPct val="15000"/>
              </a:spcBef>
            </a:pPr>
            <a:endParaRPr lang="zh-CN" altLang="en-US" dirty="0"/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e = (u, v)∈E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G\e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zh-CN" altLang="en-US" dirty="0"/>
              <a:t>，将</a:t>
            </a:r>
            <a:r>
              <a:rPr lang="en-US" altLang="zh-CN" dirty="0"/>
              <a:t>e</a:t>
            </a:r>
            <a:r>
              <a:rPr lang="zh-CN" altLang="en-US" dirty="0"/>
              <a:t>的两个端点</a:t>
            </a:r>
            <a:r>
              <a:rPr lang="en-US" altLang="zh-CN" dirty="0"/>
              <a:t>u, v</a:t>
            </a:r>
            <a:r>
              <a:rPr lang="zh-CN" altLang="en-US" dirty="0"/>
              <a:t>用一个新的结点</a:t>
            </a:r>
            <a:r>
              <a:rPr lang="en-US" altLang="zh-CN" dirty="0"/>
              <a:t>w</a:t>
            </a:r>
            <a:r>
              <a:rPr lang="zh-CN" altLang="en-US" dirty="0"/>
              <a:t>代替，使</a:t>
            </a:r>
            <a:r>
              <a:rPr lang="en-US" altLang="zh-CN" dirty="0"/>
              <a:t>w</a:t>
            </a:r>
            <a:r>
              <a:rPr lang="zh-CN" altLang="en-US" dirty="0"/>
              <a:t>关联除</a:t>
            </a:r>
            <a:r>
              <a:rPr lang="en-US" altLang="zh-CN" dirty="0"/>
              <a:t>e</a:t>
            </a:r>
            <a:r>
              <a:rPr lang="zh-CN" altLang="en-US" dirty="0"/>
              <a:t>外的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关联的一切边，称为</a:t>
            </a:r>
            <a:r>
              <a:rPr lang="zh-CN" altLang="en-US" dirty="0">
                <a:solidFill>
                  <a:schemeClr val="accent1"/>
                </a:solidFill>
              </a:rPr>
              <a:t>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的收缩</a:t>
            </a:r>
            <a:r>
              <a:rPr lang="zh-CN" altLang="en-US" dirty="0"/>
              <a:t>。一个图</a:t>
            </a:r>
            <a:r>
              <a:rPr lang="en-US" altLang="zh-CN" dirty="0"/>
              <a:t>G</a:t>
            </a:r>
            <a:r>
              <a:rPr lang="zh-CN" altLang="en-US" dirty="0"/>
              <a:t>可以收缩为图</a:t>
            </a:r>
            <a:r>
              <a:rPr lang="en-US" altLang="zh-CN" dirty="0"/>
              <a:t>H</a:t>
            </a:r>
            <a:r>
              <a:rPr lang="zh-CN" altLang="en-US" dirty="0"/>
              <a:t>，是指</a:t>
            </a:r>
            <a:r>
              <a:rPr lang="en-US" altLang="zh-CN" dirty="0"/>
              <a:t>H</a:t>
            </a:r>
            <a:r>
              <a:rPr lang="zh-CN" altLang="en-US" dirty="0"/>
              <a:t>可以从</a:t>
            </a:r>
            <a:r>
              <a:rPr lang="en-US" altLang="zh-CN" dirty="0"/>
              <a:t>G</a:t>
            </a:r>
            <a:r>
              <a:rPr lang="zh-CN" altLang="en-US" dirty="0"/>
              <a:t>经过若干次边的收缩而得到。</a:t>
            </a:r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u, </a:t>
            </a:r>
            <a:r>
              <a:rPr lang="en-US" altLang="zh-CN" dirty="0" err="1"/>
              <a:t>v∈V</a:t>
            </a:r>
            <a:r>
              <a:rPr lang="en-US" altLang="zh-CN" dirty="0"/>
              <a:t>(u, v</a:t>
            </a:r>
            <a:r>
              <a:rPr lang="zh-CN" altLang="en-US" dirty="0"/>
              <a:t>可能相邻，也可能不相邻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G∪(u, v)</a:t>
            </a:r>
            <a:r>
              <a:rPr lang="zh-CN" altLang="en-US" dirty="0"/>
              <a:t>表示在</a:t>
            </a:r>
            <a:r>
              <a:rPr lang="en-US" altLang="zh-CN" dirty="0"/>
              <a:t>u, v</a:t>
            </a:r>
            <a:r>
              <a:rPr lang="zh-CN" altLang="en-US" dirty="0"/>
              <a:t>之间加一条边</a:t>
            </a:r>
            <a:r>
              <a:rPr lang="en-US" altLang="zh-CN" dirty="0"/>
              <a:t>(u, v)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chemeClr val="accent1"/>
                </a:solidFill>
              </a:rPr>
              <a:t>加新边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7672234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96B1A-478B-42C2-90E7-A2CDF74FA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4" y="1451792"/>
            <a:ext cx="10461406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定理（欧拉定理）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在任何图中，结点度的总和等于边数的两倍。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该定理也被称为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握手定理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，被认为图论第一定理，可以用于证明图的相关性质。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在任意图中，奇数度的结点个数为偶数。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802808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80736-C614-44A8-8FC0-F40C9026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70938"/>
            <a:ext cx="9345708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的结点可以分为两个非空集合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中的边的端点分别属于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），可简记为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中结点均邻接且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中结点也均邻接，则称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完全二分图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Complete 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），记为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899574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64514"/>
          <p:cNvSpPr txBox="1">
            <a:spLocks/>
          </p:cNvSpPr>
          <p:nvPr/>
        </p:nvSpPr>
        <p:spPr>
          <a:xfrm>
            <a:off x="1215005" y="1380605"/>
            <a:ext cx="838200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图的同构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Isomorphism 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33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有向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若存在双射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f:V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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满足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		u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,v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sz="2000" dirty="0" err="1"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(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f(u),f(v))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8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 algn="ctr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(&lt;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&lt;f(u),f(v)&gt;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则称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同构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记作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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1675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" name="组合 65539"/>
          <p:cNvGrpSpPr/>
          <p:nvPr/>
        </p:nvGrpSpPr>
        <p:grpSpPr>
          <a:xfrm>
            <a:off x="1768650" y="1375785"/>
            <a:ext cx="7777162" cy="4471987"/>
            <a:chOff x="0" y="0"/>
            <a:chExt cx="4899" cy="2817"/>
          </a:xfrm>
        </p:grpSpPr>
        <p:sp>
          <p:nvSpPr>
            <p:cNvPr id="5" name="椭圆 65540"/>
            <p:cNvSpPr/>
            <p:nvPr/>
          </p:nvSpPr>
          <p:spPr>
            <a:xfrm>
              <a:off x="227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" name="椭圆 65541"/>
            <p:cNvSpPr/>
            <p:nvPr/>
          </p:nvSpPr>
          <p:spPr>
            <a:xfrm>
              <a:off x="726" y="36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" name="椭圆 65542"/>
            <p:cNvSpPr/>
            <p:nvPr/>
          </p:nvSpPr>
          <p:spPr>
            <a:xfrm>
              <a:off x="726" y="95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" name="椭圆 65543"/>
            <p:cNvSpPr/>
            <p:nvPr/>
          </p:nvSpPr>
          <p:spPr>
            <a:xfrm>
              <a:off x="1270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" name="椭圆 65544"/>
            <p:cNvSpPr/>
            <p:nvPr/>
          </p:nvSpPr>
          <p:spPr>
            <a:xfrm>
              <a:off x="140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" name="椭圆 65545"/>
            <p:cNvSpPr/>
            <p:nvPr/>
          </p:nvSpPr>
          <p:spPr>
            <a:xfrm>
              <a:off x="2495" y="59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" name="直接连接符 65546"/>
            <p:cNvSpPr/>
            <p:nvPr/>
          </p:nvSpPr>
          <p:spPr>
            <a:xfrm flipH="1">
              <a:off x="272" y="408"/>
              <a:ext cx="499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2" name="直接连接符 65547"/>
            <p:cNvSpPr/>
            <p:nvPr/>
          </p:nvSpPr>
          <p:spPr>
            <a:xfrm>
              <a:off x="816" y="408"/>
              <a:ext cx="49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65548"/>
            <p:cNvSpPr/>
            <p:nvPr/>
          </p:nvSpPr>
          <p:spPr>
            <a:xfrm>
              <a:off x="272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65549"/>
            <p:cNvSpPr/>
            <p:nvPr/>
          </p:nvSpPr>
          <p:spPr>
            <a:xfrm flipV="1">
              <a:off x="816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65550"/>
            <p:cNvSpPr/>
            <p:nvPr/>
          </p:nvSpPr>
          <p:spPr>
            <a:xfrm flipV="1">
              <a:off x="1315" y="408"/>
              <a:ext cx="136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16" name="曲线连接符 65551"/>
            <p:cNvCxnSpPr/>
            <p:nvPr/>
          </p:nvCxnSpPr>
          <p:spPr>
            <a:xfrm flipH="1">
              <a:off x="726" y="408"/>
              <a:ext cx="91" cy="1"/>
            </a:xfrm>
            <a:prstGeom prst="curvedConnector5">
              <a:avLst>
                <a:gd name="adj1" fmla="val -158241"/>
                <a:gd name="adj2" fmla="val -30500000"/>
                <a:gd name="adj3" fmla="val 258241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曲线连接符 65552"/>
            <p:cNvCxnSpPr>
              <a:stCxn id="7" idx="6"/>
              <a:endCxn id="6" idx="6"/>
            </p:cNvCxnSpPr>
            <p:nvPr/>
          </p:nvCxnSpPr>
          <p:spPr>
            <a:xfrm flipV="1">
              <a:off x="817" y="409"/>
              <a:ext cx="1" cy="590"/>
            </a:xfrm>
            <a:prstGeom prst="curvedConnector3">
              <a:avLst>
                <a:gd name="adj1" fmla="val 92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曲线连接符 65553"/>
            <p:cNvCxnSpPr>
              <a:stCxn id="6" idx="2"/>
              <a:endCxn id="7" idx="2"/>
            </p:cNvCxnSpPr>
            <p:nvPr/>
          </p:nvCxnSpPr>
          <p:spPr>
            <a:xfrm rot="10800000" flipH="1" flipV="1">
              <a:off x="726" y="409"/>
              <a:ext cx="1" cy="590"/>
            </a:xfrm>
            <a:prstGeom prst="curvedConnector3">
              <a:avLst>
                <a:gd name="adj1" fmla="val -105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65554"/>
            <p:cNvSpPr/>
            <p:nvPr/>
          </p:nvSpPr>
          <p:spPr>
            <a:xfrm>
              <a:off x="2132" y="90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0" name="椭圆 65555"/>
            <p:cNvSpPr/>
            <p:nvPr/>
          </p:nvSpPr>
          <p:spPr>
            <a:xfrm>
              <a:off x="199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1" name="椭圆 65556"/>
            <p:cNvSpPr/>
            <p:nvPr/>
          </p:nvSpPr>
          <p:spPr>
            <a:xfrm>
              <a:off x="2812" y="86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2" name="椭圆 65557"/>
            <p:cNvSpPr/>
            <p:nvPr/>
          </p:nvSpPr>
          <p:spPr>
            <a:xfrm>
              <a:off x="267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23" name="曲线连接符 65558"/>
            <p:cNvCxnSpPr>
              <a:stCxn id="20" idx="4"/>
              <a:endCxn id="20" idx="6"/>
            </p:cNvCxnSpPr>
            <p:nvPr/>
          </p:nvCxnSpPr>
          <p:spPr>
            <a:xfrm rot="5400000" flipH="1" flipV="1">
              <a:off x="2028" y="350"/>
              <a:ext cx="45" cy="45"/>
            </a:xfrm>
            <a:prstGeom prst="curvedConnector4">
              <a:avLst>
                <a:gd name="adj1" fmla="val -320000"/>
                <a:gd name="adj2" fmla="val 42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曲线连接符 65559"/>
            <p:cNvCxnSpPr/>
            <p:nvPr/>
          </p:nvCxnSpPr>
          <p:spPr>
            <a:xfrm rot="5400000" flipV="1">
              <a:off x="2130" y="200"/>
              <a:ext cx="622" cy="829"/>
            </a:xfrm>
            <a:prstGeom prst="curvedConnector4">
              <a:avLst>
                <a:gd name="adj1" fmla="val -31352"/>
                <a:gd name="adj2" fmla="val 112662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曲线连接符 65560"/>
            <p:cNvCxnSpPr>
              <a:stCxn id="21" idx="3"/>
              <a:endCxn id="20" idx="2"/>
            </p:cNvCxnSpPr>
            <p:nvPr/>
          </p:nvCxnSpPr>
          <p:spPr>
            <a:xfrm rot="-5400000" flipV="1">
              <a:off x="2108" y="223"/>
              <a:ext cx="576" cy="829"/>
            </a:xfrm>
            <a:prstGeom prst="curvedConnector4">
              <a:avLst>
                <a:gd name="adj1" fmla="val -27259"/>
                <a:gd name="adj2" fmla="val 11737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直接连接符 65561"/>
            <p:cNvSpPr/>
            <p:nvPr/>
          </p:nvSpPr>
          <p:spPr>
            <a:xfrm>
              <a:off x="2087" y="318"/>
              <a:ext cx="58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7" name="直接连接符 65562"/>
            <p:cNvSpPr/>
            <p:nvPr/>
          </p:nvSpPr>
          <p:spPr>
            <a:xfrm>
              <a:off x="2767" y="363"/>
              <a:ext cx="91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8" name="直接连接符 65563"/>
            <p:cNvSpPr/>
            <p:nvPr/>
          </p:nvSpPr>
          <p:spPr>
            <a:xfrm>
              <a:off x="2041" y="363"/>
              <a:ext cx="136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9" name="直接连接符 65564"/>
            <p:cNvSpPr/>
            <p:nvPr/>
          </p:nvSpPr>
          <p:spPr>
            <a:xfrm>
              <a:off x="2177" y="95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0" name="直接连接符 65565"/>
            <p:cNvSpPr/>
            <p:nvPr/>
          </p:nvSpPr>
          <p:spPr>
            <a:xfrm flipH="1">
              <a:off x="2540" y="363"/>
              <a:ext cx="18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1" name="椭圆 65566"/>
            <p:cNvSpPr/>
            <p:nvPr/>
          </p:nvSpPr>
          <p:spPr>
            <a:xfrm>
              <a:off x="4218" y="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2" name="椭圆 65567"/>
            <p:cNvSpPr/>
            <p:nvPr/>
          </p:nvSpPr>
          <p:spPr>
            <a:xfrm>
              <a:off x="3674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3" name="椭圆 65568"/>
            <p:cNvSpPr/>
            <p:nvPr/>
          </p:nvSpPr>
          <p:spPr>
            <a:xfrm>
              <a:off x="4808" y="40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4" name="椭圆 65569"/>
            <p:cNvSpPr/>
            <p:nvPr/>
          </p:nvSpPr>
          <p:spPr>
            <a:xfrm>
              <a:off x="3946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5" name="椭圆 65570"/>
            <p:cNvSpPr/>
            <p:nvPr/>
          </p:nvSpPr>
          <p:spPr>
            <a:xfrm>
              <a:off x="4627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6" name="椭圆 65571"/>
            <p:cNvSpPr/>
            <p:nvPr/>
          </p:nvSpPr>
          <p:spPr>
            <a:xfrm>
              <a:off x="4218" y="27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7" name="椭圆 65572"/>
            <p:cNvSpPr/>
            <p:nvPr/>
          </p:nvSpPr>
          <p:spPr>
            <a:xfrm>
              <a:off x="394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8" name="椭圆 65573"/>
            <p:cNvSpPr/>
            <p:nvPr/>
          </p:nvSpPr>
          <p:spPr>
            <a:xfrm>
              <a:off x="453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9" name="椭圆 65574"/>
            <p:cNvSpPr/>
            <p:nvPr/>
          </p:nvSpPr>
          <p:spPr>
            <a:xfrm>
              <a:off x="4082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0" name="椭圆 65575"/>
            <p:cNvSpPr/>
            <p:nvPr/>
          </p:nvSpPr>
          <p:spPr>
            <a:xfrm>
              <a:off x="4445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1" name="椭圆 65576"/>
            <p:cNvSpPr/>
            <p:nvPr/>
          </p:nvSpPr>
          <p:spPr>
            <a:xfrm>
              <a:off x="771" y="190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2" name="直接连接符 65577"/>
            <p:cNvSpPr/>
            <p:nvPr/>
          </p:nvSpPr>
          <p:spPr>
            <a:xfrm flipH="1">
              <a:off x="3765" y="46"/>
              <a:ext cx="453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3" name="直接连接符 65578"/>
            <p:cNvSpPr/>
            <p:nvPr/>
          </p:nvSpPr>
          <p:spPr>
            <a:xfrm>
              <a:off x="3719" y="545"/>
              <a:ext cx="273" cy="4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4" name="直接连接符 65579"/>
            <p:cNvSpPr/>
            <p:nvPr/>
          </p:nvSpPr>
          <p:spPr>
            <a:xfrm>
              <a:off x="4037" y="104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5" name="直接连接符 65580"/>
            <p:cNvSpPr/>
            <p:nvPr/>
          </p:nvSpPr>
          <p:spPr>
            <a:xfrm>
              <a:off x="4264" y="0"/>
              <a:ext cx="58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6" name="直接连接符 65581"/>
            <p:cNvSpPr/>
            <p:nvPr/>
          </p:nvSpPr>
          <p:spPr>
            <a:xfrm flipV="1">
              <a:off x="4717" y="499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7" name="直接连接符 65582"/>
            <p:cNvSpPr/>
            <p:nvPr/>
          </p:nvSpPr>
          <p:spPr>
            <a:xfrm flipV="1">
              <a:off x="4037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8" name="直接连接符 65583"/>
            <p:cNvSpPr/>
            <p:nvPr/>
          </p:nvSpPr>
          <p:spPr>
            <a:xfrm>
              <a:off x="4309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9" name="直接连接符 65584"/>
            <p:cNvSpPr/>
            <p:nvPr/>
          </p:nvSpPr>
          <p:spPr>
            <a:xfrm>
              <a:off x="3992" y="545"/>
              <a:ext cx="136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0" name="直接连接符 65585"/>
            <p:cNvSpPr/>
            <p:nvPr/>
          </p:nvSpPr>
          <p:spPr>
            <a:xfrm>
              <a:off x="4173" y="817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1" name="直接连接符 65586"/>
            <p:cNvSpPr/>
            <p:nvPr/>
          </p:nvSpPr>
          <p:spPr>
            <a:xfrm flipH="1">
              <a:off x="4491" y="499"/>
              <a:ext cx="9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2" name="直接连接符 65587"/>
            <p:cNvSpPr/>
            <p:nvPr/>
          </p:nvSpPr>
          <p:spPr>
            <a:xfrm>
              <a:off x="3765" y="499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3" name="直接连接符 65588"/>
            <p:cNvSpPr/>
            <p:nvPr/>
          </p:nvSpPr>
          <p:spPr>
            <a:xfrm flipV="1">
              <a:off x="3992" y="817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4" name="直接连接符 65589"/>
            <p:cNvSpPr/>
            <p:nvPr/>
          </p:nvSpPr>
          <p:spPr>
            <a:xfrm>
              <a:off x="4491" y="817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5" name="直接连接符 65590"/>
            <p:cNvSpPr/>
            <p:nvPr/>
          </p:nvSpPr>
          <p:spPr>
            <a:xfrm>
              <a:off x="4264" y="46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6" name="直接连接符 65591"/>
            <p:cNvSpPr/>
            <p:nvPr/>
          </p:nvSpPr>
          <p:spPr>
            <a:xfrm flipV="1">
              <a:off x="4627" y="454"/>
              <a:ext cx="18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7" name="直接连接符 65592"/>
            <p:cNvSpPr/>
            <p:nvPr/>
          </p:nvSpPr>
          <p:spPr>
            <a:xfrm>
              <a:off x="3992" y="499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8" name="直接连接符 65593"/>
            <p:cNvSpPr/>
            <p:nvPr/>
          </p:nvSpPr>
          <p:spPr>
            <a:xfrm flipH="1">
              <a:off x="4128" y="318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9" name="直接连接符 65594"/>
            <p:cNvSpPr/>
            <p:nvPr/>
          </p:nvSpPr>
          <p:spPr>
            <a:xfrm>
              <a:off x="4264" y="318"/>
              <a:ext cx="22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0" name="直接连接符 65595"/>
            <p:cNvSpPr/>
            <p:nvPr/>
          </p:nvSpPr>
          <p:spPr>
            <a:xfrm>
              <a:off x="3992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1" name="直接连接符 65596"/>
            <p:cNvSpPr/>
            <p:nvPr/>
          </p:nvSpPr>
          <p:spPr>
            <a:xfrm flipV="1">
              <a:off x="4128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2" name="椭圆 65597"/>
            <p:cNvSpPr/>
            <p:nvPr/>
          </p:nvSpPr>
          <p:spPr>
            <a:xfrm>
              <a:off x="771" y="145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3" name="椭圆 65598"/>
            <p:cNvSpPr/>
            <p:nvPr/>
          </p:nvSpPr>
          <p:spPr>
            <a:xfrm>
              <a:off x="363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4" name="椭圆 65599"/>
            <p:cNvSpPr/>
            <p:nvPr/>
          </p:nvSpPr>
          <p:spPr>
            <a:xfrm>
              <a:off x="1134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5" name="椭圆 65600"/>
            <p:cNvSpPr/>
            <p:nvPr/>
          </p:nvSpPr>
          <p:spPr>
            <a:xfrm>
              <a:off x="1134" y="213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6" name="椭圆 65601"/>
            <p:cNvSpPr/>
            <p:nvPr/>
          </p:nvSpPr>
          <p:spPr>
            <a:xfrm>
              <a:off x="726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7" name="椭圆 65602"/>
            <p:cNvSpPr/>
            <p:nvPr/>
          </p:nvSpPr>
          <p:spPr>
            <a:xfrm>
              <a:off x="408" y="217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8" name="椭圆 65603"/>
            <p:cNvSpPr/>
            <p:nvPr/>
          </p:nvSpPr>
          <p:spPr>
            <a:xfrm>
              <a:off x="771" y="167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9" name="椭圆 65604"/>
            <p:cNvSpPr/>
            <p:nvPr/>
          </p:nvSpPr>
          <p:spPr>
            <a:xfrm>
              <a:off x="590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0" name="椭圆 65605"/>
            <p:cNvSpPr/>
            <p:nvPr/>
          </p:nvSpPr>
          <p:spPr>
            <a:xfrm>
              <a:off x="953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71" name="曲线连接符 65606"/>
            <p:cNvCxnSpPr>
              <a:stCxn id="68" idx="6"/>
              <a:endCxn id="66" idx="6"/>
            </p:cNvCxnSpPr>
            <p:nvPr/>
          </p:nvCxnSpPr>
          <p:spPr>
            <a:xfrm flipH="1">
              <a:off x="817" y="1724"/>
              <a:ext cx="45" cy="726"/>
            </a:xfrm>
            <a:prstGeom prst="curvedConnector3">
              <a:avLst>
                <a:gd name="adj1" fmla="val -46667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曲线连接符 65607"/>
            <p:cNvCxnSpPr>
              <a:stCxn id="69" idx="0"/>
              <a:endCxn id="64" idx="2"/>
            </p:cNvCxnSpPr>
            <p:nvPr/>
          </p:nvCxnSpPr>
          <p:spPr>
            <a:xfrm rot="-5400000">
              <a:off x="735" y="1642"/>
              <a:ext cx="271" cy="498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曲线连接符 65608"/>
            <p:cNvCxnSpPr>
              <a:stCxn id="63" idx="4"/>
              <a:endCxn id="70" idx="2"/>
            </p:cNvCxnSpPr>
            <p:nvPr/>
          </p:nvCxnSpPr>
          <p:spPr>
            <a:xfrm rot="-5400000" flipH="1">
              <a:off x="545" y="1679"/>
              <a:ext cx="272" cy="544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直接连接符 65609"/>
            <p:cNvSpPr/>
            <p:nvPr/>
          </p:nvSpPr>
          <p:spPr>
            <a:xfrm flipV="1">
              <a:off x="408" y="1497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5" name="直接连接符 65610"/>
            <p:cNvSpPr/>
            <p:nvPr/>
          </p:nvSpPr>
          <p:spPr>
            <a:xfrm>
              <a:off x="862" y="1497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6" name="直接连接符 65611"/>
            <p:cNvSpPr/>
            <p:nvPr/>
          </p:nvSpPr>
          <p:spPr>
            <a:xfrm>
              <a:off x="408" y="1815"/>
              <a:ext cx="4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7" name="直接连接符 65612"/>
            <p:cNvSpPr/>
            <p:nvPr/>
          </p:nvSpPr>
          <p:spPr>
            <a:xfrm>
              <a:off x="454" y="2223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8" name="直接连接符 65613"/>
            <p:cNvSpPr/>
            <p:nvPr/>
          </p:nvSpPr>
          <p:spPr>
            <a:xfrm flipV="1">
              <a:off x="771" y="2177"/>
              <a:ext cx="408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9" name="直接连接符 65614"/>
            <p:cNvSpPr/>
            <p:nvPr/>
          </p:nvSpPr>
          <p:spPr>
            <a:xfrm>
              <a:off x="1179" y="1769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0" name="直接连接符 65615"/>
            <p:cNvSpPr/>
            <p:nvPr/>
          </p:nvSpPr>
          <p:spPr>
            <a:xfrm>
              <a:off x="816" y="1542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1" name="直接连接符 65616"/>
            <p:cNvSpPr/>
            <p:nvPr/>
          </p:nvSpPr>
          <p:spPr>
            <a:xfrm>
              <a:off x="816" y="176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2" name="直接连接符 65617"/>
            <p:cNvSpPr/>
            <p:nvPr/>
          </p:nvSpPr>
          <p:spPr>
            <a:xfrm>
              <a:off x="862" y="1996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3" name="直接连接符 65618"/>
            <p:cNvSpPr/>
            <p:nvPr/>
          </p:nvSpPr>
          <p:spPr>
            <a:xfrm flipV="1">
              <a:off x="499" y="1951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4" name="椭圆 65619"/>
            <p:cNvSpPr/>
            <p:nvPr/>
          </p:nvSpPr>
          <p:spPr>
            <a:xfrm>
              <a:off x="2359" y="154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5" name="椭圆 65620"/>
            <p:cNvSpPr/>
            <p:nvPr/>
          </p:nvSpPr>
          <p:spPr>
            <a:xfrm>
              <a:off x="1724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6" name="椭圆 65621"/>
            <p:cNvSpPr/>
            <p:nvPr/>
          </p:nvSpPr>
          <p:spPr>
            <a:xfrm>
              <a:off x="2903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7" name="椭圆 65622"/>
            <p:cNvSpPr/>
            <p:nvPr/>
          </p:nvSpPr>
          <p:spPr>
            <a:xfrm>
              <a:off x="263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8" name="椭圆 65623"/>
            <p:cNvSpPr/>
            <p:nvPr/>
          </p:nvSpPr>
          <p:spPr>
            <a:xfrm>
              <a:off x="2359" y="181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9" name="椭圆 65624"/>
            <p:cNvSpPr/>
            <p:nvPr/>
          </p:nvSpPr>
          <p:spPr>
            <a:xfrm>
              <a:off x="204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0" name="直接连接符 65625"/>
            <p:cNvSpPr/>
            <p:nvPr/>
          </p:nvSpPr>
          <p:spPr>
            <a:xfrm flipH="1">
              <a:off x="1769" y="1633"/>
              <a:ext cx="59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1" name="直接连接符 65626"/>
            <p:cNvSpPr/>
            <p:nvPr/>
          </p:nvSpPr>
          <p:spPr>
            <a:xfrm flipV="1">
              <a:off x="2087" y="1815"/>
              <a:ext cx="363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2" name="直接连接符 65627"/>
            <p:cNvSpPr/>
            <p:nvPr/>
          </p:nvSpPr>
          <p:spPr>
            <a:xfrm>
              <a:off x="2132" y="231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3" name="直接连接符 65628"/>
            <p:cNvSpPr/>
            <p:nvPr/>
          </p:nvSpPr>
          <p:spPr>
            <a:xfrm>
              <a:off x="1769" y="2450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4" name="直接连接符 65629"/>
            <p:cNvSpPr/>
            <p:nvPr/>
          </p:nvSpPr>
          <p:spPr>
            <a:xfrm>
              <a:off x="2404" y="1860"/>
              <a:ext cx="272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5" name="直接连接符 65630"/>
            <p:cNvSpPr/>
            <p:nvPr/>
          </p:nvSpPr>
          <p:spPr>
            <a:xfrm>
              <a:off x="2404" y="158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6" name="直接连接符 65631"/>
            <p:cNvSpPr/>
            <p:nvPr/>
          </p:nvSpPr>
          <p:spPr>
            <a:xfrm flipV="1">
              <a:off x="1769" y="2314"/>
              <a:ext cx="318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7" name="直接连接符 65632"/>
            <p:cNvSpPr/>
            <p:nvPr/>
          </p:nvSpPr>
          <p:spPr>
            <a:xfrm>
              <a:off x="2676" y="2314"/>
              <a:ext cx="273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8" name="直接连接符 65633"/>
            <p:cNvSpPr/>
            <p:nvPr/>
          </p:nvSpPr>
          <p:spPr>
            <a:xfrm>
              <a:off x="2404" y="1588"/>
              <a:ext cx="545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9" name="椭圆 65634"/>
            <p:cNvSpPr/>
            <p:nvPr/>
          </p:nvSpPr>
          <p:spPr>
            <a:xfrm>
              <a:off x="353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0" name="椭圆 65635"/>
            <p:cNvSpPr/>
            <p:nvPr/>
          </p:nvSpPr>
          <p:spPr>
            <a:xfrm>
              <a:off x="412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1" name="椭圆 65636"/>
            <p:cNvSpPr/>
            <p:nvPr/>
          </p:nvSpPr>
          <p:spPr>
            <a:xfrm>
              <a:off x="4672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2" name="椭圆 65637"/>
            <p:cNvSpPr/>
            <p:nvPr/>
          </p:nvSpPr>
          <p:spPr>
            <a:xfrm>
              <a:off x="4672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3" name="椭圆 65638"/>
            <p:cNvSpPr/>
            <p:nvPr/>
          </p:nvSpPr>
          <p:spPr>
            <a:xfrm>
              <a:off x="412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4" name="椭圆 65639"/>
            <p:cNvSpPr/>
            <p:nvPr/>
          </p:nvSpPr>
          <p:spPr>
            <a:xfrm>
              <a:off x="353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5" name="直接连接符 65640"/>
            <p:cNvSpPr/>
            <p:nvPr/>
          </p:nvSpPr>
          <p:spPr>
            <a:xfrm>
              <a:off x="3583" y="1678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6" name="直接连接符 65641"/>
            <p:cNvSpPr/>
            <p:nvPr/>
          </p:nvSpPr>
          <p:spPr>
            <a:xfrm>
              <a:off x="3583" y="1633"/>
              <a:ext cx="59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7" name="直接连接符 65642"/>
            <p:cNvSpPr/>
            <p:nvPr/>
          </p:nvSpPr>
          <p:spPr>
            <a:xfrm>
              <a:off x="3629" y="1633"/>
              <a:ext cx="1088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8" name="直接连接符 65643"/>
            <p:cNvSpPr/>
            <p:nvPr/>
          </p:nvSpPr>
          <p:spPr>
            <a:xfrm flipH="1">
              <a:off x="3629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9" name="直接连接符 65644"/>
            <p:cNvSpPr/>
            <p:nvPr/>
          </p:nvSpPr>
          <p:spPr>
            <a:xfrm>
              <a:off x="4173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0" name="直接连接符 65645"/>
            <p:cNvSpPr/>
            <p:nvPr/>
          </p:nvSpPr>
          <p:spPr>
            <a:xfrm>
              <a:off x="4218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1" name="直接连接符 65646"/>
            <p:cNvSpPr/>
            <p:nvPr/>
          </p:nvSpPr>
          <p:spPr>
            <a:xfrm flipH="1">
              <a:off x="3629" y="1633"/>
              <a:ext cx="1043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2" name="直接连接符 65647"/>
            <p:cNvSpPr/>
            <p:nvPr/>
          </p:nvSpPr>
          <p:spPr>
            <a:xfrm flipH="1">
              <a:off x="4173" y="1633"/>
              <a:ext cx="544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3" name="直接连接符 65648"/>
            <p:cNvSpPr/>
            <p:nvPr/>
          </p:nvSpPr>
          <p:spPr>
            <a:xfrm>
              <a:off x="4717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4" name="文本框 65649"/>
            <p:cNvSpPr txBox="1"/>
            <p:nvPr/>
          </p:nvSpPr>
          <p:spPr>
            <a:xfrm>
              <a:off x="590" y="1134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(1)</a:t>
              </a:r>
            </a:p>
          </p:txBody>
        </p:sp>
        <p:sp>
          <p:nvSpPr>
            <p:cNvPr id="115" name="文本框 65650"/>
            <p:cNvSpPr txBox="1"/>
            <p:nvPr/>
          </p:nvSpPr>
          <p:spPr>
            <a:xfrm>
              <a:off x="231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(2)</a:t>
              </a:r>
            </a:p>
          </p:txBody>
        </p:sp>
        <p:sp>
          <p:nvSpPr>
            <p:cNvPr id="116" name="文本框 65651"/>
            <p:cNvSpPr txBox="1"/>
            <p:nvPr/>
          </p:nvSpPr>
          <p:spPr>
            <a:xfrm>
              <a:off x="417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(3)</a:t>
              </a:r>
            </a:p>
          </p:txBody>
        </p:sp>
        <p:sp>
          <p:nvSpPr>
            <p:cNvPr id="117" name="文本框 65652"/>
            <p:cNvSpPr txBox="1"/>
            <p:nvPr/>
          </p:nvSpPr>
          <p:spPr>
            <a:xfrm>
              <a:off x="544" y="254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(4)</a:t>
              </a:r>
            </a:p>
          </p:txBody>
        </p:sp>
        <p:sp>
          <p:nvSpPr>
            <p:cNvPr id="118" name="文本框 65653"/>
            <p:cNvSpPr txBox="1"/>
            <p:nvPr/>
          </p:nvSpPr>
          <p:spPr>
            <a:xfrm>
              <a:off x="2177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(5)</a:t>
              </a:r>
            </a:p>
          </p:txBody>
        </p:sp>
        <p:sp>
          <p:nvSpPr>
            <p:cNvPr id="119" name="文本框 65654"/>
            <p:cNvSpPr txBox="1"/>
            <p:nvPr/>
          </p:nvSpPr>
          <p:spPr>
            <a:xfrm>
              <a:off x="3992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(6)</a:t>
              </a:r>
            </a:p>
          </p:txBody>
        </p:sp>
        <p:sp>
          <p:nvSpPr>
            <p:cNvPr id="120" name="文本框 65655"/>
            <p:cNvSpPr txBox="1"/>
            <p:nvPr/>
          </p:nvSpPr>
          <p:spPr>
            <a:xfrm>
              <a:off x="635" y="13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21" name="文本框 65656"/>
            <p:cNvSpPr txBox="1"/>
            <p:nvPr/>
          </p:nvSpPr>
          <p:spPr>
            <a:xfrm>
              <a:off x="0" y="59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22" name="文本框 65657"/>
            <p:cNvSpPr txBox="1"/>
            <p:nvPr/>
          </p:nvSpPr>
          <p:spPr>
            <a:xfrm>
              <a:off x="771" y="95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23" name="文本框 65658"/>
            <p:cNvSpPr txBox="1"/>
            <p:nvPr/>
          </p:nvSpPr>
          <p:spPr>
            <a:xfrm>
              <a:off x="1361" y="681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24" name="文本框 65659"/>
            <p:cNvSpPr txBox="1"/>
            <p:nvPr/>
          </p:nvSpPr>
          <p:spPr>
            <a:xfrm>
              <a:off x="1497" y="18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25" name="文本框 65660"/>
            <p:cNvSpPr txBox="1"/>
            <p:nvPr/>
          </p:nvSpPr>
          <p:spPr>
            <a:xfrm>
              <a:off x="1814" y="10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26" name="文本框 65661"/>
            <p:cNvSpPr txBox="1"/>
            <p:nvPr/>
          </p:nvSpPr>
          <p:spPr>
            <a:xfrm>
              <a:off x="2132" y="72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7" name="文本框 65662"/>
            <p:cNvSpPr txBox="1"/>
            <p:nvPr/>
          </p:nvSpPr>
          <p:spPr>
            <a:xfrm>
              <a:off x="2858" y="862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28" name="文本框 65663"/>
            <p:cNvSpPr txBox="1"/>
            <p:nvPr/>
          </p:nvSpPr>
          <p:spPr>
            <a:xfrm>
              <a:off x="2722" y="227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29" name="文本框 65664"/>
            <p:cNvSpPr txBox="1"/>
            <p:nvPr/>
          </p:nvSpPr>
          <p:spPr>
            <a:xfrm>
              <a:off x="2359" y="635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369588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图的基本概念 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Graph Theory 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0767381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66563"/>
          <p:cNvSpPr/>
          <p:nvPr/>
        </p:nvSpPr>
        <p:spPr>
          <a:xfrm>
            <a:off x="2798619" y="2742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" name="椭圆 66564"/>
          <p:cNvSpPr/>
          <p:nvPr/>
        </p:nvSpPr>
        <p:spPr>
          <a:xfrm>
            <a:off x="24938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" name="椭圆 66565"/>
          <p:cNvSpPr/>
          <p:nvPr/>
        </p:nvSpPr>
        <p:spPr>
          <a:xfrm>
            <a:off x="31034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6566"/>
          <p:cNvSpPr/>
          <p:nvPr/>
        </p:nvSpPr>
        <p:spPr>
          <a:xfrm>
            <a:off x="2798619" y="2209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6567"/>
          <p:cNvSpPr/>
          <p:nvPr/>
        </p:nvSpPr>
        <p:spPr>
          <a:xfrm>
            <a:off x="2036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6568"/>
          <p:cNvSpPr/>
          <p:nvPr/>
        </p:nvSpPr>
        <p:spPr>
          <a:xfrm>
            <a:off x="3560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直接连接符 66569"/>
          <p:cNvSpPr/>
          <p:nvPr/>
        </p:nvSpPr>
        <p:spPr>
          <a:xfrm>
            <a:off x="2570019" y="3352483"/>
            <a:ext cx="609600" cy="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直接连接符 66570"/>
          <p:cNvSpPr/>
          <p:nvPr/>
        </p:nvSpPr>
        <p:spPr>
          <a:xfrm flipV="1">
            <a:off x="25700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直接连接符 66571"/>
          <p:cNvSpPr/>
          <p:nvPr/>
        </p:nvSpPr>
        <p:spPr>
          <a:xfrm>
            <a:off x="28748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直接连接符 66572"/>
          <p:cNvSpPr/>
          <p:nvPr/>
        </p:nvSpPr>
        <p:spPr>
          <a:xfrm>
            <a:off x="2874819" y="228568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直接连接符 66573"/>
          <p:cNvSpPr/>
          <p:nvPr/>
        </p:nvSpPr>
        <p:spPr>
          <a:xfrm flipH="1">
            <a:off x="21128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直接连接符 66574"/>
          <p:cNvSpPr/>
          <p:nvPr/>
        </p:nvSpPr>
        <p:spPr>
          <a:xfrm>
            <a:off x="31796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直接连接符 66575"/>
          <p:cNvSpPr/>
          <p:nvPr/>
        </p:nvSpPr>
        <p:spPr>
          <a:xfrm>
            <a:off x="2112819" y="3657283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66576"/>
          <p:cNvSpPr/>
          <p:nvPr/>
        </p:nvSpPr>
        <p:spPr>
          <a:xfrm flipV="1">
            <a:off x="2112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66577"/>
          <p:cNvSpPr/>
          <p:nvPr/>
        </p:nvSpPr>
        <p:spPr>
          <a:xfrm>
            <a:off x="2874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椭圆 66578"/>
          <p:cNvSpPr/>
          <p:nvPr/>
        </p:nvSpPr>
        <p:spPr>
          <a:xfrm>
            <a:off x="5084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椭圆 66579"/>
          <p:cNvSpPr/>
          <p:nvPr/>
        </p:nvSpPr>
        <p:spPr>
          <a:xfrm>
            <a:off x="57704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椭圆 66580"/>
          <p:cNvSpPr/>
          <p:nvPr/>
        </p:nvSpPr>
        <p:spPr>
          <a:xfrm>
            <a:off x="50846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椭圆 66581"/>
          <p:cNvSpPr/>
          <p:nvPr/>
        </p:nvSpPr>
        <p:spPr>
          <a:xfrm>
            <a:off x="57704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6582"/>
          <p:cNvSpPr/>
          <p:nvPr/>
        </p:nvSpPr>
        <p:spPr>
          <a:xfrm>
            <a:off x="46274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6583"/>
          <p:cNvSpPr/>
          <p:nvPr/>
        </p:nvSpPr>
        <p:spPr>
          <a:xfrm>
            <a:off x="62276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6584"/>
          <p:cNvSpPr/>
          <p:nvPr/>
        </p:nvSpPr>
        <p:spPr>
          <a:xfrm flipH="1">
            <a:off x="4703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6585"/>
          <p:cNvSpPr/>
          <p:nvPr/>
        </p:nvSpPr>
        <p:spPr>
          <a:xfrm>
            <a:off x="4703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6586"/>
          <p:cNvSpPr/>
          <p:nvPr/>
        </p:nvSpPr>
        <p:spPr>
          <a:xfrm>
            <a:off x="51608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6587"/>
          <p:cNvSpPr/>
          <p:nvPr/>
        </p:nvSpPr>
        <p:spPr>
          <a:xfrm flipV="1">
            <a:off x="5846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6588"/>
          <p:cNvSpPr/>
          <p:nvPr/>
        </p:nvSpPr>
        <p:spPr>
          <a:xfrm flipH="1" flipV="1">
            <a:off x="5846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6589"/>
          <p:cNvSpPr/>
          <p:nvPr/>
        </p:nvSpPr>
        <p:spPr>
          <a:xfrm flipH="1">
            <a:off x="51608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6590"/>
          <p:cNvSpPr/>
          <p:nvPr/>
        </p:nvSpPr>
        <p:spPr>
          <a:xfrm flipV="1">
            <a:off x="47036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6591"/>
          <p:cNvSpPr/>
          <p:nvPr/>
        </p:nvSpPr>
        <p:spPr>
          <a:xfrm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6592"/>
          <p:cNvSpPr/>
          <p:nvPr/>
        </p:nvSpPr>
        <p:spPr>
          <a:xfrm flipH="1"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66593"/>
          <p:cNvSpPr/>
          <p:nvPr/>
        </p:nvSpPr>
        <p:spPr>
          <a:xfrm>
            <a:off x="75230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66594"/>
          <p:cNvSpPr/>
          <p:nvPr/>
        </p:nvSpPr>
        <p:spPr>
          <a:xfrm>
            <a:off x="82088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66595"/>
          <p:cNvSpPr/>
          <p:nvPr/>
        </p:nvSpPr>
        <p:spPr>
          <a:xfrm>
            <a:off x="75230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椭圆 66596"/>
          <p:cNvSpPr/>
          <p:nvPr/>
        </p:nvSpPr>
        <p:spPr>
          <a:xfrm>
            <a:off x="82088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椭圆 66597"/>
          <p:cNvSpPr/>
          <p:nvPr/>
        </p:nvSpPr>
        <p:spPr>
          <a:xfrm>
            <a:off x="70658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椭圆 66598"/>
          <p:cNvSpPr/>
          <p:nvPr/>
        </p:nvSpPr>
        <p:spPr>
          <a:xfrm>
            <a:off x="86660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6599"/>
          <p:cNvSpPr/>
          <p:nvPr/>
        </p:nvSpPr>
        <p:spPr>
          <a:xfrm flipH="1">
            <a:off x="7142019" y="24380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66600"/>
          <p:cNvSpPr/>
          <p:nvPr/>
        </p:nvSpPr>
        <p:spPr>
          <a:xfrm>
            <a:off x="7142019" y="30476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66601"/>
          <p:cNvSpPr/>
          <p:nvPr/>
        </p:nvSpPr>
        <p:spPr>
          <a:xfrm>
            <a:off x="75992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66602"/>
          <p:cNvSpPr/>
          <p:nvPr/>
        </p:nvSpPr>
        <p:spPr>
          <a:xfrm flipV="1">
            <a:off x="82850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66603"/>
          <p:cNvSpPr/>
          <p:nvPr/>
        </p:nvSpPr>
        <p:spPr>
          <a:xfrm flipH="1" flipV="1">
            <a:off x="82850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6604"/>
          <p:cNvSpPr/>
          <p:nvPr/>
        </p:nvSpPr>
        <p:spPr>
          <a:xfrm flipH="1">
            <a:off x="75992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6605"/>
          <p:cNvSpPr/>
          <p:nvPr/>
        </p:nvSpPr>
        <p:spPr>
          <a:xfrm flipV="1">
            <a:off x="71420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6606"/>
          <p:cNvSpPr/>
          <p:nvPr/>
        </p:nvSpPr>
        <p:spPr>
          <a:xfrm>
            <a:off x="7599219" y="2438083"/>
            <a:ext cx="0" cy="12192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6607"/>
          <p:cNvSpPr/>
          <p:nvPr/>
        </p:nvSpPr>
        <p:spPr>
          <a:xfrm flipH="1">
            <a:off x="8285019" y="2438083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文本框 66608"/>
          <p:cNvSpPr txBox="1"/>
          <p:nvPr/>
        </p:nvSpPr>
        <p:spPr>
          <a:xfrm>
            <a:off x="27224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0" name="文本框 66609"/>
          <p:cNvSpPr txBox="1"/>
          <p:nvPr/>
        </p:nvSpPr>
        <p:spPr>
          <a:xfrm>
            <a:off x="53132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1" name="文本框 66610"/>
          <p:cNvSpPr txBox="1"/>
          <p:nvPr/>
        </p:nvSpPr>
        <p:spPr>
          <a:xfrm>
            <a:off x="78278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865419" y="4419283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3" name="直接连接符 52"/>
          <p:cNvSpPr/>
          <p:nvPr/>
        </p:nvSpPr>
        <p:spPr>
          <a:xfrm flipH="1">
            <a:off x="6075219" y="4571683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2211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8611"/>
          <p:cNvSpPr/>
          <p:nvPr/>
        </p:nvSpPr>
        <p:spPr>
          <a:xfrm>
            <a:off x="3122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8612"/>
          <p:cNvSpPr/>
          <p:nvPr/>
        </p:nvSpPr>
        <p:spPr>
          <a:xfrm>
            <a:off x="25132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8613"/>
          <p:cNvSpPr/>
          <p:nvPr/>
        </p:nvSpPr>
        <p:spPr>
          <a:xfrm>
            <a:off x="2970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8614"/>
          <p:cNvSpPr/>
          <p:nvPr/>
        </p:nvSpPr>
        <p:spPr>
          <a:xfrm>
            <a:off x="2741815" y="2353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8615"/>
          <p:cNvSpPr/>
          <p:nvPr/>
        </p:nvSpPr>
        <p:spPr>
          <a:xfrm>
            <a:off x="22084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8616"/>
          <p:cNvSpPr/>
          <p:nvPr/>
        </p:nvSpPr>
        <p:spPr>
          <a:xfrm>
            <a:off x="32752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8617"/>
          <p:cNvSpPr/>
          <p:nvPr/>
        </p:nvSpPr>
        <p:spPr>
          <a:xfrm>
            <a:off x="3961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8618"/>
          <p:cNvSpPr/>
          <p:nvPr/>
        </p:nvSpPr>
        <p:spPr>
          <a:xfrm>
            <a:off x="4799215" y="4030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8619"/>
          <p:cNvSpPr/>
          <p:nvPr/>
        </p:nvSpPr>
        <p:spPr>
          <a:xfrm>
            <a:off x="4799215" y="2277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8620"/>
          <p:cNvSpPr/>
          <p:nvPr/>
        </p:nvSpPr>
        <p:spPr>
          <a:xfrm>
            <a:off x="57136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椭圆 68621"/>
          <p:cNvSpPr/>
          <p:nvPr/>
        </p:nvSpPr>
        <p:spPr>
          <a:xfrm>
            <a:off x="39610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椭圆 68622"/>
          <p:cNvSpPr/>
          <p:nvPr/>
        </p:nvSpPr>
        <p:spPr>
          <a:xfrm>
            <a:off x="57136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文本框 68623"/>
          <p:cNvSpPr txBox="1"/>
          <p:nvPr/>
        </p:nvSpPr>
        <p:spPr>
          <a:xfrm>
            <a:off x="2665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9" name="文本框 68624"/>
          <p:cNvSpPr txBox="1"/>
          <p:nvPr/>
        </p:nvSpPr>
        <p:spPr>
          <a:xfrm>
            <a:off x="4570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0" name="文本框 68625"/>
          <p:cNvSpPr txBox="1"/>
          <p:nvPr/>
        </p:nvSpPr>
        <p:spPr>
          <a:xfrm>
            <a:off x="7466215" y="43350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37215" y="5051050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2" name="椭圆 68627"/>
          <p:cNvSpPr/>
          <p:nvPr/>
        </p:nvSpPr>
        <p:spPr>
          <a:xfrm>
            <a:off x="19036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8628"/>
          <p:cNvSpPr/>
          <p:nvPr/>
        </p:nvSpPr>
        <p:spPr>
          <a:xfrm>
            <a:off x="36562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8629"/>
          <p:cNvSpPr/>
          <p:nvPr/>
        </p:nvSpPr>
        <p:spPr>
          <a:xfrm>
            <a:off x="2360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椭圆 68630"/>
          <p:cNvSpPr/>
          <p:nvPr/>
        </p:nvSpPr>
        <p:spPr>
          <a:xfrm>
            <a:off x="2741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8631"/>
          <p:cNvSpPr/>
          <p:nvPr/>
        </p:nvSpPr>
        <p:spPr>
          <a:xfrm>
            <a:off x="2513215" y="3115887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8632"/>
          <p:cNvSpPr/>
          <p:nvPr/>
        </p:nvSpPr>
        <p:spPr>
          <a:xfrm flipH="1">
            <a:off x="2589415" y="3192087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8633"/>
          <p:cNvSpPr/>
          <p:nvPr/>
        </p:nvSpPr>
        <p:spPr>
          <a:xfrm flipV="1">
            <a:off x="25894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8634"/>
          <p:cNvSpPr/>
          <p:nvPr/>
        </p:nvSpPr>
        <p:spPr>
          <a:xfrm>
            <a:off x="28180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8635"/>
          <p:cNvSpPr/>
          <p:nvPr/>
        </p:nvSpPr>
        <p:spPr>
          <a:xfrm flipH="1" flipV="1">
            <a:off x="2513215" y="3115887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8636"/>
          <p:cNvSpPr/>
          <p:nvPr/>
        </p:nvSpPr>
        <p:spPr>
          <a:xfrm flipV="1">
            <a:off x="2818015" y="2430087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8637"/>
          <p:cNvSpPr/>
          <p:nvPr/>
        </p:nvSpPr>
        <p:spPr>
          <a:xfrm flipV="1">
            <a:off x="3199015" y="2963487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8638"/>
          <p:cNvSpPr/>
          <p:nvPr/>
        </p:nvSpPr>
        <p:spPr>
          <a:xfrm>
            <a:off x="3046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8639"/>
          <p:cNvSpPr/>
          <p:nvPr/>
        </p:nvSpPr>
        <p:spPr>
          <a:xfrm flipH="1">
            <a:off x="2284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8640"/>
          <p:cNvSpPr/>
          <p:nvPr/>
        </p:nvSpPr>
        <p:spPr>
          <a:xfrm flipH="1" flipV="1">
            <a:off x="2056015" y="2963487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8641"/>
          <p:cNvSpPr/>
          <p:nvPr/>
        </p:nvSpPr>
        <p:spPr>
          <a:xfrm>
            <a:off x="28180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8642"/>
          <p:cNvSpPr/>
          <p:nvPr/>
        </p:nvSpPr>
        <p:spPr>
          <a:xfrm flipH="1">
            <a:off x="3351415" y="2963487"/>
            <a:ext cx="381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8643"/>
          <p:cNvSpPr/>
          <p:nvPr/>
        </p:nvSpPr>
        <p:spPr>
          <a:xfrm flipH="1">
            <a:off x="2284615" y="3801687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8644"/>
          <p:cNvSpPr/>
          <p:nvPr/>
        </p:nvSpPr>
        <p:spPr>
          <a:xfrm flipH="1" flipV="1">
            <a:off x="1979815" y="2963487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8645"/>
          <p:cNvSpPr/>
          <p:nvPr/>
        </p:nvSpPr>
        <p:spPr>
          <a:xfrm flipV="1">
            <a:off x="19798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8646"/>
          <p:cNvSpPr/>
          <p:nvPr/>
        </p:nvSpPr>
        <p:spPr>
          <a:xfrm>
            <a:off x="4799215" y="3268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8647"/>
          <p:cNvSpPr/>
          <p:nvPr/>
        </p:nvSpPr>
        <p:spPr>
          <a:xfrm>
            <a:off x="47992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8648"/>
          <p:cNvSpPr/>
          <p:nvPr/>
        </p:nvSpPr>
        <p:spPr>
          <a:xfrm>
            <a:off x="43420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8649"/>
          <p:cNvSpPr/>
          <p:nvPr/>
        </p:nvSpPr>
        <p:spPr>
          <a:xfrm>
            <a:off x="5256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8650"/>
          <p:cNvSpPr/>
          <p:nvPr/>
        </p:nvSpPr>
        <p:spPr>
          <a:xfrm>
            <a:off x="40372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8651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8652"/>
          <p:cNvSpPr/>
          <p:nvPr/>
        </p:nvSpPr>
        <p:spPr>
          <a:xfrm flipV="1">
            <a:off x="4875415" y="36492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8653"/>
          <p:cNvSpPr/>
          <p:nvPr/>
        </p:nvSpPr>
        <p:spPr>
          <a:xfrm flipV="1">
            <a:off x="57898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8654"/>
          <p:cNvSpPr/>
          <p:nvPr/>
        </p:nvSpPr>
        <p:spPr>
          <a:xfrm flipH="1" flipV="1">
            <a:off x="4875415" y="23538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8655"/>
          <p:cNvSpPr/>
          <p:nvPr/>
        </p:nvSpPr>
        <p:spPr>
          <a:xfrm flipH="1">
            <a:off x="4037215" y="23538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8656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8657"/>
          <p:cNvSpPr/>
          <p:nvPr/>
        </p:nvSpPr>
        <p:spPr>
          <a:xfrm flipV="1">
            <a:off x="4875415" y="2353887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8658"/>
          <p:cNvSpPr/>
          <p:nvPr/>
        </p:nvSpPr>
        <p:spPr>
          <a:xfrm>
            <a:off x="4875415" y="3344487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未知"/>
          <p:cNvSpPr/>
          <p:nvPr/>
        </p:nvSpPr>
        <p:spPr>
          <a:xfrm>
            <a:off x="4418215" y="2811087"/>
            <a:ext cx="1371600" cy="685800"/>
          </a:xfrm>
          <a:custGeom>
            <a:avLst/>
            <a:gdLst/>
            <a:ahLst/>
            <a:cxnLst/>
            <a:rect l="0" t="0" r="0" b="0"/>
            <a:pathLst>
              <a:path w="864" h="432">
                <a:moveTo>
                  <a:pt x="0" y="432"/>
                </a:moveTo>
                <a:cubicBezTo>
                  <a:pt x="32" y="368"/>
                  <a:pt x="64" y="304"/>
                  <a:pt x="144" y="240"/>
                </a:cubicBezTo>
                <a:cubicBezTo>
                  <a:pt x="224" y="176"/>
                  <a:pt x="360" y="88"/>
                  <a:pt x="480" y="48"/>
                </a:cubicBezTo>
                <a:cubicBezTo>
                  <a:pt x="600" y="8"/>
                  <a:pt x="800" y="8"/>
                  <a:pt x="86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未知"/>
          <p:cNvSpPr/>
          <p:nvPr/>
        </p:nvSpPr>
        <p:spPr>
          <a:xfrm>
            <a:off x="4037215" y="2887287"/>
            <a:ext cx="1295400" cy="647700"/>
          </a:xfrm>
          <a:custGeom>
            <a:avLst/>
            <a:gdLst/>
            <a:ahLst/>
            <a:cxnLst/>
            <a:rect l="0" t="0" r="0" b="0"/>
            <a:pathLst>
              <a:path w="816" h="408">
                <a:moveTo>
                  <a:pt x="0" y="0"/>
                </a:moveTo>
                <a:cubicBezTo>
                  <a:pt x="56" y="88"/>
                  <a:pt x="112" y="176"/>
                  <a:pt x="192" y="240"/>
                </a:cubicBezTo>
                <a:cubicBezTo>
                  <a:pt x="272" y="304"/>
                  <a:pt x="376" y="360"/>
                  <a:pt x="480" y="384"/>
                </a:cubicBezTo>
                <a:cubicBezTo>
                  <a:pt x="584" y="408"/>
                  <a:pt x="700" y="396"/>
                  <a:pt x="81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椭圆 68662"/>
          <p:cNvSpPr/>
          <p:nvPr/>
        </p:nvSpPr>
        <p:spPr>
          <a:xfrm>
            <a:off x="7999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68663"/>
          <p:cNvSpPr/>
          <p:nvPr/>
        </p:nvSpPr>
        <p:spPr>
          <a:xfrm>
            <a:off x="7390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68664"/>
          <p:cNvSpPr/>
          <p:nvPr/>
        </p:nvSpPr>
        <p:spPr>
          <a:xfrm>
            <a:off x="78472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椭圆 68665"/>
          <p:cNvSpPr/>
          <p:nvPr/>
        </p:nvSpPr>
        <p:spPr>
          <a:xfrm>
            <a:off x="7618615" y="1820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椭圆 68666"/>
          <p:cNvSpPr/>
          <p:nvPr/>
        </p:nvSpPr>
        <p:spPr>
          <a:xfrm>
            <a:off x="6628015" y="4487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椭圆 68667"/>
          <p:cNvSpPr/>
          <p:nvPr/>
        </p:nvSpPr>
        <p:spPr>
          <a:xfrm>
            <a:off x="8685415" y="4563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椭圆 68668"/>
          <p:cNvSpPr/>
          <p:nvPr/>
        </p:nvSpPr>
        <p:spPr>
          <a:xfrm>
            <a:off x="60946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椭圆 68669"/>
          <p:cNvSpPr/>
          <p:nvPr/>
        </p:nvSpPr>
        <p:spPr>
          <a:xfrm>
            <a:off x="9218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椭圆 68670"/>
          <p:cNvSpPr/>
          <p:nvPr/>
        </p:nvSpPr>
        <p:spPr>
          <a:xfrm>
            <a:off x="7237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椭圆 68671"/>
          <p:cNvSpPr/>
          <p:nvPr/>
        </p:nvSpPr>
        <p:spPr>
          <a:xfrm>
            <a:off x="7618615" y="2963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68672"/>
          <p:cNvSpPr/>
          <p:nvPr/>
        </p:nvSpPr>
        <p:spPr>
          <a:xfrm>
            <a:off x="7694815" y="1972887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68673"/>
          <p:cNvSpPr/>
          <p:nvPr/>
        </p:nvSpPr>
        <p:spPr>
          <a:xfrm flipV="1">
            <a:off x="6704215" y="36492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直接连接符 68674"/>
          <p:cNvSpPr/>
          <p:nvPr/>
        </p:nvSpPr>
        <p:spPr>
          <a:xfrm flipH="1" flipV="1">
            <a:off x="7999615" y="37254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68675"/>
          <p:cNvSpPr/>
          <p:nvPr/>
        </p:nvSpPr>
        <p:spPr>
          <a:xfrm flipH="1">
            <a:off x="8075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68676"/>
          <p:cNvSpPr/>
          <p:nvPr/>
        </p:nvSpPr>
        <p:spPr>
          <a:xfrm>
            <a:off x="6170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未知"/>
          <p:cNvSpPr/>
          <p:nvPr/>
        </p:nvSpPr>
        <p:spPr>
          <a:xfrm>
            <a:off x="6704215" y="2887287"/>
            <a:ext cx="2590800" cy="1676400"/>
          </a:xfrm>
          <a:custGeom>
            <a:avLst/>
            <a:gdLst/>
            <a:ahLst/>
            <a:cxnLst/>
            <a:rect l="0" t="0" r="0" b="0"/>
            <a:pathLst>
              <a:path w="1632" h="1056">
                <a:moveTo>
                  <a:pt x="0" y="1056"/>
                </a:moveTo>
                <a:cubicBezTo>
                  <a:pt x="264" y="980"/>
                  <a:pt x="528" y="904"/>
                  <a:pt x="720" y="816"/>
                </a:cubicBezTo>
                <a:cubicBezTo>
                  <a:pt x="912" y="728"/>
                  <a:pt x="1000" y="664"/>
                  <a:pt x="1152" y="528"/>
                </a:cubicBezTo>
                <a:cubicBezTo>
                  <a:pt x="1304" y="392"/>
                  <a:pt x="1468" y="196"/>
                  <a:pt x="16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未知"/>
          <p:cNvSpPr/>
          <p:nvPr/>
        </p:nvSpPr>
        <p:spPr>
          <a:xfrm>
            <a:off x="6704215" y="1896687"/>
            <a:ext cx="990600" cy="2667000"/>
          </a:xfrm>
          <a:custGeom>
            <a:avLst/>
            <a:gdLst/>
            <a:ahLst/>
            <a:cxnLst/>
            <a:rect l="0" t="0" r="0" b="0"/>
            <a:pathLst>
              <a:path w="624" h="1680">
                <a:moveTo>
                  <a:pt x="624" y="0"/>
                </a:moveTo>
                <a:cubicBezTo>
                  <a:pt x="480" y="160"/>
                  <a:pt x="336" y="320"/>
                  <a:pt x="240" y="480"/>
                </a:cubicBezTo>
                <a:cubicBezTo>
                  <a:pt x="144" y="640"/>
                  <a:pt x="88" y="760"/>
                  <a:pt x="48" y="960"/>
                </a:cubicBezTo>
                <a:cubicBezTo>
                  <a:pt x="8" y="1160"/>
                  <a:pt x="4" y="1420"/>
                  <a:pt x="0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未知"/>
          <p:cNvSpPr/>
          <p:nvPr/>
        </p:nvSpPr>
        <p:spPr>
          <a:xfrm>
            <a:off x="7694815" y="1896687"/>
            <a:ext cx="1066800" cy="2743200"/>
          </a:xfrm>
          <a:custGeom>
            <a:avLst/>
            <a:gdLst/>
            <a:ahLst/>
            <a:cxnLst/>
            <a:rect l="0" t="0" r="0" b="0"/>
            <a:pathLst>
              <a:path w="672" h="1728">
                <a:moveTo>
                  <a:pt x="0" y="0"/>
                </a:moveTo>
                <a:cubicBezTo>
                  <a:pt x="140" y="156"/>
                  <a:pt x="280" y="312"/>
                  <a:pt x="384" y="480"/>
                </a:cubicBezTo>
                <a:cubicBezTo>
                  <a:pt x="488" y="648"/>
                  <a:pt x="576" y="800"/>
                  <a:pt x="624" y="1008"/>
                </a:cubicBezTo>
                <a:cubicBezTo>
                  <a:pt x="672" y="1216"/>
                  <a:pt x="672" y="1472"/>
                  <a:pt x="672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未知"/>
          <p:cNvSpPr/>
          <p:nvPr/>
        </p:nvSpPr>
        <p:spPr>
          <a:xfrm>
            <a:off x="6170815" y="2531687"/>
            <a:ext cx="3048000" cy="355600"/>
          </a:xfrm>
          <a:custGeom>
            <a:avLst/>
            <a:gdLst/>
            <a:ahLst/>
            <a:cxnLst/>
            <a:rect l="0" t="0" r="0" b="0"/>
            <a:pathLst>
              <a:path w="1920" h="224">
                <a:moveTo>
                  <a:pt x="0" y="224"/>
                </a:moveTo>
                <a:cubicBezTo>
                  <a:pt x="264" y="144"/>
                  <a:pt x="528" y="64"/>
                  <a:pt x="720" y="32"/>
                </a:cubicBezTo>
                <a:cubicBezTo>
                  <a:pt x="912" y="0"/>
                  <a:pt x="952" y="0"/>
                  <a:pt x="1152" y="32"/>
                </a:cubicBezTo>
                <a:cubicBezTo>
                  <a:pt x="1352" y="64"/>
                  <a:pt x="1636" y="144"/>
                  <a:pt x="192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未知"/>
          <p:cNvSpPr/>
          <p:nvPr/>
        </p:nvSpPr>
        <p:spPr>
          <a:xfrm>
            <a:off x="6170815" y="2887287"/>
            <a:ext cx="2514600" cy="1752600"/>
          </a:xfrm>
          <a:custGeom>
            <a:avLst/>
            <a:gdLst/>
            <a:ahLst/>
            <a:cxnLst/>
            <a:rect l="0" t="0" r="0" b="0"/>
            <a:pathLst>
              <a:path w="1584" h="1104">
                <a:moveTo>
                  <a:pt x="0" y="0"/>
                </a:moveTo>
                <a:cubicBezTo>
                  <a:pt x="164" y="240"/>
                  <a:pt x="328" y="480"/>
                  <a:pt x="480" y="624"/>
                </a:cubicBezTo>
                <a:cubicBezTo>
                  <a:pt x="632" y="768"/>
                  <a:pt x="728" y="784"/>
                  <a:pt x="912" y="864"/>
                </a:cubicBezTo>
                <a:cubicBezTo>
                  <a:pt x="1096" y="944"/>
                  <a:pt x="1464" y="1064"/>
                  <a:pt x="1584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76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8" name="直接连接符 77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9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79"/>
          <p:cNvSpPr/>
          <p:nvPr/>
        </p:nvSpPr>
        <p:spPr>
          <a:xfrm>
            <a:off x="4875415" y="2892050"/>
            <a:ext cx="0" cy="431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1" name="直接连接符 68686"/>
          <p:cNvSpPr/>
          <p:nvPr/>
        </p:nvSpPr>
        <p:spPr>
          <a:xfrm flipH="1">
            <a:off x="7313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2" name="直接连接符 68687"/>
          <p:cNvSpPr/>
          <p:nvPr/>
        </p:nvSpPr>
        <p:spPr>
          <a:xfrm>
            <a:off x="73138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3" name="直接连接符 68688"/>
          <p:cNvSpPr/>
          <p:nvPr/>
        </p:nvSpPr>
        <p:spPr>
          <a:xfrm>
            <a:off x="7694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4" name="直接连接符 68689"/>
          <p:cNvSpPr/>
          <p:nvPr/>
        </p:nvSpPr>
        <p:spPr>
          <a:xfrm flipH="1">
            <a:off x="79234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5" name="直接连接符 68690"/>
          <p:cNvSpPr/>
          <p:nvPr/>
        </p:nvSpPr>
        <p:spPr>
          <a:xfrm>
            <a:off x="7466215" y="3649287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6" name="直接连接符 85"/>
          <p:cNvSpPr/>
          <p:nvPr/>
        </p:nvSpPr>
        <p:spPr>
          <a:xfrm flipH="1">
            <a:off x="7290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7" name="直接连接符 86"/>
          <p:cNvSpPr/>
          <p:nvPr/>
        </p:nvSpPr>
        <p:spPr>
          <a:xfrm>
            <a:off x="72900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8" name="直接连接符 87"/>
          <p:cNvSpPr/>
          <p:nvPr/>
        </p:nvSpPr>
        <p:spPr>
          <a:xfrm>
            <a:off x="7671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9" name="直接连接符 88"/>
          <p:cNvSpPr/>
          <p:nvPr/>
        </p:nvSpPr>
        <p:spPr>
          <a:xfrm flipH="1">
            <a:off x="78996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0" name="直接连接符 89"/>
          <p:cNvSpPr/>
          <p:nvPr/>
        </p:nvSpPr>
        <p:spPr>
          <a:xfrm>
            <a:off x="7442403" y="3644525"/>
            <a:ext cx="457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548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9635"/>
          <p:cNvSpPr/>
          <p:nvPr/>
        </p:nvSpPr>
        <p:spPr>
          <a:xfrm>
            <a:off x="3171305" y="26306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9636"/>
          <p:cNvSpPr/>
          <p:nvPr/>
        </p:nvSpPr>
        <p:spPr>
          <a:xfrm>
            <a:off x="3171305" y="3697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9637"/>
          <p:cNvSpPr/>
          <p:nvPr/>
        </p:nvSpPr>
        <p:spPr>
          <a:xfrm>
            <a:off x="3933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9638"/>
          <p:cNvSpPr/>
          <p:nvPr/>
        </p:nvSpPr>
        <p:spPr>
          <a:xfrm>
            <a:off x="2409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9639"/>
          <p:cNvSpPr/>
          <p:nvPr/>
        </p:nvSpPr>
        <p:spPr>
          <a:xfrm>
            <a:off x="4314305" y="2478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9640"/>
          <p:cNvSpPr/>
          <p:nvPr/>
        </p:nvSpPr>
        <p:spPr>
          <a:xfrm>
            <a:off x="63717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9641"/>
          <p:cNvSpPr/>
          <p:nvPr/>
        </p:nvSpPr>
        <p:spPr>
          <a:xfrm>
            <a:off x="53049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9642"/>
          <p:cNvSpPr/>
          <p:nvPr/>
        </p:nvSpPr>
        <p:spPr>
          <a:xfrm>
            <a:off x="58383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9643"/>
          <p:cNvSpPr/>
          <p:nvPr/>
        </p:nvSpPr>
        <p:spPr>
          <a:xfrm>
            <a:off x="54573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9644"/>
          <p:cNvSpPr/>
          <p:nvPr/>
        </p:nvSpPr>
        <p:spPr>
          <a:xfrm>
            <a:off x="62193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文本框 69645"/>
          <p:cNvSpPr txBox="1"/>
          <p:nvPr/>
        </p:nvSpPr>
        <p:spPr>
          <a:xfrm>
            <a:off x="3095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7" name="文本框 69646"/>
          <p:cNvSpPr txBox="1"/>
          <p:nvPr/>
        </p:nvSpPr>
        <p:spPr>
          <a:xfrm>
            <a:off x="56859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8" name="文本框 69647"/>
          <p:cNvSpPr txBox="1"/>
          <p:nvPr/>
        </p:nvSpPr>
        <p:spPr>
          <a:xfrm>
            <a:off x="8048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" name="文本框 69648"/>
          <p:cNvSpPr txBox="1"/>
          <p:nvPr/>
        </p:nvSpPr>
        <p:spPr>
          <a:xfrm>
            <a:off x="4238105" y="4611861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" name="直接连接符 69649"/>
          <p:cNvSpPr/>
          <p:nvPr/>
        </p:nvSpPr>
        <p:spPr>
          <a:xfrm flipH="1">
            <a:off x="6451080" y="4734098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69650"/>
          <p:cNvSpPr/>
          <p:nvPr/>
        </p:nvSpPr>
        <p:spPr>
          <a:xfrm flipH="1" flipV="1">
            <a:off x="2561705" y="3240261"/>
            <a:ext cx="685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69651"/>
          <p:cNvSpPr/>
          <p:nvPr/>
        </p:nvSpPr>
        <p:spPr>
          <a:xfrm flipH="1">
            <a:off x="25617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69652"/>
          <p:cNvSpPr/>
          <p:nvPr/>
        </p:nvSpPr>
        <p:spPr>
          <a:xfrm>
            <a:off x="32475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直接连接符 69653"/>
          <p:cNvSpPr/>
          <p:nvPr/>
        </p:nvSpPr>
        <p:spPr>
          <a:xfrm flipV="1">
            <a:off x="3247505" y="32402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9654"/>
          <p:cNvSpPr/>
          <p:nvPr/>
        </p:nvSpPr>
        <p:spPr>
          <a:xfrm flipV="1">
            <a:off x="4009505" y="2630661"/>
            <a:ext cx="381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椭圆 69655"/>
          <p:cNvSpPr/>
          <p:nvPr/>
        </p:nvSpPr>
        <p:spPr>
          <a:xfrm>
            <a:off x="3018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9656"/>
          <p:cNvSpPr/>
          <p:nvPr/>
        </p:nvSpPr>
        <p:spPr>
          <a:xfrm flipH="1">
            <a:off x="3171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椭圆 69657"/>
          <p:cNvSpPr/>
          <p:nvPr/>
        </p:nvSpPr>
        <p:spPr>
          <a:xfrm>
            <a:off x="3095105" y="2706861"/>
            <a:ext cx="304800" cy="990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9658"/>
          <p:cNvSpPr/>
          <p:nvPr/>
        </p:nvSpPr>
        <p:spPr>
          <a:xfrm flipV="1">
            <a:off x="3399905" y="31640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9659"/>
          <p:cNvSpPr/>
          <p:nvPr/>
        </p:nvSpPr>
        <p:spPr>
          <a:xfrm>
            <a:off x="3095105" y="31640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椭圆 69660"/>
          <p:cNvSpPr/>
          <p:nvPr/>
        </p:nvSpPr>
        <p:spPr>
          <a:xfrm>
            <a:off x="50763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69661"/>
          <p:cNvSpPr/>
          <p:nvPr/>
        </p:nvSpPr>
        <p:spPr>
          <a:xfrm>
            <a:off x="4923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9662"/>
          <p:cNvSpPr/>
          <p:nvPr/>
        </p:nvSpPr>
        <p:spPr>
          <a:xfrm flipH="1">
            <a:off x="5076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9663"/>
          <p:cNvSpPr/>
          <p:nvPr/>
        </p:nvSpPr>
        <p:spPr>
          <a:xfrm>
            <a:off x="53811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9664"/>
          <p:cNvSpPr/>
          <p:nvPr/>
        </p:nvSpPr>
        <p:spPr>
          <a:xfrm flipH="1" flipV="1">
            <a:off x="56097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9665"/>
          <p:cNvSpPr/>
          <p:nvPr/>
        </p:nvSpPr>
        <p:spPr>
          <a:xfrm flipH="1">
            <a:off x="5990705" y="2859261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9666"/>
          <p:cNvSpPr/>
          <p:nvPr/>
        </p:nvSpPr>
        <p:spPr>
          <a:xfrm>
            <a:off x="53811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9667"/>
          <p:cNvSpPr/>
          <p:nvPr/>
        </p:nvSpPr>
        <p:spPr>
          <a:xfrm flipH="1" flipV="1">
            <a:off x="62955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9668"/>
          <p:cNvSpPr/>
          <p:nvPr/>
        </p:nvSpPr>
        <p:spPr>
          <a:xfrm>
            <a:off x="50763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9669"/>
          <p:cNvSpPr/>
          <p:nvPr/>
        </p:nvSpPr>
        <p:spPr>
          <a:xfrm flipV="1">
            <a:off x="66765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9670"/>
          <p:cNvSpPr/>
          <p:nvPr/>
        </p:nvSpPr>
        <p:spPr>
          <a:xfrm>
            <a:off x="87339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9671"/>
          <p:cNvSpPr/>
          <p:nvPr/>
        </p:nvSpPr>
        <p:spPr>
          <a:xfrm>
            <a:off x="76671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9672"/>
          <p:cNvSpPr/>
          <p:nvPr/>
        </p:nvSpPr>
        <p:spPr>
          <a:xfrm>
            <a:off x="82005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9673"/>
          <p:cNvSpPr/>
          <p:nvPr/>
        </p:nvSpPr>
        <p:spPr>
          <a:xfrm>
            <a:off x="78195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椭圆 69674"/>
          <p:cNvSpPr/>
          <p:nvPr/>
        </p:nvSpPr>
        <p:spPr>
          <a:xfrm>
            <a:off x="85815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椭圆 69675"/>
          <p:cNvSpPr/>
          <p:nvPr/>
        </p:nvSpPr>
        <p:spPr>
          <a:xfrm>
            <a:off x="74385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椭圆 69676"/>
          <p:cNvSpPr/>
          <p:nvPr/>
        </p:nvSpPr>
        <p:spPr>
          <a:xfrm>
            <a:off x="72861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9677"/>
          <p:cNvSpPr/>
          <p:nvPr/>
        </p:nvSpPr>
        <p:spPr>
          <a:xfrm flipH="1">
            <a:off x="74385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9678"/>
          <p:cNvSpPr/>
          <p:nvPr/>
        </p:nvSpPr>
        <p:spPr>
          <a:xfrm>
            <a:off x="77433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9679"/>
          <p:cNvSpPr/>
          <p:nvPr/>
        </p:nvSpPr>
        <p:spPr>
          <a:xfrm flipH="1" flipV="1">
            <a:off x="79719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9680"/>
          <p:cNvSpPr/>
          <p:nvPr/>
        </p:nvSpPr>
        <p:spPr>
          <a:xfrm flipH="1">
            <a:off x="8276705" y="2859261"/>
            <a:ext cx="304800" cy="3048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9681"/>
          <p:cNvSpPr/>
          <p:nvPr/>
        </p:nvSpPr>
        <p:spPr>
          <a:xfrm>
            <a:off x="77433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9682"/>
          <p:cNvSpPr/>
          <p:nvPr/>
        </p:nvSpPr>
        <p:spPr>
          <a:xfrm flipH="1" flipV="1">
            <a:off x="86577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直接连接符 69683"/>
          <p:cNvSpPr/>
          <p:nvPr/>
        </p:nvSpPr>
        <p:spPr>
          <a:xfrm>
            <a:off x="74385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直接连接符 69684"/>
          <p:cNvSpPr/>
          <p:nvPr/>
        </p:nvSpPr>
        <p:spPr>
          <a:xfrm flipV="1">
            <a:off x="90387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756480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4E2DC8-1177-449A-B8C4-2370CA8DB1F2}"/>
              </a:ext>
            </a:extLst>
          </p:cNvPr>
          <p:cNvSpPr txBox="1">
            <a:spLocks noChangeArrowheads="1"/>
          </p:cNvSpPr>
          <p:nvPr/>
        </p:nvSpPr>
        <p:spPr>
          <a:xfrm>
            <a:off x="1493779" y="845103"/>
            <a:ext cx="9592232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路径与图连通性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图论中的许多概念和应用都与对图的遍历有关，即是从一个结点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出发，到达与之相邻接的结点，在从该邻接结点出发到达其邻接的结点，依次类推，最后可以到达图中的某结点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，从而就得到一条从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通路（</a:t>
            </a:r>
            <a:r>
              <a:rPr lang="en-US" altLang="zh-CN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。从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的表示：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W: u=v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=v，k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常表示为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通路。这些结点序列中任意相邻的结点在图中是邻接的关系，称结点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1,…,k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）以及边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=0,1,…,k-1)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分别称为此通路的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，统称为通路的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842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F525E3-3503-4DE9-833D-2A47CBFFCBA1}"/>
              </a:ext>
            </a:extLst>
          </p:cNvPr>
          <p:cNvSpPr/>
          <p:nvPr/>
        </p:nvSpPr>
        <p:spPr>
          <a:xfrm>
            <a:off x="632225" y="823318"/>
            <a:ext cx="11289808" cy="52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路径与图连通性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如果通路上首尾结点相同，则称该通路是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(Closed)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，否则称该通路是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(Opened)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(Trail)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简单通路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Entry)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如果迹上的开始结点与结束结点相同，则称之为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，若回路中的所有边互不相同，则称此回路为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或一条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Entry)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(Path)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个结点的路常记作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如果回路上除了开始结点与结束结点没有相同的结点，则称之为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或者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初级回路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(Cycle)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354045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908850-8E7E-47B6-AFFB-3CC3E7226980}"/>
              </a:ext>
            </a:extLst>
          </p:cNvPr>
          <p:cNvSpPr/>
          <p:nvPr/>
        </p:nvSpPr>
        <p:spPr>
          <a:xfrm>
            <a:off x="1717457" y="1143481"/>
            <a:ext cx="8696587" cy="511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通路遍历过的边的数目为通路的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长度</a:t>
            </a:r>
            <a:r>
              <a:rPr kumimoji="1" lang="en-US" altLang="zh-CN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(Length)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，如果通路长度为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平凡通路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Trivial Walk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）。两结点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间的路可能不只一条，将其中的最短的路称为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距离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如果一条通路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W: u=v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。如果一条环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C: 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以及（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0801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1C623F-F676-4D6C-838F-C50168CD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通路，则必然存在一条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路；如果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这是因为，如果通路上存在相同的结点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，则可将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之间的一段通路删除，并合并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为一个结点，从而得到一条更短的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通路。如果所得到的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通路上还存在相同的结点，则可以依此继续执行删除操作，最终一定可以得到一条没有相同结点的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通路，也就是一条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路。类似地，如果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上存在一条闭通路，则必然存在一条回路（环）。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60505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192AF26-060C-40A7-94F7-3D55DD1A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890536"/>
            <a:ext cx="55451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在右图中，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找出一条包含图所有结点的通道；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找出一条包含图所有结点的迹； 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找出所有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路，并求出其长度；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找出图中所有的环。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包含图所有结点的不是迹的通道：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aebcaebd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包含所有结点的迹：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beacbd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3) 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aebd,acbd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长度均为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acbea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A919756-A24E-4715-9FE3-D43DC3B2D5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2861" y="1455738"/>
            <a:ext cx="2808287" cy="2447925"/>
            <a:chOff x="5443" y="1829"/>
            <a:chExt cx="3060" cy="2496"/>
          </a:xfrm>
        </p:grpSpPr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4C60BA09-0672-4E59-BA2E-365BA250D2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43" y="1829"/>
              <a:ext cx="306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6A1DE1B-19C6-47E3-A98F-FF0C2DB6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" y="2274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FBAADA1-B623-466B-8AB8-5A87227F1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" y="2758"/>
              <a:ext cx="91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365D0702-FA1B-4EB9-B9B8-5C28F424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" y="2842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B1F53FC2-E0E6-4DDB-A25B-0DCD7EB4B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6" y="2367"/>
              <a:ext cx="663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3F8FD2F4-A2BB-4B73-9601-64571CF69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" y="2806"/>
              <a:ext cx="1513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C939A979-8BBC-4222-A3D6-26A274C05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6" y="2836"/>
              <a:ext cx="1282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B66EE797-CF6B-45C0-A0E8-291ED5ED3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1" y="2313"/>
              <a:ext cx="478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F2CF25A0-C90E-4BA9-8EA1-1FD34F0E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3631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B543C308-CA62-47D5-9F16-C2B9A905C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5" y="2453"/>
              <a:ext cx="953" cy="1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51C0C2DB-8597-4EE4-A878-1EAC3C52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406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5C3B323A-5482-40BC-A2FC-C86F2B67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" y="276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</a:t>
              </a:r>
            </a:p>
            <a:p>
              <a:pPr algn="l" eaLnBrk="1" hangingPunct="1"/>
              <a:endParaRPr kumimoji="1"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86C5B11C-3EE2-4A05-B77F-932BD460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" y="354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b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97B429FF-1B09-4F87-8A8F-34556C533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" y="198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  <a:p>
              <a:pPr algn="l" eaLnBrk="1" hangingPunct="1"/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00053506-E6B0-4931-8C23-A5113C30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" y="2141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d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7C5F01A-CCBF-46D7-A60B-06B45866D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" y="2609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c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3156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E13364-B62B-490B-87F1-3DB5BE3A5E2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39976" y="941647"/>
            <a:ext cx="811204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每个结点的度数至少为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的图必包含一个回路。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证明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最长路径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中的一条，并设其长度为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 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的一个端点为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考察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关联的边，由于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中每个结点的度至少为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必关联一条不在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上的边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的另一个端点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必然在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上，否则，将这个结点加入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上，则可以得到更长的路。于是，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的的路与边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构成回路。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0E96879-0E84-453A-9851-34F93E1E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837" y="5643028"/>
            <a:ext cx="2190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</a:t>
            </a:r>
          </a:p>
          <a:p>
            <a:pPr algn="l" eaLnBrk="1" hangingPunct="1"/>
            <a:endParaRPr kumimoji="1" lang="en-US" altLang="zh-CN" sz="2800" b="0">
              <a:solidFill>
                <a:schemeClr val="tx1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15CFF15-4120-494E-803D-752FB52D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049" y="564620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v</a:t>
            </a:r>
          </a:p>
          <a:p>
            <a:pPr eaLnBrk="1" hangingPunct="1"/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0469362-9BE1-4680-AC2F-051473917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712" y="5503328"/>
            <a:ext cx="4824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91B3C91-C4DA-43EF-87DB-1F9368BB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449" y="545729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147E7BE-D6AF-4834-9B74-D82560AB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49" y="5450940"/>
            <a:ext cx="109538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945C497-E7A2-4C79-86DD-469CA864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062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9E4881A-CF7D-402A-B441-6F5E655C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6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FE37DE80-8F88-443A-941A-64444B0D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537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82244941-D1B0-4BC2-97BA-381E4B71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487" y="5466815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F14BB8B-5056-47AF-B38E-0F93C54F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524" y="5163603"/>
            <a:ext cx="4381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78F8E1B-2843-4963-9375-6F5B4F4A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524" y="5503328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2574D9F0-1EC5-4D2E-81D8-89331D09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99" y="545094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AE2B076B-E262-48E7-9A06-3117352F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74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9CD5207-E4A3-48EE-BCDF-5CCFE869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70" y="5131853"/>
            <a:ext cx="4381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31A9D73-C571-4644-B48D-0D1A0BA5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849" y="5503328"/>
            <a:ext cx="439738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C3497EFD-7719-4311-8B02-DAD42A68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74" y="54430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780EA07-F9DD-488F-8AA9-4C6033AC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1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C210E6FA-2405-4FC3-9BB7-65F8D22E73AB}"/>
              </a:ext>
            </a:extLst>
          </p:cNvPr>
          <p:cNvSpPr>
            <a:spLocks/>
          </p:cNvSpPr>
          <p:nvPr/>
        </p:nvSpPr>
        <p:spPr bwMode="auto">
          <a:xfrm>
            <a:off x="6269324" y="4620678"/>
            <a:ext cx="1973263" cy="852487"/>
          </a:xfrm>
          <a:custGeom>
            <a:avLst/>
            <a:gdLst>
              <a:gd name="T0" fmla="*/ 1620 w 1620"/>
              <a:gd name="T1" fmla="*/ 780 h 780"/>
              <a:gd name="T2" fmla="*/ 720 w 1620"/>
              <a:gd name="T3" fmla="*/ 0 h 780"/>
              <a:gd name="T4" fmla="*/ 0 w 1620"/>
              <a:gd name="T5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780">
                <a:moveTo>
                  <a:pt x="1620" y="780"/>
                </a:moveTo>
                <a:cubicBezTo>
                  <a:pt x="1305" y="390"/>
                  <a:pt x="990" y="0"/>
                  <a:pt x="720" y="0"/>
                </a:cubicBezTo>
                <a:cubicBezTo>
                  <a:pt x="450" y="0"/>
                  <a:pt x="225" y="390"/>
                  <a:pt x="0" y="7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90BCBC2-396B-4E80-911B-4440046B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49" y="5098515"/>
            <a:ext cx="220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832685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2F3755-A32C-4EB9-A994-F2178D08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85" y="1455738"/>
            <a:ext cx="10169744" cy="381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有一条路径，则称结点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Accesible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到其自身也定义为连通的。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的任何两个结点都是相互可达的，称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(Connected Graph),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否则称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(Unconnected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分离图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(Separated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3780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 descr="Euler_8">
            <a:extLst>
              <a:ext uri="{FF2B5EF4-FFF2-40B4-BE49-F238E27FC236}">
                <a16:creationId xmlns:a16="http://schemas.microsoft.com/office/drawing/2014/main" id="{073D1FCE-4F8B-4339-B914-1A045D89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903" y="1907461"/>
            <a:ext cx="21494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9939">
            <a:extLst>
              <a:ext uri="{FF2B5EF4-FFF2-40B4-BE49-F238E27FC236}">
                <a16:creationId xmlns:a16="http://schemas.microsoft.com/office/drawing/2014/main" id="{53012EBC-2F54-465E-9624-CD1E7DF6C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47" y="1625367"/>
            <a:ext cx="2556021" cy="3775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9940">
            <a:extLst>
              <a:ext uri="{FF2B5EF4-FFF2-40B4-BE49-F238E27FC236}">
                <a16:creationId xmlns:a16="http://schemas.microsoft.com/office/drawing/2014/main" id="{839A4525-DCCC-4B8F-B5F8-876902BA4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068" y="1625367"/>
            <a:ext cx="2516697" cy="37750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95789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875115-FAA9-4B60-B628-3B524B83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68" y="860425"/>
            <a:ext cx="9002146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若将图中两个结点间的连通性看作图的结点间的一种关系，容易判定图中两个结点间的连通性是一个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因为结点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是连通的满足自反性；若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也是连通的，满足对称性；若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存在一条通路，从而存在一条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的路径，故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是连通的，满足传递性。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但对于有向图，结点间的连通性不满足对称性。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693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32839A86-428E-4FD1-BAFD-6DE30BF6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6422014"/>
            <a:ext cx="44354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A799833A-07A8-4DC5-8A79-913693414EC8}"/>
              </a:ext>
            </a:extLst>
          </p:cNvPr>
          <p:cNvGrpSpPr>
            <a:grpSpLocks/>
          </p:cNvGrpSpPr>
          <p:nvPr/>
        </p:nvGrpSpPr>
        <p:grpSpPr bwMode="auto">
          <a:xfrm>
            <a:off x="7548546" y="1375343"/>
            <a:ext cx="3167053" cy="719135"/>
            <a:chOff x="3765" y="2043"/>
            <a:chExt cx="1995" cy="453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2F33003D-439E-4592-B5D2-0549A60F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19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180A99FA-11E0-4354-B1F4-F7D07E4AE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2088"/>
              <a:ext cx="31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22836A1-BD97-4FDD-8199-2F71A57C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189"/>
              <a:ext cx="13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2">
              <a:extLst>
                <a:ext uri="{FF2B5EF4-FFF2-40B4-BE49-F238E27FC236}">
                  <a16:creationId xmlns:a16="http://schemas.microsoft.com/office/drawing/2014/main" id="{B1821FFC-75DE-4B11-8461-D3D6E0FD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2140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33">
              <a:extLst>
                <a:ext uri="{FF2B5EF4-FFF2-40B4-BE49-F238E27FC236}">
                  <a16:creationId xmlns:a16="http://schemas.microsoft.com/office/drawing/2014/main" id="{EFC9861A-AF4A-489E-8260-B7659C5AF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" y="2043"/>
              <a:ext cx="30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9CF705B8-2B58-4450-A179-830078F6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217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3">
            <a:extLst>
              <a:ext uri="{FF2B5EF4-FFF2-40B4-BE49-F238E27FC236}">
                <a16:creationId xmlns:a16="http://schemas.microsoft.com/office/drawing/2014/main" id="{4CBA8C22-E882-45C6-9539-F70E8389B144}"/>
              </a:ext>
            </a:extLst>
          </p:cNvPr>
          <p:cNvGrpSpPr>
            <a:grpSpLocks/>
          </p:cNvGrpSpPr>
          <p:nvPr/>
        </p:nvGrpSpPr>
        <p:grpSpPr bwMode="auto">
          <a:xfrm>
            <a:off x="2182814" y="1159453"/>
            <a:ext cx="3944939" cy="2093914"/>
            <a:chOff x="385" y="527"/>
            <a:chExt cx="2485" cy="1319"/>
          </a:xfrm>
        </p:grpSpPr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A1C749B2-E996-461B-BCA8-6E8919C4F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" y="749"/>
              <a:ext cx="167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7454BCF0-6F9A-4F85-966F-B50EE3A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593"/>
              <a:ext cx="101" cy="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D6507F35-E996-4964-A19C-43C93B1DB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09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7369D7B5-DE12-48C3-8D96-FBE6ED6A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527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1A430804-6C8C-41E2-BA50-5B5F09F6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700"/>
              <a:ext cx="10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22">
              <a:extLst>
                <a:ext uri="{FF2B5EF4-FFF2-40B4-BE49-F238E27FC236}">
                  <a16:creationId xmlns:a16="http://schemas.microsoft.com/office/drawing/2014/main" id="{8E47C81B-E8F5-49A8-B274-09F10ECDA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616"/>
              <a:ext cx="29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F5959238-4E23-4C76-AA1D-0D5D2BB97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52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3DC69E8-BC8C-4F8A-A191-F1D9080A0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814"/>
              <a:ext cx="40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36">
              <a:extLst>
                <a:ext uri="{FF2B5EF4-FFF2-40B4-BE49-F238E27FC236}">
                  <a16:creationId xmlns:a16="http://schemas.microsoft.com/office/drawing/2014/main" id="{8782A5F8-9583-4527-B36E-009F0454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786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A385D4CD-A327-4D01-AA97-A9C1A9894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17"/>
              <a:ext cx="3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Rectangle 42">
            <a:extLst>
              <a:ext uri="{FF2B5EF4-FFF2-40B4-BE49-F238E27FC236}">
                <a16:creationId xmlns:a16="http://schemas.microsoft.com/office/drawing/2014/main" id="{83198D27-970E-498F-AB79-D80B6EC1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247014"/>
            <a:ext cx="8893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V={1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图上的连通关系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R={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(1,1),(2,2),(3,3),(1,2),(2,1),(1,3),(3,1),(2,3),(3,2),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(4,4), (5,5), (4,5), (5,4)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是一个等价关系，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决定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的一个分类：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</p:txBody>
      </p:sp>
    </p:spTree>
    <p:extLst>
      <p:ext uri="{BB962C8B-B14F-4D97-AF65-F5344CB8AC3E}">
        <p14:creationId xmlns:p14="http://schemas.microsoft.com/office/powerpoint/2010/main" val="3342586223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5ACC7A-8DBC-4619-838A-21F1E617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1862"/>
            <a:ext cx="82365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现在可以利用结点的连通性对图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的结点集进行划分，于是利用这个划分可以得到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的多个连通子图，如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G[v]=(V[v],E[v]),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所在的一个连通子图，其中，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V[v]={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E[v]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中相应的边之集合。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具有一个特点，即不存在一个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G′, 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的连通子图。称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 Component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极大连通子图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85579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99038F-A0B4-43A1-8228-F86956353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0292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恰有两个不同的奇数度的结点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必定是可达的。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不可达，那么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不是连通的，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必分属于两个连通分支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的子图，且都恰有一个奇数度结点。与推论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10.1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矛盾。因而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是可达的。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42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B7FBAF-867C-4E8C-8F74-FD25D117F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261" y="952500"/>
            <a:ext cx="81161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是一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m)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个分图，则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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n-ω≤m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≤(n-ω)(n-ω+1)/2</a:t>
            </a:r>
          </a:p>
        </p:txBody>
      </p:sp>
    </p:spTree>
    <p:extLst>
      <p:ext uri="{BB962C8B-B14F-4D97-AF65-F5344CB8AC3E}">
        <p14:creationId xmlns:p14="http://schemas.microsoft.com/office/powerpoint/2010/main" val="2114228253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7C554-C976-44B0-B63A-53A8DFE8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55091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中的所有结点后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的任何真子集均无这一特性。当点割集为单元素集合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{v}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的所有边后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的任何真子集均无这一特性。当割集为单元素集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(Bridge)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45419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E5A71-BF27-4AEA-9AFF-4379BB30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" y="1497785"/>
            <a:ext cx="439261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Font typeface="Symbol" panose="05050102010706020507" pitchFamily="18" charset="2"/>
              <a:defRPr kumimoji="1" sz="2800" b="1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sz="24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sz="20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不是点割集。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是割边。</a:t>
            </a:r>
          </a:p>
        </p:txBody>
      </p:sp>
      <p:grpSp>
        <p:nvGrpSpPr>
          <p:cNvPr id="40" name="Group 121">
            <a:extLst>
              <a:ext uri="{FF2B5EF4-FFF2-40B4-BE49-F238E27FC236}">
                <a16:creationId xmlns:a16="http://schemas.microsoft.com/office/drawing/2014/main" id="{8F2E0CD7-2C6F-4E27-BF4B-24A43F1D574F}"/>
              </a:ext>
            </a:extLst>
          </p:cNvPr>
          <p:cNvGrpSpPr>
            <a:grpSpLocks/>
          </p:cNvGrpSpPr>
          <p:nvPr/>
        </p:nvGrpSpPr>
        <p:grpSpPr bwMode="auto">
          <a:xfrm>
            <a:off x="4710666" y="1165998"/>
            <a:ext cx="5824537" cy="2749550"/>
            <a:chOff x="2250" y="609"/>
            <a:chExt cx="3805" cy="1732"/>
          </a:xfrm>
        </p:grpSpPr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1E01FAAA-A9CF-4616-A59E-9F93F33DC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678"/>
              <a:ext cx="24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783131DC-A73D-4C0C-B4AE-6BA1EFE7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883"/>
              <a:ext cx="648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582F79BE-8A75-4448-A2B5-D447206C6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1277"/>
              <a:ext cx="147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11F6FD10-5630-4369-AC83-655BB633C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2" y="1261"/>
              <a:ext cx="1254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2481A370-F054-4FCF-9741-1E71255EE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844"/>
              <a:ext cx="913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E981E1-D297-4927-8151-9942376B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021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2FF099F4-8702-4DE0-A6C4-91609838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" y="2030"/>
              <a:ext cx="1690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A6AE6D-E13B-49B2-8A2B-C427D88A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030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8404F246-D4E1-4BF8-B410-392F029A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128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6E371DA0-5D00-44F1-A51D-C3F996D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1966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112732BD-EE3A-4379-B76F-41970EA93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609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8129F97F-7627-4978-A5CB-11F98D2A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C786DDE2-6E2B-49AE-9BF7-588BC33A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052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F3AF2B5-742C-43EC-A78A-67E001E2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234"/>
              <a:ext cx="89" cy="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48430A-205B-46DC-9B0B-486195AB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79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17440983-EC0D-423E-AA5F-74080A309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1251"/>
              <a:ext cx="2676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0600FC-B76D-4F1E-AA68-4767E460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1230"/>
              <a:ext cx="89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0C65E06D-DE46-48F4-A0CB-FBA8B4BE8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28252AAA-BF79-4212-A512-EF5C6083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1251"/>
              <a:ext cx="88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5257A263-8EE5-443D-9607-AA62C9340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881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AA619019-371A-470A-9066-7ECA8FDF4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83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404C79BF-E9A4-45F8-BD20-EA7849D26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1061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1369D980-7FE5-4835-901A-5F2909F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515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B7D48DCD-ADDF-4067-87A1-79B838703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1529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ECE2D02C-DB5D-460A-A54F-5ECC817D7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201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76960335-BA4C-46D8-8405-E680D5D29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572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  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EA8914D1-F347-4F56-9DFF-F76F6D3C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092"/>
              <a:ext cx="12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FCB5D-78CB-49D6-9557-7C1792E12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" y="204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07F4E655-73D4-46DA-BD47-63233AFEF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9" y="197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0" name="Text Box 69">
              <a:extLst>
                <a:ext uri="{FF2B5EF4-FFF2-40B4-BE49-F238E27FC236}">
                  <a16:creationId xmlns:a16="http://schemas.microsoft.com/office/drawing/2014/main" id="{3FCC9A4C-5CB7-4D0F-A531-B8C6E4C6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2059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B8570CA7-B3E1-4CC4-A28E-FE56E77D3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334"/>
              <a:ext cx="35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8020AC-7A33-4B66-BC17-85603316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310"/>
              <a:ext cx="88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CA4420DE-6053-4F17-9FA8-498C13BBD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" y="1594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093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817DE-D62B-41AD-93FC-4DD60CE4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087" y="952500"/>
            <a:ext cx="7634287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试证明：图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的任一边，若其不是割边，则必出现于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的某一环里。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e=(v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不是分割边，去掉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，由割边定义知，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。因而存在一结点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v∈V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，使得在去掉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有路相连。于是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有路相连接，因而必存在一条连接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P=v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组成一个环。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544308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E50AB2-F990-4146-A554-8538B68A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952500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0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  n-1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400" baseline="-25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min{|S|}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连通非完全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DABC4-CC79-40F7-A764-CF6F8ECF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882742"/>
            <a:ext cx="8116118" cy="103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λ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δ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545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91BDDF-7B70-402C-87FB-A3932E615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694" y="1241293"/>
            <a:ext cx="10474543" cy="53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97196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5901F6C1-7D95-4EEC-A0DF-8C35F17CB7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85287"/>
            <a:ext cx="8713787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2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包括两个集合：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非空的对象的集合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,V={v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：有限的两个对象构成的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的无序对构成的集合。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E={e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其中，每一条边都是集合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的二元子集，如边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，常常简记为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888521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EABEB9-1BA8-483D-9F2B-DCF143AF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77082"/>
            <a:ext cx="74898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结点集合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，有时也将图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在图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中，若边集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E(G)=Ф,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，此时，又若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阶图，则称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，特别地，称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Trivial graph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DF81E3E3-A25F-4DB8-8AAE-B83EE6A547E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429000"/>
            <a:ext cx="3713162" cy="3049588"/>
            <a:chOff x="2673" y="2342"/>
            <a:chExt cx="2339" cy="192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1E24768-F944-41F2-ACB7-E77DE75D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582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E797AC2-7421-41B1-BE61-B6729A2E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3302"/>
              <a:ext cx="2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1E505A-D0FC-4673-8AB6-EC1DAE79C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783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B50CCD50-7351-4E8D-BF9C-8611D88DD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4023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6B4E6CD-5741-471B-87E6-09FC5387F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822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25428AD-BF47-4903-BBF9-C37D14C1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3690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BD989FF3-2D28-4891-A6A2-53742FC64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3700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82145A92-D073-46D4-9177-87B5611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3266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48508BF9-3A56-4419-91E9-6EAD487F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41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F7247242-6026-4998-8584-5D5EFEE23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977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C54755F-6539-4143-B54B-12591C63B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258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87466821-34FD-4D5B-99D6-6C8C2FF5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34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1</a:t>
              </a:r>
              <a:endParaRPr lang="en-US" altLang="zh-CN" sz="1800">
                <a:solidFill>
                  <a:srgbClr val="003399"/>
                </a:solidFill>
              </a:endParaRPr>
            </a:p>
          </p:txBody>
        </p:sp>
        <p:sp>
          <p:nvSpPr>
            <p:cNvPr id="20" name="AutoShape 30">
              <a:extLst>
                <a:ext uri="{FF2B5EF4-FFF2-40B4-BE49-F238E27FC236}">
                  <a16:creationId xmlns:a16="http://schemas.microsoft.com/office/drawing/2014/main" id="{8C2F8D56-54AA-48EA-A2A4-2936A8D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776"/>
              <a:ext cx="75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31">
              <a:extLst>
                <a:ext uri="{FF2B5EF4-FFF2-40B4-BE49-F238E27FC236}">
                  <a16:creationId xmlns:a16="http://schemas.microsoft.com/office/drawing/2014/main" id="{1CA71491-DF62-43A1-A546-36991E2E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905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59798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D70335-809D-40DA-BFCC-99FE37C1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4" y="1765679"/>
            <a:ext cx="10552811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结点集为空集的图为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空图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Empty Graph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），并将空图记为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  阶为有限的图称为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(Finite Graph)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，否则称为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(Infinite Graph)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681800" y="2133720"/>
              <a:ext cx="30960" cy="345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560" y="2130480"/>
                <a:ext cx="37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021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E500A2CA-BF83-4F3E-A411-E493945B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807" y="1893887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--&gt;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非简单图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)=4</a:t>
            </a:r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90D263A8-7FAF-4280-946D-3B74600C59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4319" y="2744787"/>
            <a:ext cx="9906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18FC802E-7006-4EFC-8DB0-D6156C07D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119" y="2287587"/>
            <a:ext cx="609600" cy="762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7DBEFFF6-1F79-40CE-BF2B-D8CBCBB3A5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0319" y="1754187"/>
            <a:ext cx="152400" cy="14478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F53DE1EB-9E09-4AA8-B661-A569AFCC8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032" y="3811587"/>
            <a:ext cx="1462087" cy="903288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4DC63906-9AD9-4169-AC6E-186769CA0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19" y="3963987"/>
            <a:ext cx="457200" cy="838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FB1E5354-C8D5-4626-BD55-F8BF83521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519" y="3963987"/>
            <a:ext cx="990600" cy="9144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0F7B3333-367B-4919-9DFB-74F762D6A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582" y="1257300"/>
            <a:ext cx="270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kumimoji="1"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1200E7FB-923B-4AB1-9BCE-A211B605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419" y="1830387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58293A3-9019-4F71-A2F7-D7C708D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119" y="4725987"/>
            <a:ext cx="255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平行边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重图</a:t>
            </a:r>
          </a:p>
        </p:txBody>
      </p:sp>
      <p:sp>
        <p:nvSpPr>
          <p:cNvPr id="58" name="Text Box 63">
            <a:extLst>
              <a:ext uri="{FF2B5EF4-FFF2-40B4-BE49-F238E27FC236}">
                <a16:creationId xmlns:a16="http://schemas.microsoft.com/office/drawing/2014/main" id="{F81493AD-4373-457C-B359-608DDA13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094" y="4570412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孤立点</a:t>
            </a:r>
            <a:endParaRPr kumimoji="1" lang="zh-CN" altLang="en-US" sz="24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64">
            <a:extLst>
              <a:ext uri="{FF2B5EF4-FFF2-40B4-BE49-F238E27FC236}">
                <a16:creationId xmlns:a16="http://schemas.microsoft.com/office/drawing/2014/main" id="{21C57DD1-A0B8-4777-9DC7-6161A0F65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1919" y="3659187"/>
            <a:ext cx="609600" cy="609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65">
            <a:extLst>
              <a:ext uri="{FF2B5EF4-FFF2-40B4-BE49-F238E27FC236}">
                <a16:creationId xmlns:a16="http://schemas.microsoft.com/office/drawing/2014/main" id="{98EDA2C4-269D-490E-AE71-D997013B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394" y="31892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Line 66">
            <a:extLst>
              <a:ext uri="{FF2B5EF4-FFF2-40B4-BE49-F238E27FC236}">
                <a16:creationId xmlns:a16="http://schemas.microsoft.com/office/drawing/2014/main" id="{06249505-C609-46E9-B7B7-3AA88D495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319" y="4192587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67">
            <a:extLst>
              <a:ext uri="{FF2B5EF4-FFF2-40B4-BE49-F238E27FC236}">
                <a16:creationId xmlns:a16="http://schemas.microsoft.com/office/drawing/2014/main" id="{B6A829B0-7D3D-40DD-97E8-376C26C8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119" y="38750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Oval 68">
            <a:extLst>
              <a:ext uri="{FF2B5EF4-FFF2-40B4-BE49-F238E27FC236}">
                <a16:creationId xmlns:a16="http://schemas.microsoft.com/office/drawing/2014/main" id="{07CAC6FE-EF92-4381-B9A5-469FB32E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19" y="4573587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72">
            <a:extLst>
              <a:ext uri="{FF2B5EF4-FFF2-40B4-BE49-F238E27FC236}">
                <a16:creationId xmlns:a16="http://schemas.microsoft.com/office/drawing/2014/main" id="{7F77ED1A-8A6F-4D73-83AE-13418880C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6919" y="4649787"/>
            <a:ext cx="304800" cy="990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9891A8CB-F3F6-46C3-8D2A-E77DA05B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32" y="5778500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结点度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3,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deg(v3)=3</a:t>
            </a:r>
          </a:p>
        </p:txBody>
      </p:sp>
      <p:sp>
        <p:nvSpPr>
          <p:cNvPr id="68" name="Rectangle 74">
            <a:extLst>
              <a:ext uri="{FF2B5EF4-FFF2-40B4-BE49-F238E27FC236}">
                <a16:creationId xmlns:a16="http://schemas.microsoft.com/office/drawing/2014/main" id="{AD8F9869-6F28-4BF7-BEBA-2BD86EC6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119" y="4438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9" name="Oval 76">
            <a:extLst>
              <a:ext uri="{FF2B5EF4-FFF2-40B4-BE49-F238E27FC236}">
                <a16:creationId xmlns:a16="http://schemas.microsoft.com/office/drawing/2014/main" id="{6F708023-EC8B-477B-BCD0-CE87EF82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319" y="34702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77">
            <a:extLst>
              <a:ext uri="{FF2B5EF4-FFF2-40B4-BE49-F238E27FC236}">
                <a16:creationId xmlns:a16="http://schemas.microsoft.com/office/drawing/2014/main" id="{86158DDE-7A13-403D-830C-67B5C84F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619" y="3109912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Oval 78">
            <a:extLst>
              <a:ext uri="{FF2B5EF4-FFF2-40B4-BE49-F238E27FC236}">
                <a16:creationId xmlns:a16="http://schemas.microsoft.com/office/drawing/2014/main" id="{5A6B1956-8545-4C30-8B7B-7E0D5E48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119" y="36861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79">
            <a:extLst>
              <a:ext uri="{FF2B5EF4-FFF2-40B4-BE49-F238E27FC236}">
                <a16:creationId xmlns:a16="http://schemas.microsoft.com/office/drawing/2014/main" id="{1D6ABD24-9385-4560-81BE-BBFB5DCF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19" y="45497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Oval 80">
            <a:extLst>
              <a:ext uri="{FF2B5EF4-FFF2-40B4-BE49-F238E27FC236}">
                <a16:creationId xmlns:a16="http://schemas.microsoft.com/office/drawing/2014/main" id="{7D5CF399-CBE1-4BB7-B216-B81BD0CE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882" y="3902075"/>
            <a:ext cx="144462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84">
            <a:extLst>
              <a:ext uri="{FF2B5EF4-FFF2-40B4-BE49-F238E27FC236}">
                <a16:creationId xmlns:a16="http://schemas.microsoft.com/office/drawing/2014/main" id="{DD73F1D8-4CA8-4F16-8EF3-09CCB737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82" y="2770187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85">
            <a:extLst>
              <a:ext uri="{FF2B5EF4-FFF2-40B4-BE49-F238E27FC236}">
                <a16:creationId xmlns:a16="http://schemas.microsoft.com/office/drawing/2014/main" id="{1543FBD5-8A94-4DF8-8B4E-31B14DF3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19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Text Box 86">
            <a:extLst>
              <a:ext uri="{FF2B5EF4-FFF2-40B4-BE49-F238E27FC236}">
                <a16:creationId xmlns:a16="http://schemas.microsoft.com/office/drawing/2014/main" id="{47B692CF-BD13-452D-89EC-BF202300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582" y="35496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Text Box 87">
            <a:extLst>
              <a:ext uri="{FF2B5EF4-FFF2-40B4-BE49-F238E27FC236}">
                <a16:creationId xmlns:a16="http://schemas.microsoft.com/office/drawing/2014/main" id="{0265827E-33B4-4435-B156-AE5EBB2D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782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Text Box 88">
            <a:extLst>
              <a:ext uri="{FF2B5EF4-FFF2-40B4-BE49-F238E27FC236}">
                <a16:creationId xmlns:a16="http://schemas.microsoft.com/office/drawing/2014/main" id="{A792CC67-5BB1-420A-B228-1EA17535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719" y="2914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 Box 91">
            <a:extLst>
              <a:ext uri="{FF2B5EF4-FFF2-40B4-BE49-F238E27FC236}">
                <a16:creationId xmlns:a16="http://schemas.microsoft.com/office/drawing/2014/main" id="{96E0842A-0938-4A94-9B0F-964DE00B6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57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Text Box 92">
            <a:extLst>
              <a:ext uri="{FF2B5EF4-FFF2-40B4-BE49-F238E27FC236}">
                <a16:creationId xmlns:a16="http://schemas.microsoft.com/office/drawing/2014/main" id="{3D02549F-004F-491A-8AB0-69A438F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857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93">
            <a:extLst>
              <a:ext uri="{FF2B5EF4-FFF2-40B4-BE49-F238E27FC236}">
                <a16:creationId xmlns:a16="http://schemas.microsoft.com/office/drawing/2014/main" id="{24735966-84BB-49A6-85E7-C4381BB4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719" y="412591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94">
            <a:extLst>
              <a:ext uri="{FF2B5EF4-FFF2-40B4-BE49-F238E27FC236}">
                <a16:creationId xmlns:a16="http://schemas.microsoft.com/office/drawing/2014/main" id="{D9C25A80-CFD6-42DC-807C-D3A3781D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07" y="33337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AutoShape 99">
            <a:extLst>
              <a:ext uri="{FF2B5EF4-FFF2-40B4-BE49-F238E27FC236}">
                <a16:creationId xmlns:a16="http://schemas.microsoft.com/office/drawing/2014/main" id="{B2F171BC-FEE3-442C-BFF7-4E34D7C07BD6}"/>
              </a:ext>
            </a:extLst>
          </p:cNvPr>
          <p:cNvCxnSpPr>
            <a:cxnSpLocks noChangeShapeType="1"/>
            <a:stCxn id="69" idx="3"/>
            <a:endCxn id="69" idx="1"/>
          </p:cNvCxnSpPr>
          <p:nvPr/>
        </p:nvCxnSpPr>
        <p:spPr bwMode="auto">
          <a:xfrm rot="5400000" flipH="1" flipV="1">
            <a:off x="4781157" y="3541712"/>
            <a:ext cx="103188" cy="1587"/>
          </a:xfrm>
          <a:prstGeom prst="curvedConnector5">
            <a:avLst>
              <a:gd name="adj1" fmla="val -240000"/>
              <a:gd name="adj2" fmla="val -22000000"/>
              <a:gd name="adj3" fmla="val 34153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00">
            <a:extLst>
              <a:ext uri="{FF2B5EF4-FFF2-40B4-BE49-F238E27FC236}">
                <a16:creationId xmlns:a16="http://schemas.microsoft.com/office/drawing/2014/main" id="{75B927C7-6521-4A3F-9D92-9B531F068F28}"/>
              </a:ext>
            </a:extLst>
          </p:cNvPr>
          <p:cNvCxnSpPr>
            <a:cxnSpLocks noChangeShapeType="1"/>
            <a:stCxn id="69" idx="6"/>
          </p:cNvCxnSpPr>
          <p:nvPr/>
        </p:nvCxnSpPr>
        <p:spPr bwMode="auto">
          <a:xfrm flipV="1">
            <a:off x="4955782" y="3181350"/>
            <a:ext cx="1366837" cy="3619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101">
            <a:extLst>
              <a:ext uri="{FF2B5EF4-FFF2-40B4-BE49-F238E27FC236}">
                <a16:creationId xmlns:a16="http://schemas.microsoft.com/office/drawing/2014/main" id="{C529969E-F81B-444C-8533-9A66B5F159AE}"/>
              </a:ext>
            </a:extLst>
          </p:cNvPr>
          <p:cNvCxnSpPr>
            <a:cxnSpLocks noChangeShapeType="1"/>
            <a:stCxn id="72" idx="6"/>
            <a:endCxn id="70" idx="3"/>
          </p:cNvCxnSpPr>
          <p:nvPr/>
        </p:nvCxnSpPr>
        <p:spPr bwMode="auto">
          <a:xfrm flipV="1">
            <a:off x="5603482" y="3233737"/>
            <a:ext cx="739775" cy="1389063"/>
          </a:xfrm>
          <a:prstGeom prst="curvedConnector2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03">
            <a:extLst>
              <a:ext uri="{FF2B5EF4-FFF2-40B4-BE49-F238E27FC236}">
                <a16:creationId xmlns:a16="http://schemas.microsoft.com/office/drawing/2014/main" id="{18339C0E-4D8E-45FB-AD3E-6D0B280B4641}"/>
              </a:ext>
            </a:extLst>
          </p:cNvPr>
          <p:cNvCxnSpPr>
            <a:cxnSpLocks noChangeShapeType="1"/>
            <a:stCxn id="72" idx="6"/>
            <a:endCxn id="70" idx="2"/>
          </p:cNvCxnSpPr>
          <p:nvPr/>
        </p:nvCxnSpPr>
        <p:spPr bwMode="auto">
          <a:xfrm flipV="1">
            <a:off x="5603482" y="3182937"/>
            <a:ext cx="719137" cy="1439863"/>
          </a:xfrm>
          <a:prstGeom prst="curvedConnector3">
            <a:avLst>
              <a:gd name="adj1" fmla="val 3222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04">
            <a:extLst>
              <a:ext uri="{FF2B5EF4-FFF2-40B4-BE49-F238E27FC236}">
                <a16:creationId xmlns:a16="http://schemas.microsoft.com/office/drawing/2014/main" id="{00FBADB4-F44B-4BC8-900E-6E90EF61024D}"/>
              </a:ext>
            </a:extLst>
          </p:cNvPr>
          <p:cNvCxnSpPr>
            <a:cxnSpLocks noChangeShapeType="1"/>
            <a:stCxn id="70" idx="2"/>
            <a:endCxn id="73" idx="1"/>
          </p:cNvCxnSpPr>
          <p:nvPr/>
        </p:nvCxnSpPr>
        <p:spPr bwMode="auto">
          <a:xfrm>
            <a:off x="6322619" y="3182937"/>
            <a:ext cx="596900" cy="7397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106">
            <a:extLst>
              <a:ext uri="{FF2B5EF4-FFF2-40B4-BE49-F238E27FC236}">
                <a16:creationId xmlns:a16="http://schemas.microsoft.com/office/drawing/2014/main" id="{9BD596EC-EE5C-40B4-8E64-4A6AB7F3F171}"/>
              </a:ext>
            </a:extLst>
          </p:cNvPr>
          <p:cNvCxnSpPr>
            <a:cxnSpLocks noChangeShapeType="1"/>
            <a:stCxn id="73" idx="4"/>
            <a:endCxn id="63" idx="0"/>
          </p:cNvCxnSpPr>
          <p:nvPr/>
        </p:nvCxnSpPr>
        <p:spPr bwMode="auto">
          <a:xfrm>
            <a:off x="6971907" y="4046537"/>
            <a:ext cx="173037" cy="5270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07">
            <a:extLst>
              <a:ext uri="{FF2B5EF4-FFF2-40B4-BE49-F238E27FC236}">
                <a16:creationId xmlns:a16="http://schemas.microsoft.com/office/drawing/2014/main" id="{C7B534C9-F608-4353-A3E5-1B1D141B0263}"/>
              </a:ext>
            </a:extLst>
          </p:cNvPr>
          <p:cNvCxnSpPr>
            <a:cxnSpLocks noChangeShapeType="1"/>
            <a:stCxn id="69" idx="4"/>
            <a:endCxn id="72" idx="1"/>
          </p:cNvCxnSpPr>
          <p:nvPr/>
        </p:nvCxnSpPr>
        <p:spPr bwMode="auto">
          <a:xfrm>
            <a:off x="4884344" y="3614737"/>
            <a:ext cx="595313" cy="9556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Text Box 109">
            <a:extLst>
              <a:ext uri="{FF2B5EF4-FFF2-40B4-BE49-F238E27FC236}">
                <a16:creationId xmlns:a16="http://schemas.microsoft.com/office/drawing/2014/main" id="{ED5CE4C5-F884-4F07-9438-9FFD1AB7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19" y="1833562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(G)=4</a:t>
            </a:r>
          </a:p>
        </p:txBody>
      </p:sp>
      <p:sp>
        <p:nvSpPr>
          <p:cNvPr id="91" name="Text Box 110">
            <a:extLst>
              <a:ext uri="{FF2B5EF4-FFF2-40B4-BE49-F238E27FC236}">
                <a16:creationId xmlns:a16="http://schemas.microsoft.com/office/drawing/2014/main" id="{2C2A22C8-51D9-455F-92B1-C6440462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032" y="4570412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(G)=0</a:t>
            </a:r>
          </a:p>
        </p:txBody>
      </p:sp>
    </p:spTree>
    <p:extLst>
      <p:ext uri="{BB962C8B-B14F-4D97-AF65-F5344CB8AC3E}">
        <p14:creationId xmlns:p14="http://schemas.microsoft.com/office/powerpoint/2010/main" val="4251605093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6" name="Group 53">
            <a:extLst>
              <a:ext uri="{FF2B5EF4-FFF2-40B4-BE49-F238E27FC236}">
                <a16:creationId xmlns:a16="http://schemas.microsoft.com/office/drawing/2014/main" id="{97C296A1-CD82-4EC7-BACA-69ADC0045B19}"/>
              </a:ext>
            </a:extLst>
          </p:cNvPr>
          <p:cNvGrpSpPr>
            <a:grpSpLocks/>
          </p:cNvGrpSpPr>
          <p:nvPr/>
        </p:nvGrpSpPr>
        <p:grpSpPr bwMode="auto">
          <a:xfrm>
            <a:off x="2217082" y="1989138"/>
            <a:ext cx="3351213" cy="1947862"/>
            <a:chOff x="1488" y="1888"/>
            <a:chExt cx="2111" cy="1227"/>
          </a:xfrm>
        </p:grpSpPr>
        <p:grpSp>
          <p:nvGrpSpPr>
            <p:cNvPr id="57" name="Group 54">
              <a:extLst>
                <a:ext uri="{FF2B5EF4-FFF2-40B4-BE49-F238E27FC236}">
                  <a16:creationId xmlns:a16="http://schemas.microsoft.com/office/drawing/2014/main" id="{314158C1-2E08-4761-B914-5EA68D1B9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60" name="Oval 55">
                <a:extLst>
                  <a:ext uri="{FF2B5EF4-FFF2-40B4-BE49-F238E27FC236}">
                    <a16:creationId xmlns:a16="http://schemas.microsoft.com/office/drawing/2014/main" id="{16D37A93-4556-432C-9CBD-5979161A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Oval 56">
                <a:extLst>
                  <a:ext uri="{FF2B5EF4-FFF2-40B4-BE49-F238E27FC236}">
                    <a16:creationId xmlns:a16="http://schemas.microsoft.com/office/drawing/2014/main" id="{AE14B7C4-CE0A-485A-878F-16507FF90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57">
                <a:extLst>
                  <a:ext uri="{FF2B5EF4-FFF2-40B4-BE49-F238E27FC236}">
                    <a16:creationId xmlns:a16="http://schemas.microsoft.com/office/drawing/2014/main" id="{9F1E4072-8161-4A9D-90CD-C5D00154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Oval 58">
                <a:extLst>
                  <a:ext uri="{FF2B5EF4-FFF2-40B4-BE49-F238E27FC236}">
                    <a16:creationId xmlns:a16="http://schemas.microsoft.com/office/drawing/2014/main" id="{D9CDAAA8-519E-4D5A-803A-7AA90789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9">
                <a:extLst>
                  <a:ext uri="{FF2B5EF4-FFF2-40B4-BE49-F238E27FC236}">
                    <a16:creationId xmlns:a16="http://schemas.microsoft.com/office/drawing/2014/main" id="{D1E45C83-E514-4698-916C-6253C5B8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60">
                <a:extLst>
                  <a:ext uri="{FF2B5EF4-FFF2-40B4-BE49-F238E27FC236}">
                    <a16:creationId xmlns:a16="http://schemas.microsoft.com/office/drawing/2014/main" id="{4A2F5A78-7493-496E-B31B-3377C8997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61">
                <a:extLst>
                  <a:ext uri="{FF2B5EF4-FFF2-40B4-BE49-F238E27FC236}">
                    <a16:creationId xmlns:a16="http://schemas.microsoft.com/office/drawing/2014/main" id="{274D6593-CC01-4167-83F3-727738570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62">
                <a:extLst>
                  <a:ext uri="{FF2B5EF4-FFF2-40B4-BE49-F238E27FC236}">
                    <a16:creationId xmlns:a16="http://schemas.microsoft.com/office/drawing/2014/main" id="{3F003995-32BC-4D59-AA6D-6884F56DA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63">
                <a:extLst>
                  <a:ext uri="{FF2B5EF4-FFF2-40B4-BE49-F238E27FC236}">
                    <a16:creationId xmlns:a16="http://schemas.microsoft.com/office/drawing/2014/main" id="{08C436F6-1D0E-45EE-BF50-940D44780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Text Box 64">
                <a:extLst>
                  <a:ext uri="{FF2B5EF4-FFF2-40B4-BE49-F238E27FC236}">
                    <a16:creationId xmlns:a16="http://schemas.microsoft.com/office/drawing/2014/main" id="{79190D30-0DDE-431A-97E3-AD8153A05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Text Box 65">
                <a:extLst>
                  <a:ext uri="{FF2B5EF4-FFF2-40B4-BE49-F238E27FC236}">
                    <a16:creationId xmlns:a16="http://schemas.microsoft.com/office/drawing/2014/main" id="{3394F372-A350-4F8B-A187-159588D30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Text Box 66">
                <a:extLst>
                  <a:ext uri="{FF2B5EF4-FFF2-40B4-BE49-F238E27FC236}">
                    <a16:creationId xmlns:a16="http://schemas.microsoft.com/office/drawing/2014/main" id="{EBF40E36-109A-493E-B460-6C9C80114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Text Box 67">
                <a:extLst>
                  <a:ext uri="{FF2B5EF4-FFF2-40B4-BE49-F238E27FC236}">
                    <a16:creationId xmlns:a16="http://schemas.microsoft.com/office/drawing/2014/main" id="{4707A64E-EEA7-4D4D-8466-3666D14F9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2E08579F-BD3D-47A1-9250-E84D840D0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1AF4BF41-80AE-44EE-8942-BC907DA7F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Text Box 70">
                <a:extLst>
                  <a:ext uri="{FF2B5EF4-FFF2-40B4-BE49-F238E27FC236}">
                    <a16:creationId xmlns:a16="http://schemas.microsoft.com/office/drawing/2014/main" id="{9D44AFB6-60A1-4682-9420-D91D749F0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Text Box 71">
                <a:extLst>
                  <a:ext uri="{FF2B5EF4-FFF2-40B4-BE49-F238E27FC236}">
                    <a16:creationId xmlns:a16="http://schemas.microsoft.com/office/drawing/2014/main" id="{85FC4740-6CD9-4E3B-AEC7-B4C4B661F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7" name="Text Box 72">
                <a:extLst>
                  <a:ext uri="{FF2B5EF4-FFF2-40B4-BE49-F238E27FC236}">
                    <a16:creationId xmlns:a16="http://schemas.microsoft.com/office/drawing/2014/main" id="{01273689-F316-4B1C-9D08-3EB29320E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" name="Text Box 73">
                <a:extLst>
                  <a:ext uri="{FF2B5EF4-FFF2-40B4-BE49-F238E27FC236}">
                    <a16:creationId xmlns:a16="http://schemas.microsoft.com/office/drawing/2014/main" id="{0E6CA386-BA3E-4A35-B932-0AF259BB9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9E2FC9B7-1180-4236-8E0A-9C325131D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80" name="AutoShape 75">
                <a:extLst>
                  <a:ext uri="{FF2B5EF4-FFF2-40B4-BE49-F238E27FC236}">
                    <a16:creationId xmlns:a16="http://schemas.microsoft.com/office/drawing/2014/main" id="{BEFA1158-3E73-4903-ABA2-197558722323}"/>
                  </a:ext>
                </a:extLst>
              </p:cNvPr>
              <p:cNvCxnSpPr>
                <a:cxnSpLocks noChangeShapeType="1"/>
                <a:stCxn id="60" idx="0"/>
                <a:endCxn id="60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71AA9BE-35D7-4E62-8791-17E765852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77">
              <a:extLst>
                <a:ext uri="{FF2B5EF4-FFF2-40B4-BE49-F238E27FC236}">
                  <a16:creationId xmlns:a16="http://schemas.microsoft.com/office/drawing/2014/main" id="{D3BCAC19-AEC4-4468-83E3-E2CED923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128">
            <a:extLst>
              <a:ext uri="{FF2B5EF4-FFF2-40B4-BE49-F238E27FC236}">
                <a16:creationId xmlns:a16="http://schemas.microsoft.com/office/drawing/2014/main" id="{689FC296-C5F8-4867-A494-FAAEDA8E3D77}"/>
              </a:ext>
            </a:extLst>
          </p:cNvPr>
          <p:cNvGrpSpPr>
            <a:grpSpLocks/>
          </p:cNvGrpSpPr>
          <p:nvPr/>
        </p:nvGrpSpPr>
        <p:grpSpPr bwMode="auto">
          <a:xfrm>
            <a:off x="6106457" y="1985963"/>
            <a:ext cx="3351213" cy="1947862"/>
            <a:chOff x="1488" y="1888"/>
            <a:chExt cx="2111" cy="1227"/>
          </a:xfrm>
        </p:grpSpPr>
        <p:grpSp>
          <p:nvGrpSpPr>
            <p:cNvPr id="82" name="Group 129">
              <a:extLst>
                <a:ext uri="{FF2B5EF4-FFF2-40B4-BE49-F238E27FC236}">
                  <a16:creationId xmlns:a16="http://schemas.microsoft.com/office/drawing/2014/main" id="{443680D9-EEF2-432C-8922-6452C3E9E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85" name="Oval 130">
                <a:extLst>
                  <a:ext uri="{FF2B5EF4-FFF2-40B4-BE49-F238E27FC236}">
                    <a16:creationId xmlns:a16="http://schemas.microsoft.com/office/drawing/2014/main" id="{2AB21C18-9C29-4408-8E9B-55CE36D2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Oval 131">
                <a:extLst>
                  <a:ext uri="{FF2B5EF4-FFF2-40B4-BE49-F238E27FC236}">
                    <a16:creationId xmlns:a16="http://schemas.microsoft.com/office/drawing/2014/main" id="{53D88E4C-1CFE-400A-8960-A9ED4EC5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Oval 132">
                <a:extLst>
                  <a:ext uri="{FF2B5EF4-FFF2-40B4-BE49-F238E27FC236}">
                    <a16:creationId xmlns:a16="http://schemas.microsoft.com/office/drawing/2014/main" id="{5F1B5F80-2A92-4C35-BB65-1A967AB7F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Oval 133">
                <a:extLst>
                  <a:ext uri="{FF2B5EF4-FFF2-40B4-BE49-F238E27FC236}">
                    <a16:creationId xmlns:a16="http://schemas.microsoft.com/office/drawing/2014/main" id="{5CB4D81A-0A9B-4E86-AFCF-CA002B8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Oval 134">
                <a:extLst>
                  <a:ext uri="{FF2B5EF4-FFF2-40B4-BE49-F238E27FC236}">
                    <a16:creationId xmlns:a16="http://schemas.microsoft.com/office/drawing/2014/main" id="{80D78043-8DDE-4FD1-82E0-4A6DC08FB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135">
                <a:extLst>
                  <a:ext uri="{FF2B5EF4-FFF2-40B4-BE49-F238E27FC236}">
                    <a16:creationId xmlns:a16="http://schemas.microsoft.com/office/drawing/2014/main" id="{EBB66C28-A0E4-44EA-8183-72C31299C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136">
                <a:extLst>
                  <a:ext uri="{FF2B5EF4-FFF2-40B4-BE49-F238E27FC236}">
                    <a16:creationId xmlns:a16="http://schemas.microsoft.com/office/drawing/2014/main" id="{93ED2BFE-C975-4E19-B598-758F91C6A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37">
                <a:extLst>
                  <a:ext uri="{FF2B5EF4-FFF2-40B4-BE49-F238E27FC236}">
                    <a16:creationId xmlns:a16="http://schemas.microsoft.com/office/drawing/2014/main" id="{88A2138D-4342-4C7A-9DB3-BA4E7F632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138">
                <a:extLst>
                  <a:ext uri="{FF2B5EF4-FFF2-40B4-BE49-F238E27FC236}">
                    <a16:creationId xmlns:a16="http://schemas.microsoft.com/office/drawing/2014/main" id="{3C8E5BC0-60C9-4CDA-813F-AC4F4053F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Text Box 139">
                <a:extLst>
                  <a:ext uri="{FF2B5EF4-FFF2-40B4-BE49-F238E27FC236}">
                    <a16:creationId xmlns:a16="http://schemas.microsoft.com/office/drawing/2014/main" id="{CBB4FB76-2624-4531-9DE7-25C61ED11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Text Box 140">
                <a:extLst>
                  <a:ext uri="{FF2B5EF4-FFF2-40B4-BE49-F238E27FC236}">
                    <a16:creationId xmlns:a16="http://schemas.microsoft.com/office/drawing/2014/main" id="{9518283E-1F03-45C7-841A-6AD4EFDE0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 Box 141">
                <a:extLst>
                  <a:ext uri="{FF2B5EF4-FFF2-40B4-BE49-F238E27FC236}">
                    <a16:creationId xmlns:a16="http://schemas.microsoft.com/office/drawing/2014/main" id="{AC7A11E1-A37C-46A8-96C1-F337BCDBC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Text Box 142">
                <a:extLst>
                  <a:ext uri="{FF2B5EF4-FFF2-40B4-BE49-F238E27FC236}">
                    <a16:creationId xmlns:a16="http://schemas.microsoft.com/office/drawing/2014/main" id="{365DFB43-F5F0-4EA5-AE93-4D6F80695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Freeform 143">
                <a:extLst>
                  <a:ext uri="{FF2B5EF4-FFF2-40B4-BE49-F238E27FC236}">
                    <a16:creationId xmlns:a16="http://schemas.microsoft.com/office/drawing/2014/main" id="{0A472FA7-F2D3-47C1-A1FB-A2F0CE05E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Freeform 144">
                <a:extLst>
                  <a:ext uri="{FF2B5EF4-FFF2-40B4-BE49-F238E27FC236}">
                    <a16:creationId xmlns:a16="http://schemas.microsoft.com/office/drawing/2014/main" id="{F6CF2992-5C42-4890-8160-FD8B2F262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Text Box 145">
                <a:extLst>
                  <a:ext uri="{FF2B5EF4-FFF2-40B4-BE49-F238E27FC236}">
                    <a16:creationId xmlns:a16="http://schemas.microsoft.com/office/drawing/2014/main" id="{87543B02-C339-48A8-875A-4A492C355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Text Box 146">
                <a:extLst>
                  <a:ext uri="{FF2B5EF4-FFF2-40B4-BE49-F238E27FC236}">
                    <a16:creationId xmlns:a16="http://schemas.microsoft.com/office/drawing/2014/main" id="{18F900BB-9139-4561-AB36-ED25DB7A6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" name="Text Box 147">
                <a:extLst>
                  <a:ext uri="{FF2B5EF4-FFF2-40B4-BE49-F238E27FC236}">
                    <a16:creationId xmlns:a16="http://schemas.microsoft.com/office/drawing/2014/main" id="{71C9956F-B800-49CB-900E-B687317AA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Text Box 148">
                <a:extLst>
                  <a:ext uri="{FF2B5EF4-FFF2-40B4-BE49-F238E27FC236}">
                    <a16:creationId xmlns:a16="http://schemas.microsoft.com/office/drawing/2014/main" id="{377DD251-F177-4750-9A99-0A441305C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Text Box 149">
                <a:extLst>
                  <a:ext uri="{FF2B5EF4-FFF2-40B4-BE49-F238E27FC236}">
                    <a16:creationId xmlns:a16="http://schemas.microsoft.com/office/drawing/2014/main" id="{34E7FE3B-B888-477E-95B7-76F4ADAB5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5" name="AutoShape 150">
                <a:extLst>
                  <a:ext uri="{FF2B5EF4-FFF2-40B4-BE49-F238E27FC236}">
                    <a16:creationId xmlns:a16="http://schemas.microsoft.com/office/drawing/2014/main" id="{DD05F04C-07EF-45DA-B676-9380980A7299}"/>
                  </a:ext>
                </a:extLst>
              </p:cNvPr>
              <p:cNvCxnSpPr>
                <a:cxnSpLocks noChangeShapeType="1"/>
                <a:stCxn id="85" idx="0"/>
                <a:endCxn id="85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3" name="Oval 151">
              <a:extLst>
                <a:ext uri="{FF2B5EF4-FFF2-40B4-BE49-F238E27FC236}">
                  <a16:creationId xmlns:a16="http://schemas.microsoft.com/office/drawing/2014/main" id="{EF0BCAAD-124E-4583-A0EE-033AF217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52">
              <a:extLst>
                <a:ext uri="{FF2B5EF4-FFF2-40B4-BE49-F238E27FC236}">
                  <a16:creationId xmlns:a16="http://schemas.microsoft.com/office/drawing/2014/main" id="{E2BF931B-B900-4DD1-8FE4-D6EF717B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" name="Text Box 153">
            <a:extLst>
              <a:ext uri="{FF2B5EF4-FFF2-40B4-BE49-F238E27FC236}">
                <a16:creationId xmlns:a16="http://schemas.microsoft.com/office/drawing/2014/main" id="{13C8D7BB-F779-4143-8107-8686057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70" y="4168775"/>
            <a:ext cx="153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</a:t>
            </a:r>
          </a:p>
        </p:txBody>
      </p:sp>
      <p:sp>
        <p:nvSpPr>
          <p:cNvPr id="107" name="Text Box 154">
            <a:extLst>
              <a:ext uri="{FF2B5EF4-FFF2-40B4-BE49-F238E27FC236}">
                <a16:creationId xmlns:a16="http://schemas.microsoft.com/office/drawing/2014/main" id="{11095812-0CC0-406F-A440-3B1542D1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295" y="414972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198414589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403760-97FB-4F04-B0A8-0A166978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如果图的每条边是二结点构成的有序对，则该图称为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，上文所定义的图都是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。有向图中边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是两条不同的边，对于边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有向图中，结点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的度分为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入度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，即与该结点相关联并以该结点为终点的边的数目，以及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即与该结点相关联并以该结点为始点的边的数目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分别记作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86918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3811</Words>
  <Application>Microsoft Office PowerPoint</Application>
  <PresentationFormat>宽屏</PresentationFormat>
  <Paragraphs>345</Paragraphs>
  <Slides>39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Microsoft YaHei Light</vt:lpstr>
      <vt:lpstr>等线</vt:lpstr>
      <vt:lpstr>等线 Light</vt:lpstr>
      <vt:lpstr>黑体</vt:lpstr>
      <vt:lpstr>KaiTi</vt:lpstr>
      <vt:lpstr>宋体</vt:lpstr>
      <vt:lpstr>Microsoft YaHei</vt:lpstr>
      <vt:lpstr>Arial</vt:lpstr>
      <vt:lpstr>Arial Black</vt:lpstr>
      <vt:lpstr>Arial Narrow</vt:lpstr>
      <vt:lpstr>Lucida Handwriting</vt:lpstr>
      <vt:lpstr>Monotype Corsiva</vt:lpstr>
      <vt:lpstr>Segoe UI Semibold</vt:lpstr>
      <vt:lpstr>Symbol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33</cp:revision>
  <dcterms:created xsi:type="dcterms:W3CDTF">2021-11-05T13:12:46Z</dcterms:created>
  <dcterms:modified xsi:type="dcterms:W3CDTF">2021-11-21T08:39:11Z</dcterms:modified>
</cp:coreProperties>
</file>