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445" r:id="rId2"/>
    <p:sldId id="1585" r:id="rId3"/>
    <p:sldId id="1728" r:id="rId4"/>
    <p:sldId id="1730" r:id="rId5"/>
    <p:sldId id="1731" r:id="rId6"/>
    <p:sldId id="1626" r:id="rId7"/>
    <p:sldId id="1627" r:id="rId8"/>
    <p:sldId id="1628" r:id="rId9"/>
    <p:sldId id="1630" r:id="rId10"/>
    <p:sldId id="1631" r:id="rId11"/>
    <p:sldId id="1632" r:id="rId12"/>
    <p:sldId id="1637" r:id="rId13"/>
    <p:sldId id="1638" r:id="rId14"/>
    <p:sldId id="1690" r:id="rId15"/>
    <p:sldId id="1668" r:id="rId16"/>
    <p:sldId id="1629" r:id="rId17"/>
    <p:sldId id="1633" r:id="rId18"/>
    <p:sldId id="1634" r:id="rId19"/>
    <p:sldId id="1635" r:id="rId20"/>
    <p:sldId id="1636" r:id="rId21"/>
    <p:sldId id="1691" r:id="rId22"/>
    <p:sldId id="1732" r:id="rId23"/>
    <p:sldId id="1733" r:id="rId24"/>
    <p:sldId id="1734" r:id="rId25"/>
    <p:sldId id="1735" r:id="rId26"/>
    <p:sldId id="1736" r:id="rId27"/>
    <p:sldId id="1737" r:id="rId28"/>
    <p:sldId id="1738" r:id="rId29"/>
    <p:sldId id="1739" r:id="rId30"/>
    <p:sldId id="1740" r:id="rId31"/>
    <p:sldId id="1741" r:id="rId32"/>
    <p:sldId id="1742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66" autoAdjust="0"/>
  </p:normalViewPr>
  <p:slideViewPr>
    <p:cSldViewPr snapToGrid="0">
      <p:cViewPr varScale="1">
        <p:scale>
          <a:sx n="110" d="100"/>
          <a:sy n="110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5E74C-0388-460B-8A1A-12262F716AB4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12EA6-5A00-4649-A385-8C3D605DC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10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2214FF63-7E78-4CEA-B78B-294BDB7C41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999858BC-515F-4514-A470-A99FA05D1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DB2CFB14-3F96-47B7-9206-1409F9E89C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22AA93-F3F5-44B4-89DC-39F3993E743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479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03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58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30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920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664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414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02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526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2338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57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2287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498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275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0694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7843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2530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9510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7999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5695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2909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489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8741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327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8161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23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922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404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572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059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584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742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38839-3093-4729-8FEC-B8F7E98C0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6451D4-D3E9-4B1A-95FF-7D3B8AF5E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796E7-D825-4C6E-BB57-A7CD8789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9B286-5F09-4022-9FBE-42A79B11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49831-1415-4A89-9C0F-0B710298F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94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B03DE-A4A4-4F0A-A9BD-028DD3FC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4C1679-A24E-4034-B873-263855CD3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25EB0-BC97-43A3-83EE-556D5C86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40581-EA82-4D2B-98B5-74D4D112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EE154-45E0-4D8D-8A71-8D4CF08F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67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EE343A-5B65-4716-95F1-9E48DCD8C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6F6630-FD54-4703-A7DD-DF2E514B5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43D9D7-7F8E-4C14-8CA9-F338013DD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EEFCF-892B-49DF-A6EE-D431C832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FF0452-FBD7-4399-AEDE-FC430C2E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82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D73D5CAC-F429-4F2F-9F7B-6223C359040B}"/>
              </a:ext>
            </a:extLst>
          </p:cNvPr>
          <p:cNvSpPr txBox="1"/>
          <p:nvPr userDrawn="1"/>
        </p:nvSpPr>
        <p:spPr>
          <a:xfrm>
            <a:off x="76200" y="117475"/>
            <a:ext cx="1701800" cy="676275"/>
          </a:xfrm>
          <a:prstGeom prst="rect">
            <a:avLst/>
          </a:prstGeom>
          <a:noFill/>
        </p:spPr>
        <p:txBody>
          <a:bodyPr lIns="121900" tIns="60949" rIns="121900" bIns="60949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598" b="1" spc="-150" dirty="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598" b="1" spc="-150" dirty="0">
              <a:solidFill>
                <a:schemeClr val="accent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44DE135-33BF-4676-B43F-8AA62673A58B}"/>
              </a:ext>
            </a:extLst>
          </p:cNvPr>
          <p:cNvCxnSpPr/>
          <p:nvPr userDrawn="1"/>
        </p:nvCxnSpPr>
        <p:spPr>
          <a:xfrm>
            <a:off x="1562100" y="693738"/>
            <a:ext cx="106299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65028"/>
      </p:ext>
    </p:extLst>
  </p:cSld>
  <p:clrMapOvr>
    <a:masterClrMapping/>
  </p:clrMapOvr>
  <p:transition spd="slow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F371C-923A-4556-89D9-6D9283A0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452F5-C1B4-4538-A3E8-6DDD4E3FA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D3449-79F7-4668-B887-D81CE8C8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3B59D-BF5B-4DBC-9568-C8AAA663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40E4E-BBD4-4D8B-98E4-EA30CF02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86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BCA1D-712E-4F01-BAE5-8839C0DA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AE37AA-2A2A-48D0-8688-D6F59D667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A6700-85CF-420A-ABAE-FF91735E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62237A-DAB1-4E98-8B5B-CC1845DB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D0C69-48ED-4B44-A7D1-9AE23383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40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6A286-E7EE-4D49-B4B0-76832A50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139823-13D0-4FEF-A29A-E79B58662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9679F6-6354-42A0-8470-199F28220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8206FB-A032-418A-BB97-4CE861AB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238BE2-4D63-4513-89E9-8162B99B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67CBF8-AFBC-4D68-AF29-C94A9700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45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09053-D199-4CC7-98FA-E112AB4B4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2E4443-2D08-45C3-A860-96FD1AF4F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96351A-C85B-412D-9175-4D3FD33ED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1DAADB-9A7A-4973-AE1B-CED0F8308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AFD96D-F559-4505-952C-8BA09BFA9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5D621F-C4F8-4B34-A7F6-16826D05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B6E70F-70C0-4744-BA5C-79003E6B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C0EED7-721D-410A-8683-671A021E0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76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05F9F-E778-4AF2-97CA-47B468DC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461C9F-E0FE-424D-BAD5-9433FCE0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30F9B-24B1-4F3C-B51F-EF11DC10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1B3E22-D4E5-4B77-801C-2F976DDD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25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BE8AAB-8A93-4DA4-91BB-AA1694AF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338EE8-71EA-462E-A54F-FCC3FC6F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7FFFDF-496B-4AE6-A7F6-4838B6C69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82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B799E-158D-4F13-B1D8-75C44E56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3B7AF-9C05-48B9-B50C-1D3595D5E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F83C59-6E43-49DE-9EA3-A9A734C2F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972035-E581-4546-A646-9CE73C3E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16B245-4FB7-4C26-88C6-480F9328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EA37DF-1C3E-4187-9F19-56F9CF40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31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9CBD2-48C7-4DD4-85B9-665DB9CA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43F06E-1C36-4C66-9E8E-1B38D38BB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2AACA3-D5EA-4976-B46A-426D9DD6B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97B16B-9109-428A-AA9F-6433D823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A6ED09-92F3-4027-B4D7-6B8809BE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EE1814-E277-48BF-A37C-B8DC2307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02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591E61-2795-47C4-BFA6-697F942D9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4E90BB-9C04-4BA4-8EBF-3BD6F7FF9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6B6A8-6B45-45E5-A763-39B87EACB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54364-00D7-41EA-9F35-087FAD37449B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0F76C-578E-4398-A65C-C96041DE2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1C9BE-7819-4C7C-BFE7-801F21DF3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03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23.wmf"/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7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19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8.bin"/><Relationship Id="rId14" Type="http://schemas.openxmlformats.org/officeDocument/2006/relationships/image" Target="../media/image2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">
            <a:extLst>
              <a:ext uri="{FF2B5EF4-FFF2-40B4-BE49-F238E27FC236}">
                <a16:creationId xmlns:a16="http://schemas.microsoft.com/office/drawing/2014/main" id="{13E189C7-8218-4052-85AE-E01EC1124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3073">
            <a:extLst>
              <a:ext uri="{FF2B5EF4-FFF2-40B4-BE49-F238E27FC236}">
                <a16:creationId xmlns:a16="http://schemas.microsoft.com/office/drawing/2014/main" id="{F7D2571E-1D87-457C-8CCC-C3C98F94D652}"/>
              </a:ext>
            </a:extLst>
          </p:cNvPr>
          <p:cNvSpPr>
            <a:spLocks noGrp="1"/>
          </p:cNvSpPr>
          <p:nvPr/>
        </p:nvSpPr>
        <p:spPr>
          <a:xfrm>
            <a:off x="2390775" y="3140075"/>
            <a:ext cx="7772400" cy="9509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noProof="1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charset="-122"/>
                <a:ea typeface="KaiTi" panose="02010609060101010101" charset="-122"/>
                <a:cs typeface="Times New Roman" panose="02020603050405020304" pitchFamily="2" charset="0"/>
              </a:rPr>
              <a:t>离散数学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noProof="1">
                <a:solidFill>
                  <a:srgbClr val="0066FF"/>
                </a:solidFill>
                <a:latin typeface="Arial Black" panose="020B0A04020102020204" charset="0"/>
                <a:ea typeface="+mn-ea"/>
                <a:cs typeface="Times New Roman" panose="02020603050405020304" pitchFamily="2" charset="0"/>
              </a:rPr>
              <a:t>Discrete Mathematics</a:t>
            </a:r>
          </a:p>
        </p:txBody>
      </p:sp>
      <p:sp>
        <p:nvSpPr>
          <p:cNvPr id="4100" name="矩形 3074">
            <a:extLst>
              <a:ext uri="{FF2B5EF4-FFF2-40B4-BE49-F238E27FC236}">
                <a16:creationId xmlns:a16="http://schemas.microsoft.com/office/drawing/2014/main" id="{AA238628-3C73-45C1-88BF-CA2DFF4F68C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485900" y="4337050"/>
            <a:ext cx="9104313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计算机学院 </a:t>
            </a: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吴亦奇  </a:t>
            </a:r>
            <a:r>
              <a:rPr lang="en-US" altLang="zh-CN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wuyq</a:t>
            </a:r>
            <a:r>
              <a:rPr lang="zh-CN" altLang="en-US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@cug.edu.cn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101" name="内容占位符 3076">
            <a:extLst>
              <a:ext uri="{FF2B5EF4-FFF2-40B4-BE49-F238E27FC236}">
                <a16:creationId xmlns:a16="http://schemas.microsoft.com/office/drawing/2014/main" id="{31156996-2154-42A9-9D69-9E3C40E3A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1052513"/>
            <a:ext cx="9137650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821093"/>
      </p:ext>
    </p:extLst>
  </p:cSld>
  <p:clrMapOvr>
    <a:masterClrMapping/>
  </p:clrMapOvr>
  <p:transition spd="slow" advTm="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176FC46-6EA9-4EA9-8C0D-CE4EB8E19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90" y="606885"/>
            <a:ext cx="7848600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●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►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  3) 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阶群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是循环群当且仅当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阶元素。 群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阶循环群，根据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）知生成元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的阶即为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n;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反之，设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阶元素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H={a</a:t>
            </a:r>
            <a:r>
              <a:rPr lang="en-US" altLang="zh-CN" sz="2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,a</a:t>
            </a:r>
            <a:r>
              <a:rPr lang="en-US" altLang="zh-CN" sz="2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,a</a:t>
            </a:r>
            <a:r>
              <a:rPr lang="en-US" altLang="zh-CN" sz="2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,a</a:t>
            </a:r>
            <a:r>
              <a:rPr lang="en-US" altLang="zh-CN" sz="2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n-1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阶群，但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|G|=n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，故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G=H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，即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阶循环群且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是生成元。 由此可知，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阶循环群的一个元素是否为生成元，在于这个元素的阶是否为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4)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无限循环群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&lt;a&gt;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有两个生成元，即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; 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阶循环群有</a:t>
            </a:r>
            <a:r>
              <a:rPr lang="zh-CN" alt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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n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个生成元，其中</a:t>
            </a:r>
            <a:r>
              <a:rPr lang="zh-CN" alt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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n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Euler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函数（小于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且与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互素的正整数的个数）。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333127A-38B3-4126-A288-499D1C21D16B}"/>
              </a:ext>
            </a:extLst>
          </p:cNvPr>
          <p:cNvSpPr/>
          <p:nvPr/>
        </p:nvSpPr>
        <p:spPr>
          <a:xfrm>
            <a:off x="1076586" y="5085682"/>
            <a:ext cx="10365997" cy="206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defRPr/>
            </a:pP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其中，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称为欧拉函数：表示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，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…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n-1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中与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互素的数的个数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    例如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=12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，小于或等于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12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且与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12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互素的正整数有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个：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                           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1, 5, 7, 11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，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   所以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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(12)=4.</a:t>
            </a:r>
            <a:b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858524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2C53D2-A185-4ECA-8C02-187360867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913" y="1052513"/>
            <a:ext cx="7777162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●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►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事实上，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&lt;a&gt;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为无限循环群时有两个生成元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是显然的。设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阶循环群的生成元为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|a|=n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。又根据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(0&lt;k&lt;n)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&lt;a&gt;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的生成元当且仅当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|=n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|=n/(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n,k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，故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n/(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n,k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=n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k,n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)=1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，亦即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只与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互素且小于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即可。从而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&lt;a&gt;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(n)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个生成元。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7442355"/>
      </p:ext>
    </p:extLst>
  </p:cSld>
  <p:clrMapOvr>
    <a:masterClrMapping/>
  </p:clrMapOvr>
  <p:transition spd="slow" advTm="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7A4F550-ED68-422D-A69E-5B5F18253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215" y="1166018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定理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设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G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=&lt;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a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&gt;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是循环群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. 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(1)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若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是无限循环群，则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只有两个生成元，即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和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a</a:t>
            </a:r>
            <a:r>
              <a:rPr kumimoji="0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  <a:sym typeface="Symbol" panose="05050102010706020507" pitchFamily="18" charset="2"/>
              </a:rPr>
              <a:t></a:t>
            </a:r>
            <a:r>
              <a:rPr kumimoji="0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. 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(2)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若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是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n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阶循环群，则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含有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  <a:sym typeface="Symbol" panose="05050102010706020507" pitchFamily="18" charset="2"/>
              </a:rPr>
              <a:t>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个生成元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.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对于任何小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      于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且与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n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互质的数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∈{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0,1,…,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-1}, 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a</a:t>
            </a:r>
            <a:r>
              <a:rPr kumimoji="0" lang="en-US" altLang="zh-CN" sz="2400" b="1" i="1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是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的生成元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  <a:sym typeface="Symbol" panose="05050102010706020507" pitchFamily="18" charset="2"/>
              </a:rPr>
              <a:t>   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</a:b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163650"/>
      </p:ext>
    </p:extLst>
  </p:cSld>
  <p:clrMapOvr>
    <a:masterClrMapping/>
  </p:clrMapOvr>
  <p:transition spd="slow" advTm="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4ACC694-25A0-4AD8-B0CB-0D9F11E66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166018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证  </a:t>
            </a: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显然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i="1" dirty="0">
                <a:latin typeface="Times New Roman" panose="02020603050405020304" pitchFamily="18" charset="0"/>
              </a:rPr>
              <a:t>                      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k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因此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的生成元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再证明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只有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这两个生成元</a:t>
            </a:r>
            <a:r>
              <a:rPr lang="en-US" altLang="zh-CN" dirty="0">
                <a:latin typeface="Times New Roman" panose="02020603050405020304" pitchFamily="18" charset="0"/>
              </a:rPr>
              <a:t>.  </a:t>
            </a:r>
            <a:r>
              <a:rPr lang="zh-CN" altLang="en-US" dirty="0">
                <a:latin typeface="Times New Roman" panose="02020603050405020304" pitchFamily="18" charset="0"/>
              </a:rPr>
              <a:t>假设 </a:t>
            </a:r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</a:rPr>
              <a:t>也是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的生成元，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zh-CN" altLang="en-US" i="1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&gt;. </a:t>
            </a:r>
            <a:r>
              <a:rPr lang="zh-CN" altLang="en-US" dirty="0">
                <a:latin typeface="Times New Roman" panose="02020603050405020304" pitchFamily="18" charset="0"/>
              </a:rPr>
              <a:t>由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可知存在整数 </a:t>
            </a:r>
            <a:r>
              <a:rPr lang="en-US" altLang="zh-CN" i="1" dirty="0">
                <a:latin typeface="Times New Roman" panose="02020603050405020304" pitchFamily="18" charset="0"/>
              </a:rPr>
              <a:t>t </a:t>
            </a:r>
            <a:r>
              <a:rPr lang="zh-CN" altLang="en-US" dirty="0">
                <a:latin typeface="Times New Roman" panose="02020603050405020304" pitchFamily="18" charset="0"/>
              </a:rPr>
              <a:t>使得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t</a:t>
            </a:r>
            <a:r>
              <a:rPr lang="en-US" altLang="zh-CN" dirty="0" err="1">
                <a:latin typeface="Times New Roman" panose="02020603050405020304" pitchFamily="18" charset="0"/>
              </a:rPr>
              <a:t>.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由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 &lt;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知存在整数 </a:t>
            </a:r>
            <a:r>
              <a:rPr lang="en-US" altLang="zh-CN" i="1" dirty="0">
                <a:latin typeface="Times New Roman" panose="02020603050405020304" pitchFamily="18" charset="0"/>
              </a:rPr>
              <a:t>m </a:t>
            </a:r>
            <a:r>
              <a:rPr lang="zh-CN" altLang="en-US" dirty="0">
                <a:latin typeface="Times New Roman" panose="02020603050405020304" pitchFamily="18" charset="0"/>
              </a:rPr>
              <a:t>使得 </a:t>
            </a:r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.  </a:t>
            </a:r>
            <a:r>
              <a:rPr lang="zh-CN" altLang="en-US" dirty="0">
                <a:latin typeface="Times New Roman" panose="02020603050405020304" pitchFamily="18" charset="0"/>
              </a:rPr>
              <a:t>从而得到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  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t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 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t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mt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由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中的消去律得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         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mt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因为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是无限群，必有</a:t>
            </a:r>
            <a:r>
              <a:rPr lang="en-US" altLang="zh-CN" i="1" dirty="0">
                <a:latin typeface="Times New Roman" panose="02020603050405020304" pitchFamily="18" charset="0"/>
              </a:rPr>
              <a:t>mt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 = 0. </a:t>
            </a:r>
            <a:r>
              <a:rPr lang="zh-CN" altLang="en-US" dirty="0">
                <a:latin typeface="Times New Roman" panose="02020603050405020304" pitchFamily="18" charset="0"/>
              </a:rPr>
              <a:t>从而证明了</a:t>
            </a:r>
            <a:r>
              <a:rPr lang="en-US" altLang="zh-CN" i="1" dirty="0">
                <a:latin typeface="Times New Roman" panose="02020603050405020304" pitchFamily="18" charset="0"/>
              </a:rPr>
              <a:t>m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t </a:t>
            </a:r>
            <a:r>
              <a:rPr lang="en-US" altLang="zh-CN" dirty="0">
                <a:latin typeface="Times New Roman" panose="02020603050405020304" pitchFamily="18" charset="0"/>
              </a:rPr>
              <a:t>= 1</a:t>
            </a:r>
            <a:r>
              <a:rPr lang="zh-CN" altLang="en-US" dirty="0">
                <a:latin typeface="Times New Roman" panose="02020603050405020304" pitchFamily="18" charset="0"/>
              </a:rPr>
              <a:t>或 </a:t>
            </a:r>
            <a:r>
              <a:rPr lang="en-US" altLang="zh-CN" i="1" dirty="0">
                <a:latin typeface="Times New Roman" panose="02020603050405020304" pitchFamily="18" charset="0"/>
              </a:rPr>
              <a:t>m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，即 </a:t>
            </a:r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或 </a:t>
            </a:r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257060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8FDAA69B-C291-4E19-BB2F-BD8E622F8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495" y="1292404"/>
            <a:ext cx="8229600" cy="468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只须证明：对任何正整数 </a:t>
            </a:r>
            <a:r>
              <a:rPr lang="en-US" altLang="zh-CN" i="1" dirty="0">
                <a:latin typeface="Times New Roman" panose="02020603050405020304" pitchFamily="18" charset="0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</a:rPr>
              <a:t>( 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 err="1">
                <a:latin typeface="Times New Roman" panose="02020603050405020304" pitchFamily="18" charset="0"/>
              </a:rPr>
              <a:t>≤</a:t>
            </a:r>
            <a:r>
              <a:rPr lang="en-US" altLang="zh-CN" i="1" dirty="0" err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</a:p>
          <a:p>
            <a:pPr eaLnBrk="1" hangingPunct="1"/>
            <a:r>
              <a:rPr lang="zh-CN" altLang="en-US" i="1" dirty="0">
                <a:latin typeface="Times New Roman" panose="02020603050405020304" pitchFamily="18" charset="0"/>
              </a:rPr>
              <a:t>                          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的生成元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互质</a:t>
            </a:r>
            <a:r>
              <a:rPr lang="en-US" altLang="zh-CN" dirty="0">
                <a:latin typeface="Times New Roman" panose="02020603050405020304" pitchFamily="18" charset="0"/>
              </a:rPr>
              <a:t>.   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充分性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互质，且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 err="1">
                <a:latin typeface="Times New Roman" panose="02020603050405020304" pitchFamily="18" charset="0"/>
              </a:rPr>
              <a:t>≤</a:t>
            </a:r>
            <a:r>
              <a:rPr lang="en-US" altLang="zh-CN" i="1" dirty="0" err="1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，那么存在整数 </a:t>
            </a:r>
            <a:r>
              <a:rPr lang="en-US" altLang="zh-CN" i="1" dirty="0">
                <a:latin typeface="Times New Roman" panose="02020603050405020304" pitchFamily="18" charset="0"/>
              </a:rPr>
              <a:t>u </a:t>
            </a:r>
            <a:r>
              <a:rPr lang="zh-CN" altLang="en-US" dirty="0">
                <a:latin typeface="Times New Roman" panose="02020603050405020304" pitchFamily="18" charset="0"/>
              </a:rPr>
              <a:t>和 </a:t>
            </a:r>
            <a:r>
              <a:rPr lang="en-US" altLang="zh-CN" i="1" dirty="0">
                <a:latin typeface="Times New Roman" panose="02020603050405020304" pitchFamily="18" charset="0"/>
              </a:rPr>
              <a:t>v </a:t>
            </a:r>
            <a:r>
              <a:rPr lang="zh-CN" altLang="en-US" dirty="0">
                <a:latin typeface="Times New Roman" panose="02020603050405020304" pitchFamily="18" charset="0"/>
              </a:rPr>
              <a:t>使得                                      </a:t>
            </a:r>
            <a:r>
              <a:rPr lang="en-US" altLang="zh-CN" dirty="0">
                <a:latin typeface="Times New Roman" panose="02020603050405020304" pitchFamily="18" charset="0"/>
              </a:rPr>
              <a:t>			</a:t>
            </a:r>
            <a:r>
              <a:rPr lang="en-US" altLang="zh-CN" i="1" dirty="0" err="1">
                <a:latin typeface="Times New Roman" panose="02020603050405020304" pitchFamily="18" charset="0"/>
              </a:rPr>
              <a:t>ur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+ </a:t>
            </a:r>
            <a:r>
              <a:rPr lang="en-US" altLang="zh-CN" i="1" dirty="0" err="1">
                <a:latin typeface="Times New Roman" panose="02020603050405020304" pitchFamily="18" charset="0"/>
              </a:rPr>
              <a:t>vn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 1  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从而          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ur</a:t>
            </a:r>
            <a:r>
              <a:rPr lang="en-US" altLang="zh-CN" baseline="30000" dirty="0" err="1">
                <a:latin typeface="Times New Roman" panose="02020603050405020304" pitchFamily="18" charset="0"/>
              </a:rPr>
              <a:t>+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vn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 (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v </a:t>
            </a:r>
            <a:r>
              <a:rPr lang="en-US" altLang="zh-CN" dirty="0">
                <a:latin typeface="Times New Roman" panose="02020603050405020304" pitchFamily="18" charset="0"/>
              </a:rPr>
              <a:t>= (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u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这就推出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k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 (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uk</a:t>
            </a:r>
            <a:r>
              <a:rPr lang="en-US" altLang="zh-CN" dirty="0">
                <a:latin typeface="Times New Roman" panose="02020603050405020304" pitchFamily="18" charset="0"/>
              </a:rPr>
              <a:t>∈&lt;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，即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&gt;. 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另一方面，显然有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从而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en-US" altLang="zh-CN" dirty="0">
                <a:latin typeface="Times New Roman" panose="02020603050405020304" pitchFamily="18" charset="0"/>
              </a:rPr>
              <a:t>= &lt;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&gt;. 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必要性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的生成元，则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| =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.  </a:t>
            </a:r>
            <a:r>
              <a:rPr lang="zh-CN" altLang="en-US" dirty="0">
                <a:latin typeface="Times New Roman" panose="02020603050405020304" pitchFamily="18" charset="0"/>
              </a:rPr>
              <a:t>令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的最大公约数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，则存在正整数 </a:t>
            </a:r>
            <a:r>
              <a:rPr lang="en-US" altLang="zh-CN" i="1" dirty="0">
                <a:latin typeface="Times New Roman" panose="02020603050405020304" pitchFamily="18" charset="0"/>
              </a:rPr>
              <a:t>t </a:t>
            </a:r>
            <a:r>
              <a:rPr lang="zh-CN" altLang="en-US" dirty="0">
                <a:latin typeface="Times New Roman" panose="02020603050405020304" pitchFamily="18" charset="0"/>
              </a:rPr>
              <a:t>使得 </a:t>
            </a:r>
            <a:r>
              <a:rPr lang="en-US" altLang="zh-CN" i="1" dirty="0">
                <a:latin typeface="Times New Roman" panose="02020603050405020304" pitchFamily="18" charset="0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dt</a:t>
            </a:r>
            <a:r>
              <a:rPr lang="en-US" altLang="zh-CN" dirty="0">
                <a:latin typeface="Times New Roman" panose="02020603050405020304" pitchFamily="18" charset="0"/>
              </a:rPr>
              <a:t>.  </a:t>
            </a:r>
            <a:r>
              <a:rPr lang="zh-CN" altLang="en-US" dirty="0">
                <a:latin typeface="Times New Roman" panose="02020603050405020304" pitchFamily="18" charset="0"/>
              </a:rPr>
              <a:t>因此</a:t>
            </a:r>
            <a:r>
              <a:rPr lang="en-US" altLang="zh-CN" dirty="0">
                <a:latin typeface="Times New Roman" panose="02020603050405020304" pitchFamily="18" charset="0"/>
              </a:rPr>
              <a:t>, |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| 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n/d</a:t>
            </a:r>
            <a:r>
              <a:rPr lang="zh-CN" altLang="en-US" dirty="0">
                <a:latin typeface="Times New Roman" panose="02020603050405020304" pitchFamily="18" charset="0"/>
              </a:rPr>
              <a:t>的因子，即</a:t>
            </a:r>
          </a:p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整除</a:t>
            </a:r>
            <a:r>
              <a:rPr lang="en-US" altLang="zh-CN" i="1" dirty="0">
                <a:latin typeface="Times New Roman" panose="02020603050405020304" pitchFamily="18" charset="0"/>
              </a:rPr>
              <a:t>n/d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从而证明了</a:t>
            </a:r>
            <a:r>
              <a:rPr lang="en-US" altLang="zh-CN" i="1" dirty="0">
                <a:latin typeface="Times New Roman" panose="02020603050405020304" pitchFamily="18" charset="0"/>
              </a:rPr>
              <a:t>d </a:t>
            </a:r>
            <a:r>
              <a:rPr lang="en-US" altLang="zh-CN" dirty="0">
                <a:latin typeface="Times New Roman" panose="02020603050405020304" pitchFamily="18" charset="0"/>
              </a:rPr>
              <a:t>= 1.</a:t>
            </a:r>
          </a:p>
        </p:txBody>
      </p:sp>
    </p:spTree>
    <p:extLst>
      <p:ext uri="{BB962C8B-B14F-4D97-AF65-F5344CB8AC3E}">
        <p14:creationId xmlns:p14="http://schemas.microsoft.com/office/powerpoint/2010/main" val="21839266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2D4D6F7-817B-4E63-AC1D-4118C358D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777" y="1292404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endParaRPr lang="en-US" altLang="zh-CN" dirty="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(1)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… 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11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</a:rPr>
              <a:t>12</a:t>
            </a:r>
            <a:r>
              <a:rPr lang="zh-CN" altLang="en-US" dirty="0">
                <a:latin typeface="Times New Roman" panose="02020603050405020304" pitchFamily="18" charset="0"/>
              </a:rPr>
              <a:t>阶循环群，则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dirty="0">
                <a:latin typeface="Times New Roman" panose="02020603050405020304" pitchFamily="18" charset="0"/>
              </a:rPr>
              <a:t>(12)=4. </a:t>
            </a:r>
            <a:r>
              <a:rPr lang="zh-CN" altLang="en-US" dirty="0">
                <a:latin typeface="Times New Roman" panose="02020603050405020304" pitchFamily="18" charset="0"/>
              </a:rPr>
              <a:t>小于</a:t>
            </a:r>
            <a:r>
              <a:rPr lang="en-US" altLang="zh-CN" dirty="0">
                <a:latin typeface="Times New Roman" panose="02020603050405020304" pitchFamily="18" charset="0"/>
              </a:rPr>
              <a:t>12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      与</a:t>
            </a:r>
            <a:r>
              <a:rPr lang="en-US" altLang="zh-CN" dirty="0">
                <a:latin typeface="Times New Roman" panose="02020603050405020304" pitchFamily="18" charset="0"/>
              </a:rPr>
              <a:t>12</a:t>
            </a:r>
            <a:r>
              <a:rPr lang="zh-CN" altLang="en-US" dirty="0">
                <a:latin typeface="Times New Roman" panose="02020603050405020304" pitchFamily="18" charset="0"/>
              </a:rPr>
              <a:t>互素的数是</a:t>
            </a:r>
            <a:r>
              <a:rPr lang="en-US" altLang="zh-CN" dirty="0">
                <a:latin typeface="Times New Roman" panose="02020603050405020304" pitchFamily="18" charset="0"/>
              </a:rPr>
              <a:t>1, 5, 7, 11, </a:t>
            </a:r>
            <a:r>
              <a:rPr lang="zh-CN" altLang="en-US" dirty="0">
                <a:latin typeface="Times New Roman" panose="02020603050405020304" pitchFamily="18" charset="0"/>
              </a:rPr>
              <a:t>由定理可知 </a:t>
            </a:r>
            <a:r>
              <a:rPr lang="en-US" altLang="zh-CN" i="1" dirty="0">
                <a:latin typeface="Times New Roman" panose="02020603050405020304" pitchFamily="18" charset="0"/>
              </a:rPr>
              <a:t>a, a</a:t>
            </a:r>
            <a:r>
              <a:rPr lang="en-US" altLang="zh-CN" baseline="30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7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和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11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的生成元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=&lt;Z</a:t>
            </a:r>
            <a:r>
              <a:rPr lang="en-US" altLang="zh-CN" baseline="-25000" dirty="0">
                <a:latin typeface="Times New Roman" panose="02020603050405020304" pitchFamily="18" charset="0"/>
              </a:rPr>
              <a:t>9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是模</a:t>
            </a:r>
            <a:r>
              <a:rPr lang="en-US" altLang="zh-CN" dirty="0">
                <a:latin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</a:rPr>
              <a:t>的整数加群，则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dirty="0">
                <a:latin typeface="Times New Roman" panose="02020603050405020304" pitchFamily="18" charset="0"/>
              </a:rPr>
              <a:t>(9)=6. </a:t>
            </a:r>
            <a:r>
              <a:rPr lang="zh-CN" altLang="en-US" dirty="0">
                <a:latin typeface="Times New Roman" panose="02020603050405020304" pitchFamily="18" charset="0"/>
              </a:rPr>
              <a:t>小于</a:t>
            </a:r>
            <a:r>
              <a:rPr lang="en-US" altLang="zh-CN" dirty="0">
                <a:latin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</a:rPr>
              <a:t>且与</a:t>
            </a:r>
            <a:r>
              <a:rPr lang="en-US" altLang="zh-CN" dirty="0">
                <a:latin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</a:rPr>
              <a:t>互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     素的数是 </a:t>
            </a:r>
            <a:r>
              <a:rPr lang="en-US" altLang="zh-CN" dirty="0">
                <a:latin typeface="Times New Roman" panose="02020603050405020304" pitchFamily="18" charset="0"/>
              </a:rPr>
              <a:t>1, 2, 4, 5, 7, 8. </a:t>
            </a:r>
            <a:r>
              <a:rPr lang="zh-CN" altLang="en-US" dirty="0">
                <a:latin typeface="Times New Roman" panose="02020603050405020304" pitchFamily="18" charset="0"/>
              </a:rPr>
              <a:t>根据定理，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的生成元是</a:t>
            </a:r>
            <a:r>
              <a:rPr lang="en-US" altLang="zh-CN" dirty="0">
                <a:latin typeface="Times New Roman" panose="02020603050405020304" pitchFamily="18" charset="0"/>
              </a:rPr>
              <a:t>1, 2, 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  4, 5, 7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8. 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=3Z={3</a:t>
            </a:r>
            <a:r>
              <a:rPr lang="en-US" altLang="zh-CN" i="1" dirty="0">
                <a:latin typeface="Times New Roman" panose="02020603050405020304" pitchFamily="18" charset="0"/>
              </a:rPr>
              <a:t>z </a:t>
            </a:r>
            <a:r>
              <a:rPr lang="en-US" altLang="zh-CN" dirty="0">
                <a:latin typeface="Times New Roman" panose="02020603050405020304" pitchFamily="18" charset="0"/>
              </a:rPr>
              <a:t>| </a:t>
            </a:r>
            <a:r>
              <a:rPr lang="en-US" altLang="zh-CN" i="1" dirty="0" err="1">
                <a:latin typeface="Times New Roman" panose="02020603050405020304" pitchFamily="18" charset="0"/>
              </a:rPr>
              <a:t>z</a:t>
            </a:r>
            <a:r>
              <a:rPr lang="en-US" altLang="zh-CN" dirty="0" err="1">
                <a:latin typeface="Times New Roman" panose="02020603050405020304" pitchFamily="18" charset="0"/>
              </a:rPr>
              <a:t>∈Z</a:t>
            </a:r>
            <a:r>
              <a:rPr lang="en-US" altLang="zh-CN" dirty="0">
                <a:latin typeface="Times New Roman" panose="02020603050405020304" pitchFamily="18" charset="0"/>
              </a:rPr>
              <a:t>},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上的运算是普通加法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那么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只有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     两个生成元：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3. </a:t>
            </a:r>
          </a:p>
        </p:txBody>
      </p:sp>
    </p:spTree>
    <p:extLst>
      <p:ext uri="{BB962C8B-B14F-4D97-AF65-F5344CB8AC3E}">
        <p14:creationId xmlns:p14="http://schemas.microsoft.com/office/powerpoint/2010/main" val="1688750506"/>
      </p:ext>
    </p:extLst>
  </p:cSld>
  <p:clrMapOvr>
    <a:masterClrMapping/>
  </p:clrMapOvr>
  <p:transition spd="slow" advTm="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163087E-DB73-4658-B383-555906545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913" y="981075"/>
            <a:ext cx="7848600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●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►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&lt;a&gt;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是任意一个循环群，</a:t>
            </a:r>
          </a:p>
          <a:p>
            <a:pPr marL="0" indent="0" algn="just">
              <a:lnSpc>
                <a:spcPct val="10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）若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|a|=∞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，则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&lt;a&gt;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与整数加群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同构；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）若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|a|=n,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&lt;a&gt;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次单位根群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 b="1" baseline="-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=&lt;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ε&gt;(ε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次单位根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同构。</a:t>
            </a:r>
          </a:p>
          <a:p>
            <a:pPr marL="0" indent="0">
              <a:lnSpc>
                <a:spcPct val="10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此定理表明，无限阶循环群彼此同构，有限同阶循环群都彼此同构。 这样，抽象地看，即在同构的意义下，循环群仅有两种，即整数加群与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次单位根群（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为任意正整数）。  </a:t>
            </a:r>
          </a:p>
        </p:txBody>
      </p:sp>
    </p:spTree>
    <p:extLst>
      <p:ext uri="{BB962C8B-B14F-4D97-AF65-F5344CB8AC3E}">
        <p14:creationId xmlns:p14="http://schemas.microsoft.com/office/powerpoint/2010/main" val="309170865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28C99B-76F4-46CC-9AC2-46BFFC991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1026880"/>
            <a:ext cx="8064500" cy="494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●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►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1) 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无限循环群有多少个子群？</a:t>
            </a:r>
          </a:p>
          <a:p>
            <a:pPr marL="0" indent="0"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设无限阶循环群为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&lt;a&gt;,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则易知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&lt;e&gt;,&lt;a</a:t>
            </a:r>
            <a:r>
              <a:rPr lang="en-US" altLang="zh-CN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&gt;,&lt;a</a:t>
            </a:r>
            <a:r>
              <a:rPr lang="en-US" altLang="zh-CN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都是全部互异的的子群。 所以，无限循环群有无限多个子群。</a:t>
            </a:r>
          </a:p>
          <a:p>
            <a:pPr marL="0" indent="0" algn="just">
              <a:lnSpc>
                <a:spcPct val="10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zh-CN" altLang="en-US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0943249"/>
      </p:ext>
    </p:extLst>
  </p:cSld>
  <p:clrMapOvr>
    <a:masterClrMapping/>
  </p:clrMapOvr>
  <p:transition spd="slow" advTm="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3ABF3E8-87D6-4946-80A3-7772EA7EC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6788" y="738188"/>
            <a:ext cx="8064500" cy="602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●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►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2)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循环群的子群是否为循环群？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2)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是循环群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&lt;a&gt;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的任一子群，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H={e}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显然是循环群，下设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H≠{e}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</a:p>
          <a:p>
            <a:pPr marL="0" indent="0"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设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的最小正幂，则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-m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于是由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是子群，易得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4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，从而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</a:p>
          <a:p>
            <a:pPr marL="0" indent="0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另一方面，任取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，令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s=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mq+r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0≤r&lt;m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则由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,a</a:t>
            </a:r>
            <a:r>
              <a:rPr lang="en-US" altLang="zh-CN" sz="24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s-</a:t>
            </a:r>
            <a:r>
              <a:rPr lang="en-US" altLang="zh-CN" sz="24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mq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4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0" indent="0"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但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中最小正幂的元素，而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0≤r&lt;m,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故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r=0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。从而</a:t>
            </a:r>
          </a:p>
          <a:p>
            <a:pPr marL="0" indent="0"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de-DE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de-DE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de-DE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=a</a:t>
            </a:r>
            <a:r>
              <a:rPr lang="de-DE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mq</a:t>
            </a:r>
            <a:r>
              <a:rPr lang="de-DE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=(a</a:t>
            </a:r>
            <a:r>
              <a:rPr lang="de-DE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de-DE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de-DE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de-DE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de-DE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</a:t>
            </a:r>
            <a:r>
              <a:rPr lang="de-DE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de-DE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zh-CN" altLang="de-DE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</a:p>
          <a:p>
            <a:pPr marL="0" indent="0" algn="just">
              <a:lnSpc>
                <a:spcPct val="150000"/>
              </a:lnSpc>
            </a:pPr>
            <a:r>
              <a:rPr lang="zh-CN" altLang="de-DE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于是有</a:t>
            </a:r>
            <a:r>
              <a:rPr lang="de-DE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de-DE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</a:t>
            </a:r>
            <a:r>
              <a:rPr lang="de-DE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de-DE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zh-CN" altLang="de-DE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。所以，</a:t>
            </a:r>
            <a:r>
              <a:rPr lang="de-DE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H=&lt;a</a:t>
            </a:r>
            <a:r>
              <a:rPr lang="de-DE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de-DE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zh-CN" altLang="de-DE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。故</a:t>
            </a:r>
            <a:r>
              <a:rPr lang="de-DE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de-DE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也是循环群。 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所以</a:t>
            </a:r>
            <a:r>
              <a:rPr lang="zh-CN" altLang="de-DE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循环群的子群仍然为循环群。</a:t>
            </a:r>
          </a:p>
        </p:txBody>
      </p:sp>
    </p:spTree>
    <p:extLst>
      <p:ext uri="{BB962C8B-B14F-4D97-AF65-F5344CB8AC3E}">
        <p14:creationId xmlns:p14="http://schemas.microsoft.com/office/powerpoint/2010/main" val="1384900693"/>
      </p:ext>
    </p:extLst>
  </p:cSld>
  <p:clrMapOvr>
    <a:masterClrMapping/>
  </p:clrMapOvr>
  <p:transition spd="slow" advTm="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D4BE708-32AA-42BD-A0F2-AD6457DB7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913" y="981075"/>
            <a:ext cx="9043756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●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►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de-DE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de-DE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de-DE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&lt;a&gt;</a:t>
            </a:r>
            <a:r>
              <a:rPr lang="zh-CN" altLang="de-DE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de-DE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de-DE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阶循环群时，对</a:t>
            </a:r>
            <a:r>
              <a:rPr lang="de-DE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de-DE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的每个正因数</a:t>
            </a:r>
            <a:r>
              <a:rPr lang="de-DE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de-DE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de-DE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&lt;a&gt;</a:t>
            </a:r>
            <a:r>
              <a:rPr lang="zh-CN" altLang="de-DE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有且仅有一个</a:t>
            </a:r>
            <a:r>
              <a:rPr lang="de-DE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de-DE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阶子群，此时</a:t>
            </a:r>
            <a:r>
              <a:rPr lang="de-DE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&lt;a&gt;</a:t>
            </a:r>
            <a:r>
              <a:rPr lang="zh-CN" altLang="de-DE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所有的循环子群为</a:t>
            </a:r>
            <a:r>
              <a:rPr lang="de-DE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{e}, H</a:t>
            </a:r>
            <a:r>
              <a:rPr lang="de-DE" altLang="zh-CN" sz="2800" b="1" baseline="-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de-DE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=&lt;a</a:t>
            </a:r>
            <a:r>
              <a:rPr lang="de-DE" altLang="zh-CN" sz="2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n/k</a:t>
            </a:r>
            <a:r>
              <a:rPr lang="de-DE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&gt;</a:t>
            </a:r>
            <a:r>
              <a:rPr lang="zh-CN" altLang="de-DE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（其中</a:t>
            </a:r>
            <a:r>
              <a:rPr lang="de-DE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k|n</a:t>
            </a:r>
            <a:r>
              <a:rPr lang="zh-CN" altLang="de-DE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）</a:t>
            </a:r>
            <a:r>
              <a:rPr lang="zh-CN" altLang="de-DE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de-DE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例如，</a:t>
            </a:r>
            <a:r>
              <a:rPr lang="de-DE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de-DE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阶循环群</a:t>
            </a:r>
            <a:r>
              <a:rPr lang="de-DE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&lt;a&gt;</a:t>
            </a:r>
            <a:r>
              <a:rPr lang="zh-CN" altLang="de-DE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共有</a:t>
            </a:r>
            <a:r>
              <a:rPr lang="de-DE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de-DE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个循环子群，分别是：</a:t>
            </a:r>
            <a:r>
              <a:rPr lang="de-DE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de-DE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阶子群</a:t>
            </a:r>
            <a:r>
              <a:rPr lang="de-DE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&lt;e&gt;,2</a:t>
            </a:r>
            <a:r>
              <a:rPr lang="zh-CN" altLang="de-DE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阶子群</a:t>
            </a:r>
            <a:r>
              <a:rPr lang="de-DE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</a:t>
            </a:r>
            <a:r>
              <a:rPr lang="de-DE" altLang="zh-CN" sz="2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de-DE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&gt;,3</a:t>
            </a:r>
            <a:r>
              <a:rPr lang="zh-CN" altLang="de-DE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阶子群</a:t>
            </a:r>
            <a:r>
              <a:rPr lang="de-DE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</a:t>
            </a:r>
            <a:r>
              <a:rPr lang="de-DE" altLang="zh-CN" sz="2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de-DE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&gt;,4</a:t>
            </a:r>
            <a:r>
              <a:rPr lang="zh-CN" altLang="de-DE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阶子群</a:t>
            </a:r>
            <a:r>
              <a:rPr lang="de-DE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</a:t>
            </a:r>
            <a:r>
              <a:rPr lang="de-DE" altLang="zh-CN" sz="2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de-DE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&gt;,6</a:t>
            </a:r>
            <a:r>
              <a:rPr lang="zh-CN" altLang="de-DE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阶子群</a:t>
            </a:r>
            <a:r>
              <a:rPr lang="de-DE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</a:t>
            </a:r>
            <a:r>
              <a:rPr lang="de-DE" altLang="zh-CN" sz="2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de-DE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&gt;,12</a:t>
            </a:r>
            <a:r>
              <a:rPr lang="zh-CN" altLang="de-DE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阶子群</a:t>
            </a:r>
            <a:r>
              <a:rPr lang="de-DE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&lt;a&gt;</a:t>
            </a:r>
            <a:r>
              <a:rPr lang="zh-CN" altLang="de-DE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。试证明之。 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对于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阶循环群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&lt;a&gt;,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|a|=n,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且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n=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kq,n,q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为正整数，则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8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|=n/(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n,q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=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kq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/q=k,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,&lt;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8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&lt;a&gt;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的一个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阶子群。 </a:t>
            </a:r>
          </a:p>
        </p:txBody>
      </p:sp>
    </p:spTree>
    <p:extLst>
      <p:ext uri="{BB962C8B-B14F-4D97-AF65-F5344CB8AC3E}">
        <p14:creationId xmlns:p14="http://schemas.microsoft.com/office/powerpoint/2010/main" val="240809217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91E7A5-716D-41D4-9EA5-83854DDFE388}"/>
              </a:ext>
            </a:extLst>
          </p:cNvPr>
          <p:cNvSpPr/>
          <p:nvPr/>
        </p:nvSpPr>
        <p:spPr>
          <a:xfrm>
            <a:off x="5061101" y="2644170"/>
            <a:ext cx="206979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noProof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Hei" panose="02010609060101010101" pitchFamily="2" charset="-122"/>
              </a:rPr>
              <a:t>群  </a:t>
            </a:r>
            <a:endParaRPr lang="en-US" altLang="zh-CN" sz="4800" b="1" noProof="1">
              <a:solidFill>
                <a:srgbClr val="CC33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Hei" panose="02010609060101010101" pitchFamily="2" charset="-122"/>
            </a:endParaRPr>
          </a:p>
          <a:p>
            <a:pPr algn="ctr"/>
            <a:r>
              <a:rPr lang="en-US" altLang="x-none" sz="4800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G</a:t>
            </a:r>
            <a:r>
              <a:rPr lang="en-US" altLang="zh-CN" sz="4800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roup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029582487"/>
      </p:ext>
    </p:extLst>
  </p:cSld>
  <p:clrMapOvr>
    <a:masterClrMapping/>
  </p:clrMapOvr>
  <p:transition spd="slow" advTm="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797A006-86F9-4E07-A5B8-51D197056778}"/>
              </a:ext>
            </a:extLst>
          </p:cNvPr>
          <p:cNvSpPr txBox="1">
            <a:spLocks noChangeArrowheads="1"/>
          </p:cNvSpPr>
          <p:nvPr/>
        </p:nvSpPr>
        <p:spPr>
          <a:xfrm>
            <a:off x="1837604" y="922886"/>
            <a:ext cx="8362112" cy="53276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    又设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H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亦是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&lt;a&gt;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的一个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k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阶子群，则可设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H=&lt;a</a:t>
            </a:r>
            <a:r>
              <a:rPr lang="en-US" altLang="zh-CN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&gt;,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则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|a</a:t>
            </a:r>
            <a:r>
              <a:rPr lang="en-US" altLang="zh-CN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|=k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。 从而有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|a</a:t>
            </a:r>
            <a:r>
              <a:rPr lang="en-US" altLang="zh-CN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|=n/(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n,m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=k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，即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n=k(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n,m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),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则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kq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=k(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n,m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，从而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q=(n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m),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q|m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。于是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,a</a:t>
            </a:r>
            <a:r>
              <a:rPr lang="en-US" altLang="zh-CN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&lt;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a</a:t>
            </a:r>
            <a:r>
              <a:rPr lang="en-US" altLang="zh-CN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&gt;,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故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&lt;a</a:t>
            </a:r>
            <a:r>
              <a:rPr lang="en-US" altLang="zh-CN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&gt;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&lt;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a</a:t>
            </a:r>
            <a:r>
              <a:rPr lang="en-US" altLang="zh-CN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&gt;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。 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又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&lt;a</a:t>
            </a:r>
            <a:r>
              <a:rPr lang="en-US" altLang="zh-CN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&gt;|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=|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&lt;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a</a:t>
            </a:r>
            <a:r>
              <a:rPr lang="en-US" altLang="zh-CN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&gt;|=k,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所以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&lt;a</a:t>
            </a:r>
            <a:r>
              <a:rPr lang="en-US" altLang="zh-CN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&gt;=&lt;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a</a:t>
            </a:r>
            <a:r>
              <a:rPr lang="en-US" altLang="zh-CN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&gt;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。 因此，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n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阶循环群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&lt;a&gt;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的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k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阶子群是惟一的，即为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&lt;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a</a:t>
            </a:r>
            <a:r>
              <a:rPr lang="en-US" altLang="zh-CN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&gt;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，亦即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&lt;</a:t>
            </a:r>
            <a:r>
              <a:rPr lang="de-DE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a</a:t>
            </a:r>
            <a:r>
              <a:rPr lang="de-DE" altLang="zh-CN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n/k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&gt;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。 所以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&lt;a&gt;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所有的循环子群为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{e},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以及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b="1" baseline="-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=&lt;</a:t>
            </a:r>
            <a:r>
              <a:rPr lang="de-DE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de-DE" altLang="zh-CN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n/k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（其中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k|n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）。 </a:t>
            </a:r>
          </a:p>
        </p:txBody>
      </p:sp>
    </p:spTree>
    <p:extLst>
      <p:ext uri="{BB962C8B-B14F-4D97-AF65-F5344CB8AC3E}">
        <p14:creationId xmlns:p14="http://schemas.microsoft.com/office/powerpoint/2010/main" val="2008621329"/>
      </p:ext>
    </p:extLst>
  </p:cSld>
  <p:clrMapOvr>
    <a:masterClrMapping/>
  </p:clrMapOvr>
  <p:transition spd="slow" advTm="0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D5BAE93-B947-4E04-A7EE-E5DF09573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292404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定理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设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G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=&lt;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a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&gt;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是循环群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. 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(1)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设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G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=&lt;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a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&gt;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是循环群，则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的子群仍是循环群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(2)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若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G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=&lt;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a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&gt;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是无限循环群，则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的子群除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{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}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以外都是无限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      循环群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(3)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若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G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=&lt;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a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&gt;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是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阶循环群，则对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的每个正因子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，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恰好含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      有一个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d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阶子群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.</a:t>
            </a:r>
            <a:b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</a:br>
            <a:b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</a:b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61011"/>
      </p:ext>
    </p:extLst>
  </p:cSld>
  <p:clrMapOvr>
    <a:masterClrMapping/>
  </p:clrMapOvr>
  <p:transition spd="slow" advTm="0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44034">
            <a:extLst>
              <a:ext uri="{FF2B5EF4-FFF2-40B4-BE49-F238E27FC236}">
                <a16:creationId xmlns:a16="http://schemas.microsoft.com/office/drawing/2014/main" id="{0FF5A1C8-1300-4335-B2C6-D947C15BFE6A}"/>
              </a:ext>
            </a:extLst>
          </p:cNvPr>
          <p:cNvSpPr txBox="1">
            <a:spLocks noChangeArrowheads="1"/>
          </p:cNvSpPr>
          <p:nvPr/>
        </p:nvSpPr>
        <p:spPr>
          <a:xfrm>
            <a:off x="1857375" y="981075"/>
            <a:ext cx="8048625" cy="57610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置换群</a:t>
            </a:r>
          </a:p>
          <a:p>
            <a:pPr>
              <a:lnSpc>
                <a:spcPct val="110000"/>
              </a:lnSpc>
              <a:buFontTx/>
              <a:buNone/>
            </a:pPr>
            <a:endParaRPr lang="zh-CN" altLang="en-US" sz="2400" b="1" dirty="0">
              <a:solidFill>
                <a:srgbClr val="0000CC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变换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000" b="1" dirty="0">
                <a:latin typeface="Comic Sans MS" panose="030F0702030302020204" pitchFamily="66" charset="0"/>
                <a:ea typeface="黑体" panose="02010609060101010101" pitchFamily="49" charset="-122"/>
              </a:rPr>
              <a:t>	</a:t>
            </a:r>
            <a:r>
              <a:rPr lang="en-US" altLang="zh-CN" sz="2000" b="1" dirty="0">
                <a:latin typeface="Comic Sans MS" panose="030F0702030302020204" pitchFamily="66" charset="0"/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zh-CN" altLang="en-US" sz="2000" b="1" dirty="0">
                <a:latin typeface="Comic Sans MS" panose="030F0702030302020204" pitchFamily="66" charset="0"/>
                <a:ea typeface="黑体" panose="02010609060101010101" pitchFamily="49" charset="-122"/>
                <a:sym typeface="Wingdings" panose="05000000000000000000" pitchFamily="2" charset="2"/>
              </a:rPr>
              <a:t>满射、单射、双射变换</a:t>
            </a:r>
            <a:endParaRPr lang="zh-CN" altLang="en-US" sz="2400" b="1" dirty="0">
              <a:solidFill>
                <a:schemeClr val="accent2"/>
              </a:solidFill>
              <a:latin typeface="Comic Sans MS" panose="030F0702030302020204" pitchFamily="66" charset="0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000" b="1" dirty="0">
                <a:latin typeface="Comic Sans MS" panose="030F0702030302020204" pitchFamily="66" charset="0"/>
                <a:ea typeface="黑体" panose="02010609060101010101" pitchFamily="49" charset="-122"/>
                <a:sym typeface="Wingdings" panose="05000000000000000000" pitchFamily="2" charset="2"/>
              </a:rPr>
              <a:t>	</a:t>
            </a:r>
            <a:r>
              <a:rPr lang="zh-CN" altLang="en-US" sz="2000" b="1" dirty="0">
                <a:latin typeface="Comic Sans MS" panose="030F0702030302020204" pitchFamily="66" charset="0"/>
                <a:ea typeface="黑体" panose="02010609060101010101" pitchFamily="49" charset="-122"/>
                <a:sym typeface="Wingdings" panose="05000000000000000000" pitchFamily="2" charset="2"/>
              </a:rPr>
              <a:t>变换群</a:t>
            </a:r>
            <a:r>
              <a:rPr lang="en-US" altLang="zh-CN" sz="2000" b="1" dirty="0">
                <a:latin typeface="Comic Sans MS" panose="030F0702030302020204" pitchFamily="66" charset="0"/>
                <a:ea typeface="黑体" panose="02010609060101010101" pitchFamily="49" charset="-122"/>
                <a:sym typeface="Wingdings" panose="05000000000000000000" pitchFamily="2" charset="2"/>
              </a:rPr>
              <a:t>(Transformation Group)</a:t>
            </a:r>
            <a:endParaRPr lang="en-US" altLang="zh-CN" sz="2400" b="1" dirty="0">
              <a:latin typeface="Comic Sans MS" panose="030F0702030302020204" pitchFamily="66" charset="0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zh-CN" altLang="en-US" sz="2400" b="1" dirty="0">
              <a:solidFill>
                <a:schemeClr val="accent2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4AAC9E1-0894-4D63-8805-15907A73C8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9687" y="4334854"/>
          <a:ext cx="41036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r:id="rId5" imgW="1765617" imgH="457517" progId="">
                  <p:embed/>
                </p:oleObj>
              </mc:Choice>
              <mc:Fallback>
                <p:oleObj r:id="rId5" imgW="1765617" imgH="457517" progId="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D4AAC9E1-0894-4D63-8805-15907A73C8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7" y="4334854"/>
                        <a:ext cx="410368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021261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5E0AC00-1F9C-4A8F-8F55-B1C379AD4892}"/>
              </a:ext>
            </a:extLst>
          </p:cNvPr>
          <p:cNvSpPr txBox="1">
            <a:spLocks/>
          </p:cNvSpPr>
          <p:nvPr/>
        </p:nvSpPr>
        <p:spPr>
          <a:xfrm>
            <a:off x="7971802" y="6151221"/>
            <a:ext cx="2133600" cy="476250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61E954B0-2375-45D8-8076-8BE992DBF243}" type="slidenum">
              <a:rPr lang="en-US" altLang="zh-CN" sz="1400" smtClean="0"/>
              <a:pPr/>
              <a:t>23</a:t>
            </a:fld>
            <a:endParaRPr lang="en-US" altLang="zh-CN" sz="140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EE4677C-6F5F-4049-BD6B-A066A974FC62}"/>
              </a:ext>
            </a:extLst>
          </p:cNvPr>
          <p:cNvSpPr txBox="1">
            <a:spLocks noChangeArrowheads="1"/>
          </p:cNvSpPr>
          <p:nvPr/>
        </p:nvSpPr>
        <p:spPr>
          <a:xfrm>
            <a:off x="1886915" y="1102971"/>
            <a:ext cx="8229600" cy="1368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 </a:t>
            </a:r>
            <a:r>
              <a:rPr lang="en-US" altLang="zh-CN" i="1" dirty="0">
                <a:latin typeface="Times New Roman" panose="02020603050405020304" pitchFamily="18" charset="0"/>
              </a:rPr>
              <a:t>S </a:t>
            </a:r>
            <a:r>
              <a:rPr lang="en-US" altLang="zh-CN" dirty="0">
                <a:latin typeface="Times New Roman" panose="02020603050405020304" pitchFamily="18" charset="0"/>
              </a:rPr>
              <a:t>= {1, 2, …,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},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上的</a:t>
            </a:r>
            <a:r>
              <a:rPr lang="zh-CN" altLang="en-US" dirty="0">
                <a:solidFill>
                  <a:srgbClr val="FF9900"/>
                </a:solidFill>
                <a:latin typeface="Times New Roman" panose="02020603050405020304" pitchFamily="18" charset="0"/>
              </a:rPr>
              <a:t>任何</a:t>
            </a:r>
            <a:r>
              <a:rPr lang="zh-CN" altLang="en-US" dirty="0">
                <a:latin typeface="Times New Roman" panose="02020603050405020304" pitchFamily="18" charset="0"/>
              </a:rPr>
              <a:t>双射函数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σ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S </a:t>
            </a:r>
            <a:r>
              <a:rPr lang="zh-CN" altLang="en-US" dirty="0">
                <a:latin typeface="Times New Roman" panose="02020603050405020304" pitchFamily="18" charset="0"/>
              </a:rPr>
              <a:t>称为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上的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元置换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例如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={1, 2, 3, 4, 5}, </a:t>
            </a:r>
            <a:r>
              <a:rPr lang="zh-CN" altLang="en-US" dirty="0">
                <a:latin typeface="Times New Roman" panose="02020603050405020304" pitchFamily="18" charset="0"/>
              </a:rPr>
              <a:t>下述为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元置换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FC170B11-E2A8-4330-9137-B0FDDDF67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890" y="4492284"/>
            <a:ext cx="45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9" name="Object 10">
            <a:extLst>
              <a:ext uri="{FF2B5EF4-FFF2-40B4-BE49-F238E27FC236}">
                <a16:creationId xmlns:a16="http://schemas.microsoft.com/office/drawing/2014/main" id="{CA569209-0BF3-4777-837B-B597C05618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23540" y="2542834"/>
          <a:ext cx="5661025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公式" r:id="rId5" imgW="2540000" imgH="469900" progId="Equation.3">
                  <p:embed/>
                </p:oleObj>
              </mc:Choice>
              <mc:Fallback>
                <p:oleObj name="公式" r:id="rId5" imgW="2540000" imgH="469900" progId="Equation.3">
                  <p:embed/>
                  <p:pic>
                    <p:nvPicPr>
                      <p:cNvPr id="9" name="Object 10">
                        <a:extLst>
                          <a:ext uri="{FF2B5EF4-FFF2-40B4-BE49-F238E27FC236}">
                            <a16:creationId xmlns:a16="http://schemas.microsoft.com/office/drawing/2014/main" id="{CA569209-0BF3-4777-837B-B597C05618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3540" y="2542834"/>
                        <a:ext cx="5661025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>
            <a:extLst>
              <a:ext uri="{FF2B5EF4-FFF2-40B4-BE49-F238E27FC236}">
                <a16:creationId xmlns:a16="http://schemas.microsoft.com/office/drawing/2014/main" id="{2387349E-F96B-40F2-AE30-20310F6374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6250" y="4989513"/>
          <a:ext cx="7591425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公式" r:id="rId7" imgW="3454200" imgH="457200" progId="Equation.3">
                  <p:embed/>
                </p:oleObj>
              </mc:Choice>
              <mc:Fallback>
                <p:oleObj name="公式" r:id="rId7" imgW="3454200" imgH="457200" progId="Equation.3">
                  <p:embed/>
                  <p:pic>
                    <p:nvPicPr>
                      <p:cNvPr id="10" name="Object 11">
                        <a:extLst>
                          <a:ext uri="{FF2B5EF4-FFF2-40B4-BE49-F238E27FC236}">
                            <a16:creationId xmlns:a16="http://schemas.microsoft.com/office/drawing/2014/main" id="{2387349E-F96B-40F2-AE30-20310F6374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4989513"/>
                        <a:ext cx="7591425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2">
            <a:extLst>
              <a:ext uri="{FF2B5EF4-FFF2-40B4-BE49-F238E27FC236}">
                <a16:creationId xmlns:a16="http://schemas.microsoft.com/office/drawing/2014/main" id="{2106DF6C-F3D9-4FC2-A284-F7AA51ECD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915" y="3873159"/>
            <a:ext cx="7991475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60000"/>
              </a:spcBef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b="1" i="1" dirty="0" err="1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σ,τ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元置换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Dotum" panose="020B0600000101010101" pitchFamily="34" charset="-127"/>
              </a:rPr>
              <a:t>σ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Dotum" panose="020B0600000101010101" pitchFamily="34" charset="-127"/>
              </a:rPr>
              <a:t>τ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的复合</a:t>
            </a:r>
            <a:r>
              <a:rPr lang="en-US" altLang="zh-CN" b="1" i="1" dirty="0">
                <a:solidFill>
                  <a:srgbClr val="000000"/>
                </a:solidFill>
                <a:ea typeface="Batang" panose="02030600000101010101" pitchFamily="18" charset="-127"/>
              </a:rPr>
              <a:t>σ</a:t>
            </a:r>
            <a:r>
              <a:rPr lang="en-US" altLang="zh-CN" b="1" i="1" dirty="0">
                <a:solidFill>
                  <a:srgbClr val="000000"/>
                </a:solidFill>
                <a:ea typeface="Dotum" panose="020B0600000101010101" pitchFamily="34" charset="-127"/>
              </a:rPr>
              <a:t> </a:t>
            </a:r>
            <a:r>
              <a:rPr lang="en-US" altLang="zh-CN" b="1" dirty="0"/>
              <a:t>∘</a:t>
            </a:r>
            <a:r>
              <a:rPr lang="en-US" altLang="zh-CN" b="1" i="1" dirty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τ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也是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元置换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称为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Batang" panose="02030600000101010101" pitchFamily="18" charset="-127"/>
                <a:sym typeface="Symbol" panose="05050102010706020507" pitchFamily="18" charset="2"/>
              </a:rPr>
              <a:t>σ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Batang" panose="02030600000101010101" pitchFamily="18" charset="-127"/>
                <a:sym typeface="Symbol" panose="05050102010706020507" pitchFamily="18" charset="2"/>
              </a:rPr>
              <a:t>τ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的乘积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记作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Batang" panose="02030600000101010101" pitchFamily="18" charset="-127"/>
                <a:sym typeface="Symbol" panose="05050102010706020507" pitchFamily="18" charset="2"/>
              </a:rPr>
              <a:t>σ τ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   </a:t>
            </a:r>
          </a:p>
          <a:p>
            <a:pPr eaLnBrk="1" hangingPunct="1">
              <a:spcBef>
                <a:spcPct val="6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例如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5806385"/>
      </p:ext>
    </p:extLst>
  </p:cSld>
  <p:clrMapOvr>
    <a:masterClrMapping/>
  </p:clrMapOvr>
  <p:transition spd="slow" advTm="0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占位符 45057">
            <a:extLst>
              <a:ext uri="{FF2B5EF4-FFF2-40B4-BE49-F238E27FC236}">
                <a16:creationId xmlns:a16="http://schemas.microsoft.com/office/drawing/2014/main" id="{7EB99446-6710-4937-AB11-D679757498D0}"/>
              </a:ext>
            </a:extLst>
          </p:cNvPr>
          <p:cNvSpPr txBox="1">
            <a:spLocks noChangeArrowheads="1"/>
          </p:cNvSpPr>
          <p:nvPr/>
        </p:nvSpPr>
        <p:spPr>
          <a:xfrm>
            <a:off x="1857375" y="981075"/>
            <a:ext cx="7697788" cy="5184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示例 </a:t>
            </a:r>
            <a:r>
              <a:rPr lang="en-US" altLang="zh-CN" sz="240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置换及置换乘法</a:t>
            </a:r>
          </a:p>
          <a:p>
            <a:pPr>
              <a:buFontTx/>
              <a:buNone/>
            </a:pPr>
            <a:r>
              <a:rPr lang="zh-CN" altLang="en-US" sz="2000">
                <a:latin typeface="Comic Sans MS" panose="030F0702030302020204" pitchFamily="66" charset="0"/>
                <a:ea typeface="黑体" panose="02010609060101010101" pitchFamily="49" charset="-122"/>
              </a:rPr>
              <a:t>集合</a:t>
            </a:r>
            <a:r>
              <a:rPr lang="en-US" altLang="zh-CN" sz="2000">
                <a:latin typeface="Comic Sans MS" panose="030F0702030302020204" pitchFamily="66" charset="0"/>
                <a:ea typeface="黑体" panose="02010609060101010101" pitchFamily="49" charset="-122"/>
              </a:rPr>
              <a:t>X={1</a:t>
            </a:r>
            <a:r>
              <a:rPr lang="zh-CN" altLang="en-US" sz="2000">
                <a:latin typeface="Comic Sans MS" panose="030F0702030302020204" pitchFamily="66" charset="0"/>
                <a:ea typeface="黑体" panose="02010609060101010101" pitchFamily="49" charset="-122"/>
              </a:rPr>
              <a:t>，</a:t>
            </a:r>
            <a:r>
              <a:rPr lang="en-US" altLang="zh-CN" sz="2000">
                <a:latin typeface="Comic Sans MS" panose="030F0702030302020204" pitchFamily="66" charset="0"/>
                <a:ea typeface="黑体" panose="02010609060101010101" pitchFamily="49" charset="-122"/>
              </a:rPr>
              <a:t>2</a:t>
            </a:r>
            <a:r>
              <a:rPr lang="zh-CN" altLang="en-US" sz="2000">
                <a:latin typeface="Comic Sans MS" panose="030F0702030302020204" pitchFamily="66" charset="0"/>
                <a:ea typeface="黑体" panose="02010609060101010101" pitchFamily="49" charset="-122"/>
              </a:rPr>
              <a:t>，</a:t>
            </a:r>
            <a:r>
              <a:rPr lang="en-US" altLang="zh-CN" sz="2000">
                <a:latin typeface="Comic Sans MS" panose="030F0702030302020204" pitchFamily="66" charset="0"/>
                <a:ea typeface="黑体" panose="02010609060101010101" pitchFamily="49" charset="-122"/>
              </a:rPr>
              <a:t>3, 4}</a:t>
            </a:r>
            <a:r>
              <a:rPr lang="zh-CN" altLang="en-US" sz="2000">
                <a:latin typeface="Comic Sans MS" panose="030F0702030302020204" pitchFamily="66" charset="0"/>
                <a:ea typeface="黑体" panose="02010609060101010101" pitchFamily="49" charset="-122"/>
              </a:rPr>
              <a:t>，共有</a:t>
            </a:r>
            <a:r>
              <a:rPr lang="en-US" altLang="zh-CN" sz="2000">
                <a:latin typeface="Comic Sans MS" panose="030F0702030302020204" pitchFamily="66" charset="0"/>
                <a:ea typeface="黑体" panose="02010609060101010101" pitchFamily="49" charset="-122"/>
              </a:rPr>
              <a:t>4</a:t>
            </a:r>
            <a:r>
              <a:rPr lang="zh-CN" altLang="en-US" sz="2000">
                <a:latin typeface="Comic Sans MS" panose="030F0702030302020204" pitchFamily="66" charset="0"/>
                <a:ea typeface="黑体" panose="02010609060101010101" pitchFamily="49" charset="-122"/>
              </a:rPr>
              <a:t>！</a:t>
            </a:r>
            <a:r>
              <a:rPr lang="en-US" altLang="zh-CN" sz="2000">
                <a:latin typeface="Comic Sans MS" panose="030F0702030302020204" pitchFamily="66" charset="0"/>
                <a:ea typeface="黑体" panose="02010609060101010101" pitchFamily="49" charset="-122"/>
              </a:rPr>
              <a:t>=24</a:t>
            </a:r>
            <a:r>
              <a:rPr lang="zh-CN" altLang="en-US" sz="2000">
                <a:latin typeface="Comic Sans MS" panose="030F0702030302020204" pitchFamily="66" charset="0"/>
                <a:ea typeface="黑体" panose="02010609060101010101" pitchFamily="49" charset="-122"/>
              </a:rPr>
              <a:t>个</a:t>
            </a:r>
            <a:r>
              <a:rPr lang="en-US" altLang="zh-CN" sz="2000">
                <a:latin typeface="Comic Sans MS" panose="030F0702030302020204" pitchFamily="66" charset="0"/>
                <a:ea typeface="黑体" panose="02010609060101010101" pitchFamily="49" charset="-122"/>
              </a:rPr>
              <a:t>4</a:t>
            </a:r>
            <a:r>
              <a:rPr lang="zh-CN" altLang="en-US" sz="2000">
                <a:latin typeface="Comic Sans MS" panose="030F0702030302020204" pitchFamily="66" charset="0"/>
                <a:ea typeface="黑体" panose="02010609060101010101" pitchFamily="49" charset="-122"/>
              </a:rPr>
              <a:t>次置换</a:t>
            </a:r>
            <a:endParaRPr lang="zh-CN" altLang="en-US" sz="2000" dirty="0"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pic>
        <p:nvPicPr>
          <p:cNvPr id="5" name="图片 45059">
            <a:extLst>
              <a:ext uri="{FF2B5EF4-FFF2-40B4-BE49-F238E27FC236}">
                <a16:creationId xmlns:a16="http://schemas.microsoft.com/office/drawing/2014/main" id="{84888B16-6F18-40FA-A326-67BAAD328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7" y="2181404"/>
            <a:ext cx="431958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45061">
            <a:extLst>
              <a:ext uri="{FF2B5EF4-FFF2-40B4-BE49-F238E27FC236}">
                <a16:creationId xmlns:a16="http://schemas.microsoft.com/office/drawing/2014/main" id="{FF7E70CD-D5DF-4889-9168-42C28F1CA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1" y="3676472"/>
            <a:ext cx="3744912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3380103"/>
      </p:ext>
    </p:extLst>
  </p:cSld>
  <p:clrMapOvr>
    <a:masterClrMapping/>
  </p:clrMapOvr>
  <p:transition spd="slow" advTm="0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6838ADDD-B391-4ACD-80E4-8FA23657D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738188"/>
            <a:ext cx="9016688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设 </a:t>
            </a:r>
            <a:r>
              <a:rPr lang="en-US" altLang="zh-CN" i="1" dirty="0">
                <a:latin typeface="Times New Roman" panose="02020603050405020304" pitchFamily="18" charset="0"/>
              </a:rPr>
              <a:t>S </a:t>
            </a:r>
            <a:r>
              <a:rPr lang="en-US" altLang="zh-CN" dirty="0">
                <a:latin typeface="Times New Roman" panose="02020603050405020304" pitchFamily="18" charset="0"/>
              </a:rPr>
              <a:t>= {1, 2, …,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，对于任何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上的 </a:t>
            </a:r>
            <a:r>
              <a:rPr lang="en-US" altLang="zh-CN" i="1" dirty="0"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</a:rPr>
              <a:t>元置换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i="1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存在着一个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有限序列 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i="1" dirty="0" err="1"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≥1, (</a:t>
            </a:r>
            <a:r>
              <a:rPr lang="zh-CN" altLang="en-US" dirty="0">
                <a:latin typeface="Times New Roman" panose="02020603050405020304" pitchFamily="18" charset="0"/>
              </a:rPr>
              <a:t>可以取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=1) </a:t>
            </a:r>
            <a:r>
              <a:rPr lang="zh-CN" altLang="en-US" dirty="0">
                <a:latin typeface="Times New Roman" panose="02020603050405020304" pitchFamily="18" charset="0"/>
              </a:rPr>
              <a:t>使得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 = </a:t>
            </a:r>
            <a:r>
              <a:rPr lang="en-US" altLang="zh-CN" i="1" dirty="0" err="1"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baseline="-25000" dirty="0"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</a:rPr>
              <a:t>且保持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中的其他元素不变，则称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为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上的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阶轮换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，记作（ 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i="1" dirty="0" err="1"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i="1" dirty="0">
                <a:latin typeface="Times New Roman" panose="02020603050405020304" pitchFamily="18" charset="0"/>
              </a:rPr>
              <a:t>),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</a:rPr>
              <a:t>k=2</a:t>
            </a:r>
            <a:r>
              <a:rPr lang="zh-CN" altLang="en-US" dirty="0">
                <a:latin typeface="Times New Roman" panose="02020603050405020304" pitchFamily="18" charset="0"/>
              </a:rPr>
              <a:t>，则称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为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上的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对换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zh-CN" altLang="en-US" baseline="-25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令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</a:rPr>
              <a:t>= (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… </a:t>
            </a:r>
            <a:r>
              <a:rPr lang="en-US" altLang="zh-CN" i="1" dirty="0" err="1"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zh-CN" altLang="en-US" dirty="0">
                <a:latin typeface="Times New Roman" panose="02020603050405020304" pitchFamily="18" charset="0"/>
              </a:rPr>
              <a:t>它是从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 中</a:t>
            </a:r>
            <a:r>
              <a:rPr lang="zh-CN" altLang="en-US" dirty="0">
                <a:latin typeface="Times New Roman" panose="02020603050405020304" pitchFamily="18" charset="0"/>
              </a:rPr>
              <a:t>分解出的第一个轮换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将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lang="zh-CN" altLang="en-US" dirty="0">
                <a:latin typeface="Times New Roman" panose="02020603050405020304" pitchFamily="18" charset="0"/>
              </a:rPr>
              <a:t>写作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,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其中， 作用于</a:t>
            </a:r>
            <a:r>
              <a:rPr lang="en-US" altLang="zh-CN" i="1" dirty="0">
                <a:latin typeface="Times New Roman" panose="02020603050405020304" pitchFamily="18" charset="0"/>
              </a:rPr>
              <a:t>S-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（ 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i="1" dirty="0" err="1"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i="1" dirty="0">
                <a:latin typeface="Times New Roman" panose="02020603050405020304" pitchFamily="18" charset="0"/>
              </a:rPr>
              <a:t>),</a:t>
            </a:r>
            <a:r>
              <a:rPr lang="zh-CN" altLang="en-US" i="1" dirty="0">
                <a:latin typeface="Times New Roman" panose="02020603050405020304" pitchFamily="18" charset="0"/>
              </a:rPr>
              <a:t>中的元素。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继续对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 </a:t>
            </a:r>
            <a:r>
              <a:rPr lang="zh-CN" altLang="en-US" dirty="0">
                <a:latin typeface="Times New Roman" panose="02020603050405020304" pitchFamily="18" charset="0"/>
              </a:rPr>
              <a:t>分解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由于</a:t>
            </a:r>
            <a:r>
              <a:rPr lang="en-US" altLang="zh-CN" i="1" dirty="0">
                <a:latin typeface="Times New Roman" panose="02020603050405020304" pitchFamily="18" charset="0"/>
              </a:rPr>
              <a:t>S </a:t>
            </a:r>
            <a:r>
              <a:rPr lang="zh-CN" altLang="en-US" dirty="0">
                <a:latin typeface="Times New Roman" panose="02020603050405020304" pitchFamily="18" charset="0"/>
              </a:rPr>
              <a:t>只有</a:t>
            </a:r>
            <a:r>
              <a:rPr lang="en-US" altLang="zh-CN" i="1" dirty="0">
                <a:latin typeface="Times New Roman" panose="02020603050405020304" pitchFamily="18" charset="0"/>
              </a:rPr>
              <a:t>n  </a:t>
            </a:r>
            <a:r>
              <a:rPr lang="zh-CN" altLang="en-US" dirty="0">
                <a:latin typeface="Times New Roman" panose="02020603050405020304" pitchFamily="18" charset="0"/>
              </a:rPr>
              <a:t>个元素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经过有限步得到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的轮换分解式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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zh-CN" altLang="en-US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…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858610987"/>
      </p:ext>
    </p:extLst>
  </p:cSld>
  <p:clrMapOvr>
    <a:masterClrMapping/>
  </p:clrMapOvr>
  <p:transition spd="slow" advTm="0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8" name="文本占位符 46081">
            <a:extLst>
              <a:ext uri="{FF2B5EF4-FFF2-40B4-BE49-F238E27FC236}">
                <a16:creationId xmlns:a16="http://schemas.microsoft.com/office/drawing/2014/main" id="{E4E658D9-2005-488B-B3D2-58799AF15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566" y="964406"/>
            <a:ext cx="76977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lvl="1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lvl="3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lvl="4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►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►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►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►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marR="0" lvl="0" indent="-6096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示例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轮换</a:t>
            </a:r>
          </a:p>
          <a:p>
            <a:pPr marL="609600" marR="0" lvl="0" indent="-6096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 panose="030F0702030302020204" pitchFamily="66" charset="0"/>
              <a:ea typeface="黑体" panose="02010609060101010101" pitchFamily="49" charset="-122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 panose="030F0702030302020204" pitchFamily="66" charset="0"/>
              <a:ea typeface="黑体" panose="02010609060101010101" pitchFamily="49" charset="-122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 panose="030F0702030302020204" pitchFamily="66" charset="0"/>
              <a:ea typeface="黑体" panose="02010609060101010101" pitchFamily="49" charset="-122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 panose="030F0702030302020204" pitchFamily="66" charset="0"/>
              <a:ea typeface="黑体" panose="02010609060101010101" pitchFamily="49" charset="-122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 panose="030F0702030302020204" pitchFamily="66" charset="0"/>
              <a:ea typeface="黑体" panose="02010609060101010101" pitchFamily="49" charset="-122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/>
                <a:cs typeface="+mn-cs"/>
              </a:rPr>
              <a:t>P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/>
                <a:cs typeface="+mn-cs"/>
              </a:rPr>
              <a:t> =(1432), P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/>
                <a:cs typeface="+mn-cs"/>
              </a:rPr>
              <a:t>2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/>
                <a:cs typeface="+mn-cs"/>
              </a:rPr>
              <a:t> =(13)(24), P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/>
                <a:cs typeface="+mn-cs"/>
              </a:rPr>
              <a:t>3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/>
                <a:cs typeface="+mn-cs"/>
              </a:rPr>
              <a:t> =(12)(34), P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/>
                <a:cs typeface="+mn-cs"/>
              </a:rPr>
              <a:t>P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/>
                <a:cs typeface="+mn-cs"/>
              </a:rPr>
              <a:t>3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/>
                <a:cs typeface="+mn-cs"/>
              </a:rPr>
              <a:t>=(1)(24)(3)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/>
                <a:cs typeface="+mn-cs"/>
              </a:rPr>
              <a:t>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/>
              <a:cs typeface="+mn-cs"/>
            </a:endParaRPr>
          </a:p>
        </p:txBody>
      </p:sp>
      <p:graphicFrame>
        <p:nvGraphicFramePr>
          <p:cNvPr id="9" name="对象 46084">
            <a:extLst>
              <a:ext uri="{FF2B5EF4-FFF2-40B4-BE49-F238E27FC236}">
                <a16:creationId xmlns:a16="http://schemas.microsoft.com/office/drawing/2014/main" id="{6F80AB01-A874-4C82-BB3A-355EFC3ACA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341" y="1866106"/>
          <a:ext cx="5229225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7" imgW="2450354" imgH="533486" progId="Equation.DSMT4">
                  <p:embed/>
                </p:oleObj>
              </mc:Choice>
              <mc:Fallback>
                <p:oleObj name="Equation" r:id="rId7" imgW="2450354" imgH="533486" progId="Equation.DSMT4">
                  <p:embed/>
                  <p:pic>
                    <p:nvPicPr>
                      <p:cNvPr id="9" name="对象 46084">
                        <a:extLst>
                          <a:ext uri="{FF2B5EF4-FFF2-40B4-BE49-F238E27FC236}">
                            <a16:creationId xmlns:a16="http://schemas.microsoft.com/office/drawing/2014/main" id="{6F80AB01-A874-4C82-BB3A-355EFC3ACA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341" y="1866106"/>
                        <a:ext cx="5229225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46085">
            <a:extLst>
              <a:ext uri="{FF2B5EF4-FFF2-40B4-BE49-F238E27FC236}">
                <a16:creationId xmlns:a16="http://schemas.microsoft.com/office/drawing/2014/main" id="{B7477566-C680-4EC4-81AC-0C9179893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04" y="3483769"/>
            <a:ext cx="431958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46086">
            <a:extLst>
              <a:ext uri="{FF2B5EF4-FFF2-40B4-BE49-F238E27FC236}">
                <a16:creationId xmlns:a16="http://schemas.microsoft.com/office/drawing/2014/main" id="{0E2BF95D-7D9F-4AA9-9C95-8F09B3D80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054" y="3253581"/>
            <a:ext cx="174466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003374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7E4C5992-ED4B-4F53-890B-BEB8E18B3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468" y="984628"/>
            <a:ext cx="3164649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b="1" kern="0" dirty="0">
                <a:solidFill>
                  <a:srgbClr val="A50021"/>
                </a:solidFill>
                <a:latin typeface="Times New Roman" panose="02020603050405020304" pitchFamily="18" charset="0"/>
              </a:rPr>
              <a:t>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{1, 2, … , 8},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      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5328051-446B-4EB9-B6D4-7011B07B34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0305" y="1563866"/>
          <a:ext cx="3689350" cy="200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公式" r:id="rId5" imgW="1752600" imgH="952500" progId="Equation.3">
                  <p:embed/>
                </p:oleObj>
              </mc:Choice>
              <mc:Fallback>
                <p:oleObj name="公式" r:id="rId5" imgW="1752600" imgH="952500" progId="Equation.3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45328051-446B-4EB9-B6D4-7011B07B34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0305" y="1563866"/>
                        <a:ext cx="3689350" cy="200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9">
            <a:extLst>
              <a:ext uri="{FF2B5EF4-FFF2-40B4-BE49-F238E27FC236}">
                <a16:creationId xmlns:a16="http://schemas.microsoft.com/office/drawing/2014/main" id="{697B2A6D-60BC-42C4-8C7A-7BECF1358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905" y="3968929"/>
            <a:ext cx="7920038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 轮换分解式为：</a:t>
            </a:r>
          </a:p>
          <a:p>
            <a:pPr marL="0" marR="0" lvl="0" indent="0" defTabSz="91440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</a:t>
            </a:r>
            <a:r>
              <a:rPr kumimoji="0" lang="zh-CN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kumimoji="0" lang="zh-CN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(1 5 2 3 6) (4) (7 8) = (1 5 2 3 6) (7 8)</a:t>
            </a:r>
            <a:b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    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(1 8 3 4 2) (5 6 7) 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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25124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2D6028C7-6D1D-4D5C-9A53-B920D850F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292404"/>
            <a:ext cx="8229600" cy="216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轮换分解式的特征</a:t>
            </a:r>
          </a:p>
          <a:p>
            <a:pPr fontAlgn="base"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轮换的不交性</a:t>
            </a:r>
          </a:p>
          <a:p>
            <a:pPr fontAlgn="base"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分解的惟一性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: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若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和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…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s 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的两个轮换表示式，则有</a:t>
            </a:r>
            <a:b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 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{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…,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t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} = {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…,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s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} 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FDFED02-E2E7-44AD-82FC-67F79A582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905" y="4180723"/>
            <a:ext cx="7920038" cy="1348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</a:t>
            </a:r>
            <a:r>
              <a:rPr kumimoji="0" lang="zh-CN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kumimoji="0" lang="zh-CN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(1 5 2 3 6) (4) (7 8) = (1 5 2 3 6) (7 8)</a:t>
            </a:r>
            <a:b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    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(1 8 3 4 2) (5 6 7) 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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933770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内容占位符 47105">
            <a:extLst>
              <a:ext uri="{FF2B5EF4-FFF2-40B4-BE49-F238E27FC236}">
                <a16:creationId xmlns:a16="http://schemas.microsoft.com/office/drawing/2014/main" id="{90CEE688-62A2-484A-B811-C8A83C2E35B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246312" y="764381"/>
            <a:ext cx="7699375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lvl="1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lvl="3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lvl="4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►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►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►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►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对称群、置换群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omic Sans MS" panose="030F0702030302020204" pitchFamily="66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对称群：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非空集合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上的全体双射变换构成的集合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S(X)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关于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双射变换的乘法构成一个群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Comic Sans MS" panose="030F0702030302020204" pitchFamily="66" charset="0"/>
                <a:ea typeface="MS PGothic"/>
                <a:cs typeface="+mn-cs"/>
              </a:rPr>
              <a:t>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Comic Sans MS" panose="030F0702030302020204" pitchFamily="66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Comic Sans MS" panose="030F0702030302020204" pitchFamily="66" charset="0"/>
              <a:ea typeface="黑体" panose="02010609060101010101" pitchFamily="49" charset="-122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上的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次对称群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Symmetric group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)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, n=|X|,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S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黑体" panose="02010609060101010101" pitchFamily="49" charset="-122"/>
              <a:cs typeface="+mn-cs"/>
              <a:sym typeface="Wingdings" panose="05000000000000000000" pitchFamily="2" charset="2"/>
            </a:endParaRPr>
          </a:p>
          <a:p>
            <a:pPr marL="447675" marR="0" lvl="1" indent="9525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S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的任意一个子群，称为一个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上的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次置换群，简称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上的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置换群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(Permutation group)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。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9490480"/>
      </p:ext>
    </p:extLst>
  </p:cSld>
  <p:clrMapOvr>
    <a:masterClrMapping/>
  </p:clrMapOvr>
  <p:transition spd="slow" advTm="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F6BCBFB-00CC-4A15-BDE5-181931F11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787406"/>
            <a:ext cx="7848600" cy="596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●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►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正规子群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79873">
            <a:extLst>
              <a:ext uri="{FF2B5EF4-FFF2-40B4-BE49-F238E27FC236}">
                <a16:creationId xmlns:a16="http://schemas.microsoft.com/office/drawing/2014/main" id="{E0FFBEDE-CED1-41F4-8292-DF75D44F206C}"/>
              </a:ext>
            </a:extLst>
          </p:cNvPr>
          <p:cNvSpPr txBox="1">
            <a:spLocks noChangeArrowheads="1"/>
          </p:cNvSpPr>
          <p:nvPr/>
        </p:nvSpPr>
        <p:spPr>
          <a:xfrm>
            <a:off x="1751013" y="1781298"/>
            <a:ext cx="8523518" cy="56880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r>
              <a:rPr kumimoji="1"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正规子群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Normal Subgroup):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是群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的一个子群，如果对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中每个元素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都有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=Na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aNa</a:t>
            </a:r>
            <a:r>
              <a:rPr lang="en-US" altLang="zh-CN" b="1" i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=N</a:t>
            </a: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则称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的一个</a:t>
            </a:r>
            <a:r>
              <a:rPr lang="zh-CN" altLang="en-US" b="1" dirty="0">
                <a:solidFill>
                  <a:srgbClr val="ED7D3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正规子群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或不变子群。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8F0512-DBE2-49D6-B6FB-1843207068FC}"/>
              </a:ext>
            </a:extLst>
          </p:cNvPr>
          <p:cNvSpPr/>
          <p:nvPr/>
        </p:nvSpPr>
        <p:spPr>
          <a:xfrm>
            <a:off x="1675809" y="4714431"/>
            <a:ext cx="8765178" cy="211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A50021"/>
                </a:solidFill>
                <a:latin typeface="Times New Roman" panose="02020603050405020304" pitchFamily="18" charset="0"/>
              </a:rPr>
              <a:t>正规子群的判定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群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的一个子群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的正规子群当且仅当对任意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，皆有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aha</a:t>
            </a:r>
            <a:r>
              <a:rPr lang="en-US" altLang="zh-CN" sz="2400" b="1" i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H.</a:t>
            </a:r>
          </a:p>
          <a:p>
            <a:pPr>
              <a:lnSpc>
                <a:spcPct val="150000"/>
              </a:lnSpc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906297"/>
      </p:ext>
    </p:extLst>
  </p:cSld>
  <p:clrMapOvr>
    <a:masterClrMapping/>
  </p:clrMapOvr>
  <p:transition spd="slow" advTm="0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占位符 48130">
            <a:extLst>
              <a:ext uri="{FF2B5EF4-FFF2-40B4-BE49-F238E27FC236}">
                <a16:creationId xmlns:a16="http://schemas.microsoft.com/office/drawing/2014/main" id="{59047BAC-FFA4-42A2-BF2A-729C688B1BA0}"/>
              </a:ext>
            </a:extLst>
          </p:cNvPr>
          <p:cNvSpPr txBox="1">
            <a:spLocks noChangeArrowheads="1"/>
          </p:cNvSpPr>
          <p:nvPr/>
        </p:nvSpPr>
        <p:spPr>
          <a:xfrm>
            <a:off x="1857375" y="981075"/>
            <a:ext cx="7697788" cy="49291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示例</a:t>
            </a:r>
            <a:r>
              <a:rPr lang="zh-CN" altLang="en-US" sz="2400"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r>
              <a:rPr lang="zh-CN" altLang="en-US" sz="2000">
                <a:latin typeface="Comic Sans MS" panose="030F0702030302020204" pitchFamily="66" charset="0"/>
                <a:ea typeface="黑体" panose="02010609060101010101" pitchFamily="49" charset="-122"/>
              </a:rPr>
              <a:t>小球着色问题中，设每一个填置到正方形的顶点上的小球都着不同的颜色（不妨分别标记为</a:t>
            </a:r>
            <a:r>
              <a:rPr lang="en-US" altLang="zh-CN" sz="2000">
                <a:latin typeface="Comic Sans MS" panose="030F0702030302020204" pitchFamily="66" charset="0"/>
                <a:ea typeface="黑体" panose="02010609060101010101" pitchFamily="49" charset="-122"/>
              </a:rPr>
              <a:t>1,2,3,4</a:t>
            </a:r>
            <a:r>
              <a:rPr lang="zh-CN" altLang="en-US" sz="2000">
                <a:latin typeface="Comic Sans MS" panose="030F0702030302020204" pitchFamily="66" charset="0"/>
                <a:ea typeface="黑体" panose="02010609060101010101" pitchFamily="49" charset="-122"/>
              </a:rPr>
              <a:t>），试求出其旋转构成的置换群。</a:t>
            </a:r>
            <a:r>
              <a:rPr lang="zh-CN" altLang="en-US"/>
              <a:t>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21B3B3-B684-4C69-9651-6BFA8ECA9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5" y="2181404"/>
            <a:ext cx="7704138" cy="360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84046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pic>
        <p:nvPicPr>
          <p:cNvPr id="4" name="图片 49155">
            <a:extLst>
              <a:ext uri="{FF2B5EF4-FFF2-40B4-BE49-F238E27FC236}">
                <a16:creationId xmlns:a16="http://schemas.microsoft.com/office/drawing/2014/main" id="{A56C7014-D31C-4758-ACB1-F120D4804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412875"/>
            <a:ext cx="7704138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95109"/>
      </p:ext>
    </p:extLst>
  </p:cSld>
  <p:clrMapOvr>
    <a:masterClrMapping/>
  </p:clrMapOvr>
  <p:transition spd="slow" advTm="0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内容占位符 50177">
            <a:extLst>
              <a:ext uri="{FF2B5EF4-FFF2-40B4-BE49-F238E27FC236}">
                <a16:creationId xmlns:a16="http://schemas.microsoft.com/office/drawing/2014/main" id="{0F229E09-F0D5-406C-9593-4C0CF2A8BEC2}"/>
              </a:ext>
            </a:extLst>
          </p:cNvPr>
          <p:cNvSpPr txBox="1">
            <a:spLocks noChangeArrowheads="1"/>
          </p:cNvSpPr>
          <p:nvPr/>
        </p:nvSpPr>
        <p:spPr>
          <a:xfrm>
            <a:off x="1751013" y="603571"/>
            <a:ext cx="7787270" cy="53358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Tx/>
              <a:buNone/>
            </a:pPr>
            <a:r>
              <a:rPr lang="en-US" altLang="zh-CN" sz="2400" b="1" dirty="0">
                <a:solidFill>
                  <a:srgbClr val="9933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(Cayley</a:t>
            </a:r>
            <a:r>
              <a:rPr lang="zh-CN" altLang="en-US" sz="2400" b="1" dirty="0">
                <a:solidFill>
                  <a:srgbClr val="9933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定理</a:t>
            </a:r>
            <a:r>
              <a:rPr lang="en-US" altLang="zh-CN" sz="2400" b="1" dirty="0">
                <a:solidFill>
                  <a:srgbClr val="9933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)</a:t>
            </a:r>
            <a:r>
              <a:rPr lang="en-US" altLang="zh-CN" sz="2400" b="1" dirty="0">
                <a:solidFill>
                  <a:srgbClr val="00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0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任意一个群都同一个双射变换群同构。</a:t>
            </a:r>
            <a:r>
              <a:rPr lang="zh-CN" altLang="en-US" sz="2000" dirty="0">
                <a:latin typeface="Comic Sans MS" panose="030F0702030302020204" pitchFamily="66" charset="0"/>
                <a:ea typeface="黑体" panose="02010609060101010101" pitchFamily="49" charset="-122"/>
              </a:rPr>
              <a:t>  </a:t>
            </a: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zh-CN" altLang="en-US" sz="1800" b="1" dirty="0">
                <a:solidFill>
                  <a:srgbClr val="00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证明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 设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G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是任意一个给定的群，任取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</a:rPr>
              <a:t>a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</a:rPr>
              <a:t>G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, 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对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</a:rPr>
              <a:t>x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</a:rPr>
              <a:t>G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令</a:t>
            </a: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	f</a:t>
            </a:r>
            <a:r>
              <a:rPr lang="en-US" altLang="zh-CN" sz="1800" b="1" baseline="-25000" dirty="0">
                <a:latin typeface="Comic Sans MS" panose="030F0702030302020204" pitchFamily="66" charset="0"/>
                <a:ea typeface="黑体" panose="02010609060101010101" pitchFamily="49" charset="-122"/>
              </a:rPr>
              <a:t>a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(x)=ax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，</a:t>
            </a: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则易知</a:t>
            </a:r>
            <a:r>
              <a:rPr lang="en-US" altLang="zh-CN" sz="1800" b="1" dirty="0">
                <a:solidFill>
                  <a:srgbClr val="FF33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f</a:t>
            </a:r>
            <a:r>
              <a:rPr lang="en-US" altLang="zh-CN" sz="1800" b="1" baseline="-25000" dirty="0">
                <a:solidFill>
                  <a:srgbClr val="FF33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a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是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G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的一个</a:t>
            </a:r>
            <a:r>
              <a:rPr lang="zh-CN" altLang="en-US" sz="1800" b="1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双射变换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。 </a:t>
            </a: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S(G)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为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G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的对称群，令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G′={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</a:rPr>
              <a:t>f</a:t>
            </a:r>
            <a:r>
              <a:rPr lang="en-US" altLang="zh-CN" sz="1800" b="1" baseline="-25000" dirty="0" err="1">
                <a:latin typeface="Comic Sans MS" panose="030F0702030302020204" pitchFamily="66" charset="0"/>
                <a:ea typeface="黑体" panose="02010609060101010101" pitchFamily="49" charset="-122"/>
              </a:rPr>
              <a:t>a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</a:rPr>
              <a:t>|a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</a:rPr>
              <a:t>G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}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S(G) 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。 </a:t>
            </a: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现任取</a:t>
            </a:r>
            <a:r>
              <a:rPr lang="en-US" altLang="zh-CN" sz="1800" b="1" dirty="0" err="1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f</a:t>
            </a:r>
            <a:r>
              <a:rPr lang="en-US" altLang="zh-CN" sz="1800" b="1" baseline="-25000" dirty="0" err="1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a,</a:t>
            </a:r>
            <a:r>
              <a:rPr lang="en-US" altLang="zh-CN" sz="1800" b="1" dirty="0" err="1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f</a:t>
            </a:r>
            <a:r>
              <a:rPr lang="en-US" altLang="zh-CN" sz="1800" b="1" baseline="-25000" dirty="0" err="1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b</a:t>
            </a:r>
            <a:r>
              <a:rPr lang="en-US" altLang="zh-CN" sz="1800" b="1" dirty="0" err="1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1800" b="1" dirty="0" err="1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G</a:t>
            </a: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′,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则</a:t>
            </a: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	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</a:rPr>
              <a:t>f</a:t>
            </a:r>
            <a:r>
              <a:rPr lang="en-US" altLang="zh-CN" sz="1800" b="1" baseline="-25000" dirty="0" err="1">
                <a:latin typeface="Comic Sans MS" panose="030F0702030302020204" pitchFamily="66" charset="0"/>
                <a:ea typeface="黑体" panose="02010609060101010101" pitchFamily="49" charset="-122"/>
              </a:rPr>
              <a:t>a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</a:rPr>
              <a:t>f</a:t>
            </a:r>
            <a:r>
              <a:rPr lang="en-US" altLang="zh-CN" sz="1800" b="1" baseline="-25000" dirty="0" err="1">
                <a:latin typeface="Comic Sans MS" panose="030F0702030302020204" pitchFamily="66" charset="0"/>
                <a:ea typeface="黑体" panose="02010609060101010101" pitchFamily="49" charset="-122"/>
              </a:rPr>
              <a:t>b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(x)=fa(bx)=a(bx)=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</a:rPr>
              <a:t>abx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=f</a:t>
            </a:r>
            <a:r>
              <a:rPr lang="en-US" altLang="zh-CN" sz="1800" b="1" baseline="-25000" dirty="0">
                <a:latin typeface="Comic Sans MS" panose="030F0702030302020204" pitchFamily="66" charset="0"/>
                <a:ea typeface="黑体" panose="02010609060101010101" pitchFamily="49" charset="-122"/>
              </a:rPr>
              <a:t>ab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(x),</a:t>
            </a:r>
            <a:endParaRPr lang="en-US" altLang="zh-CN" sz="1800" b="1" dirty="0">
              <a:latin typeface="Comic Sans MS" panose="030F0702030302020204" pitchFamily="66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</a:rPr>
              <a:t>x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</a:rPr>
              <a:t>G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,         =b</a:t>
            </a:r>
            <a:r>
              <a:rPr lang="en-US" altLang="zh-CN" sz="1800" b="1" baseline="30000" dirty="0">
                <a:latin typeface="Comic Sans MS" panose="030F0702030302020204" pitchFamily="66" charset="0"/>
                <a:ea typeface="黑体" panose="02010609060101010101" pitchFamily="49" charset="-122"/>
              </a:rPr>
              <a:t>-1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x=          ,</a:t>
            </a: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即有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</a:rPr>
              <a:t>f</a:t>
            </a:r>
            <a:r>
              <a:rPr lang="en-US" altLang="zh-CN" sz="1800" b="1" baseline="-25000" dirty="0" err="1">
                <a:latin typeface="Comic Sans MS" panose="030F0702030302020204" pitchFamily="66" charset="0"/>
                <a:ea typeface="黑体" panose="02010609060101010101" pitchFamily="49" charset="-122"/>
              </a:rPr>
              <a:t>a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</a:rPr>
              <a:t>f</a:t>
            </a:r>
            <a:r>
              <a:rPr lang="en-US" altLang="zh-CN" sz="1800" b="1" baseline="-25000" dirty="0" err="1">
                <a:latin typeface="Comic Sans MS" panose="030F0702030302020204" pitchFamily="66" charset="0"/>
                <a:ea typeface="黑体" panose="02010609060101010101" pitchFamily="49" charset="-122"/>
              </a:rPr>
              <a:t>b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=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</a:rPr>
              <a:t>f</a:t>
            </a:r>
            <a:r>
              <a:rPr lang="en-US" altLang="zh-CN" sz="1800" b="1" baseline="-25000" dirty="0" err="1">
                <a:latin typeface="Comic Sans MS" panose="030F0702030302020204" pitchFamily="66" charset="0"/>
                <a:ea typeface="黑体" panose="02010609060101010101" pitchFamily="49" charset="-122"/>
              </a:rPr>
              <a:t>ab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</a:rPr>
              <a:t>G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′,       =       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G′,</a:t>
            </a: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从而</a:t>
            </a: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f</a:t>
            </a:r>
            <a:r>
              <a:rPr lang="en-US" altLang="zh-CN" sz="1800" b="1" baseline="-2500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a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     = f</a:t>
            </a:r>
            <a:r>
              <a:rPr lang="en-US" altLang="zh-CN" sz="1800" b="1" baseline="-25000" dirty="0">
                <a:latin typeface="Comic Sans MS" panose="030F0702030302020204" pitchFamily="66" charset="0"/>
                <a:ea typeface="黑体" panose="02010609060101010101" pitchFamily="49" charset="-122"/>
              </a:rPr>
              <a:t>a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      =      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G′,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 从而</a:t>
            </a: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G′</a:t>
            </a:r>
            <a:r>
              <a:rPr lang="zh-CN" altLang="en-US" sz="1800" b="1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是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S(G)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的子群，是一个</a:t>
            </a:r>
            <a:r>
              <a:rPr lang="zh-CN" altLang="en-US" sz="1800" b="1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双射变换群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。 </a:t>
            </a: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又令</a:t>
            </a:r>
            <a:r>
              <a:rPr lang="zh-CN" altLang="en-US" sz="1800" b="1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zh-CN" altLang="en-US" sz="1800" b="1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：</a:t>
            </a: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G→G′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，使对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</a:rPr>
              <a:t>a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</a:rPr>
              <a:t>G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，有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(a)=f</a:t>
            </a:r>
            <a:r>
              <a:rPr lang="en-US" altLang="zh-CN" sz="1800" b="1" baseline="-25000" dirty="0">
                <a:latin typeface="Comic Sans MS" panose="030F0702030302020204" pitchFamily="66" charset="0"/>
                <a:ea typeface="黑体" panose="02010609060101010101" pitchFamily="49" charset="-122"/>
              </a:rPr>
              <a:t>a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。 </a:t>
            </a: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显然，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是一个双射。 且对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a, 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</a:rPr>
              <a:t>b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</a:rPr>
              <a:t>G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,</a:t>
            </a: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 	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(ab)=f</a:t>
            </a:r>
            <a:r>
              <a:rPr lang="en-US" altLang="zh-CN" sz="1800" b="1" baseline="-25000" dirty="0">
                <a:latin typeface="Comic Sans MS" panose="030F0702030302020204" pitchFamily="66" charset="0"/>
                <a:ea typeface="黑体" panose="02010609060101010101" pitchFamily="49" charset="-122"/>
              </a:rPr>
              <a:t>ab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=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</a:rPr>
              <a:t>f</a:t>
            </a:r>
            <a:r>
              <a:rPr lang="en-US" altLang="zh-CN" sz="1800" b="1" baseline="-25000" dirty="0" err="1">
                <a:latin typeface="Comic Sans MS" panose="030F0702030302020204" pitchFamily="66" charset="0"/>
                <a:ea typeface="黑体" panose="02010609060101010101" pitchFamily="49" charset="-122"/>
              </a:rPr>
              <a:t>a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</a:rPr>
              <a:t>f</a:t>
            </a:r>
            <a:r>
              <a:rPr lang="en-US" altLang="zh-CN" sz="1800" b="1" baseline="-25000" dirty="0" err="1">
                <a:latin typeface="Comic Sans MS" panose="030F0702030302020204" pitchFamily="66" charset="0"/>
                <a:ea typeface="黑体" panose="02010609060101010101" pitchFamily="49" charset="-122"/>
              </a:rPr>
              <a:t>b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=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(a)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(b),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即映射满足保运算性。故群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G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与一个双射变换群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G′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同构。</a:t>
            </a:r>
            <a:r>
              <a:rPr lang="zh-CN" altLang="en-US" sz="1600" dirty="0"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</a:p>
          <a:p>
            <a:pPr marL="0" indent="0">
              <a:lnSpc>
                <a:spcPct val="110000"/>
              </a:lnSpc>
              <a:buFontTx/>
              <a:buNone/>
            </a:pPr>
            <a:endParaRPr lang="zh-CN" altLang="en-US" sz="1800" b="1" dirty="0"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96CCCCC-F991-4563-84B4-BCBE29F3A8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0068" y="3690909"/>
          <a:ext cx="6477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r:id="rId5" imgW="415732" imgH="272933" progId="">
                  <p:embed/>
                </p:oleObj>
              </mc:Choice>
              <mc:Fallback>
                <p:oleObj r:id="rId5" imgW="415732" imgH="272933" progId="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996CCCCC-F991-4563-84B4-BCBE29F3A8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0068" y="3690909"/>
                        <a:ext cx="6477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C2ED97D-980F-49C7-85AF-75E5AFA97D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3081" y="3690909"/>
          <a:ext cx="3905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r:id="rId7" imgW="402929" imgH="260067" progId="">
                  <p:embed/>
                </p:oleObj>
              </mc:Choice>
              <mc:Fallback>
                <p:oleObj r:id="rId7" imgW="402929" imgH="260067" progId="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7C2ED97D-980F-49C7-85AF-75E5AFA97D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3081" y="3690909"/>
                        <a:ext cx="39052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A76D1DB0-083F-4B86-96DF-CACBEAC1B6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50141" y="4090959"/>
          <a:ext cx="3683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r:id="rId9" imgW="210448" imgH="262981" progId="">
                  <p:embed/>
                </p:oleObj>
              </mc:Choice>
              <mc:Fallback>
                <p:oleObj r:id="rId9" imgW="210448" imgH="262981" progId="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A76D1DB0-083F-4B86-96DF-CACBEAC1B6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0141" y="4090959"/>
                        <a:ext cx="3683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514E3C31-30D2-49DC-A760-D434E345DA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2304" y="4090959"/>
          <a:ext cx="3968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r:id="rId11" imgW="223481" imgH="275991" progId="">
                  <p:embed/>
                </p:oleObj>
              </mc:Choice>
              <mc:Fallback>
                <p:oleObj r:id="rId11" imgW="223481" imgH="275991" progId="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514E3C31-30D2-49DC-A760-D434E345DA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2304" y="4090959"/>
                        <a:ext cx="3968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29D97CB9-9164-438D-9487-516149EA65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6843" y="4544984"/>
          <a:ext cx="3698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r:id="rId13" imgW="210448" imgH="262981" progId="">
                  <p:embed/>
                </p:oleObj>
              </mc:Choice>
              <mc:Fallback>
                <p:oleObj r:id="rId13" imgW="210448" imgH="262981" progId="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29D97CB9-9164-438D-9487-516149EA65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843" y="4544984"/>
                        <a:ext cx="36988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2405F29-6598-48AE-8298-CDBDE81A33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2193" y="4567209"/>
          <a:ext cx="3968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r:id="rId15" imgW="223481" imgH="275991" progId="">
                  <p:embed/>
                </p:oleObj>
              </mc:Choice>
              <mc:Fallback>
                <p:oleObj r:id="rId15" imgW="223481" imgH="275991" progId="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62405F29-6598-48AE-8298-CDBDE81A33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2193" y="4567209"/>
                        <a:ext cx="3968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CE846A4B-A96B-4139-B74F-4ACA1D0D9A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8522" y="4542901"/>
          <a:ext cx="5032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r:id="rId17" imgW="275991" imgH="275991" progId="">
                  <p:embed/>
                </p:oleObj>
              </mc:Choice>
              <mc:Fallback>
                <p:oleObj r:id="rId17" imgW="275991" imgH="275991" progId="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CE846A4B-A96B-4139-B74F-4ACA1D0D9A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8522" y="4542901"/>
                        <a:ext cx="50323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334D8CE5-9B85-463A-8FF0-3ECE32F28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2783" y="5422579"/>
            <a:ext cx="2806700" cy="83185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r>
              <a:rPr lang="zh-CN" altLang="en-US" sz="24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每一个有限群均与一个置换群同构。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446718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内容占位符 80897">
            <a:extLst>
              <a:ext uri="{FF2B5EF4-FFF2-40B4-BE49-F238E27FC236}">
                <a16:creationId xmlns:a16="http://schemas.microsoft.com/office/drawing/2014/main" id="{BECBA2E7-7D2C-4E8B-907F-6B5CF3C1AE50}"/>
              </a:ext>
            </a:extLst>
          </p:cNvPr>
          <p:cNvSpPr txBox="1">
            <a:spLocks noChangeArrowheads="1"/>
          </p:cNvSpPr>
          <p:nvPr/>
        </p:nvSpPr>
        <p:spPr>
          <a:xfrm>
            <a:off x="1879195" y="1584556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FontTx/>
              <a:buNone/>
            </a:pPr>
            <a:r>
              <a:rPr kumimoji="1"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3 </a:t>
            </a:r>
            <a:r>
              <a:rPr kumimoji="1"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商群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(Quotient group) 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&lt;G/N;*&gt;,*: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Na,Nb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N,Na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Nb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={n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b|n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,n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N}=Nab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G/N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上满足封闭性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G/N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上满足结合律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3)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G/N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存在单位元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4)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G/N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的每一个元素存在逆元</a:t>
            </a:r>
          </a:p>
          <a:p>
            <a:pPr>
              <a:buFontTx/>
              <a:buNone/>
            </a:pPr>
            <a:endParaRPr lang="zh-CN" altLang="en-US" sz="4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62158"/>
      </p:ext>
    </p:extLst>
  </p:cSld>
  <p:clrMapOvr>
    <a:masterClrMapping/>
  </p:clrMapOvr>
  <p:transition spd="slow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文本占位符 81921">
            <a:extLst>
              <a:ext uri="{FF2B5EF4-FFF2-40B4-BE49-F238E27FC236}">
                <a16:creationId xmlns:a16="http://schemas.microsoft.com/office/drawing/2014/main" id="{190D5248-3225-45E6-9CD7-3BD81159ECAE}"/>
              </a:ext>
            </a:extLst>
          </p:cNvPr>
          <p:cNvSpPr txBox="1">
            <a:spLocks noChangeArrowheads="1"/>
          </p:cNvSpPr>
          <p:nvPr/>
        </p:nvSpPr>
        <p:spPr>
          <a:xfrm>
            <a:off x="2347509" y="1051897"/>
            <a:ext cx="7697788" cy="7445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kumimoji="1"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4 </a:t>
            </a:r>
            <a:r>
              <a:rPr kumimoji="1"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群同态基本定理</a:t>
            </a:r>
          </a:p>
        </p:txBody>
      </p:sp>
      <p:grpSp>
        <p:nvGrpSpPr>
          <p:cNvPr id="7" name="组合 81922">
            <a:extLst>
              <a:ext uri="{FF2B5EF4-FFF2-40B4-BE49-F238E27FC236}">
                <a16:creationId xmlns:a16="http://schemas.microsoft.com/office/drawing/2014/main" id="{96FCC6F2-1FA2-41C7-98AB-B4E877098115}"/>
              </a:ext>
            </a:extLst>
          </p:cNvPr>
          <p:cNvGrpSpPr>
            <a:grpSpLocks/>
          </p:cNvGrpSpPr>
          <p:nvPr/>
        </p:nvGrpSpPr>
        <p:grpSpPr bwMode="auto">
          <a:xfrm>
            <a:off x="3226984" y="1731170"/>
            <a:ext cx="6062662" cy="3025775"/>
            <a:chOff x="0" y="0"/>
            <a:chExt cx="3525" cy="1906"/>
          </a:xfrm>
        </p:grpSpPr>
        <p:sp>
          <p:nvSpPr>
            <p:cNvPr id="8" name="矩形 81923">
              <a:extLst>
                <a:ext uri="{FF2B5EF4-FFF2-40B4-BE49-F238E27FC236}">
                  <a16:creationId xmlns:a16="http://schemas.microsoft.com/office/drawing/2014/main" id="{3276243E-E14A-4A6E-B9DC-A652B8647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" y="45"/>
              <a:ext cx="1179" cy="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9" name="矩形 81924">
              <a:extLst>
                <a:ext uri="{FF2B5EF4-FFF2-40B4-BE49-F238E27FC236}">
                  <a16:creationId xmlns:a16="http://schemas.microsoft.com/office/drawing/2014/main" id="{D127A696-596C-49E3-B60F-51F1E13DB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45"/>
              <a:ext cx="1134" cy="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r>
                <a:rPr lang="zh-CN" altLang="en-US"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'</a:t>
              </a:r>
              <a:endPara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81925">
              <a:extLst>
                <a:ext uri="{FF2B5EF4-FFF2-40B4-BE49-F238E27FC236}">
                  <a16:creationId xmlns:a16="http://schemas.microsoft.com/office/drawing/2014/main" id="{645403A8-A9E0-4BAE-9FB0-42E6CA8F4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" y="1361"/>
              <a:ext cx="1406" cy="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G/Ker(φ)</a:t>
              </a:r>
            </a:p>
          </p:txBody>
        </p:sp>
        <p:sp>
          <p:nvSpPr>
            <p:cNvPr id="11" name="直接连接符 81926">
              <a:extLst>
                <a:ext uri="{FF2B5EF4-FFF2-40B4-BE49-F238E27FC236}">
                  <a16:creationId xmlns:a16="http://schemas.microsoft.com/office/drawing/2014/main" id="{0D7ED5F3-A8F1-46DC-95F8-C07144CC2E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317"/>
              <a:ext cx="1088" cy="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直接连接符 81927">
              <a:extLst>
                <a:ext uri="{FF2B5EF4-FFF2-40B4-BE49-F238E27FC236}">
                  <a16:creationId xmlns:a16="http://schemas.microsoft.com/office/drawing/2014/main" id="{22BDE528-44EB-4579-9A7E-6F197130B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6" y="589"/>
              <a:ext cx="765" cy="7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直接连接符 81928">
              <a:extLst>
                <a:ext uri="{FF2B5EF4-FFF2-40B4-BE49-F238E27FC236}">
                  <a16:creationId xmlns:a16="http://schemas.microsoft.com/office/drawing/2014/main" id="{C139DCF5-1D14-474C-AD60-5BF8B129F8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39" y="589"/>
              <a:ext cx="670" cy="7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81929">
              <a:extLst>
                <a:ext uri="{FF2B5EF4-FFF2-40B4-BE49-F238E27FC236}">
                  <a16:creationId xmlns:a16="http://schemas.microsoft.com/office/drawing/2014/main" id="{7EF5D02D-C039-4B9C-8122-C95334FDF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" y="0"/>
              <a:ext cx="95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φ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满同态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5" name="矩形 81930">
              <a:extLst>
                <a:ext uri="{FF2B5EF4-FFF2-40B4-BE49-F238E27FC236}">
                  <a16:creationId xmlns:a16="http://schemas.microsoft.com/office/drawing/2014/main" id="{8878DD32-1936-4302-BBC4-C3BB10E6D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98"/>
              <a:ext cx="148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φ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ru-RU" altLang="en-US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(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自然满同态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6" name="矩形 81931">
              <a:extLst>
                <a:ext uri="{FF2B5EF4-FFF2-40B4-BE49-F238E27FC236}">
                  <a16:creationId xmlns:a16="http://schemas.microsoft.com/office/drawing/2014/main" id="{3504FD00-2132-48C6-993E-936A7FD5D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6" y="952"/>
              <a:ext cx="95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 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同构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A318FEB2-9A17-424F-A4CA-33418D063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509" y="4899820"/>
            <a:ext cx="7510462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φ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得到的同态核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Ker(φ)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之正规子群</a:t>
            </a:r>
          </a:p>
          <a:p>
            <a:endParaRPr lang="en-US" altLang="zh-CN" sz="20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 G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G/ Ker(φ)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同态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群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&lt;G;*&gt;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与其每一个商群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&lt;G/N;*&gt;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同态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endParaRPr lang="en-US" altLang="zh-CN" sz="20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3) G/ Ker(φ)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G’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同构</a:t>
            </a:r>
          </a:p>
        </p:txBody>
      </p:sp>
    </p:spTree>
    <p:extLst>
      <p:ext uri="{BB962C8B-B14F-4D97-AF65-F5344CB8AC3E}">
        <p14:creationId xmlns:p14="http://schemas.microsoft.com/office/powerpoint/2010/main" val="2637002592"/>
      </p:ext>
    </p:extLst>
  </p:cSld>
  <p:clrMapOvr>
    <a:masterClrMapping/>
  </p:clrMapOvr>
  <p:transition spd="slow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F6BCBFB-00CC-4A15-BDE5-181931F11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1065901"/>
            <a:ext cx="7848600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●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►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循环群</a:t>
            </a:r>
          </a:p>
          <a:p>
            <a:pPr marL="0" indent="0">
              <a:lnSpc>
                <a:spcPct val="100000"/>
              </a:lnSpc>
            </a:pP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如果群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可以由一个元素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生成，即 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G={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|k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},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则称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为由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生成的一个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循环群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(Cyclic group)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，并称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称为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的一个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生成元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Generator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）。记为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G=&lt;a&gt;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 </a:t>
            </a:r>
          </a:p>
          <a:p>
            <a:pPr marL="0" indent="0" algn="just">
              <a:lnSpc>
                <a:spcPct val="10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于是，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&lt;a&gt;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是一切形如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8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(k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Z)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的元素构成的</a:t>
            </a:r>
          </a:p>
          <a:p>
            <a:pPr marL="0" indent="0" algn="just">
              <a:lnSpc>
                <a:spcPct val="10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群，亦即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&lt;a&gt;={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8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|k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Z}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</a:p>
          <a:p>
            <a:pPr marL="0" indent="0">
              <a:lnSpc>
                <a:spcPct val="10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若群的代数运算用加号表示时，则指数可以改为倍数的形式，即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&lt;a&gt;={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ka|k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3684680054"/>
      </p:ext>
    </p:extLst>
  </p:cSld>
  <p:clrMapOvr>
    <a:masterClrMapping/>
  </p:clrMapOvr>
  <p:transition spd="slow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CB3E7B4-6B7C-4E6E-9507-EF3403F004CC}"/>
              </a:ext>
            </a:extLst>
          </p:cNvPr>
          <p:cNvSpPr txBox="1">
            <a:spLocks noChangeArrowheads="1"/>
          </p:cNvSpPr>
          <p:nvPr/>
        </p:nvSpPr>
        <p:spPr>
          <a:xfrm>
            <a:off x="1784350" y="981075"/>
            <a:ext cx="7777163" cy="53276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）容易证明循环群是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Abel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群。</a:t>
            </a:r>
          </a:p>
          <a:p>
            <a:pPr marL="0" indent="0" algn="just">
              <a:lnSpc>
                <a:spcPct val="100000"/>
              </a:lnSpc>
            </a:pPr>
            <a:r>
              <a:rPr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0" indent="0" algn="just">
              <a:lnSpc>
                <a:spcPct val="10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）整数加群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是无限阶循环群。 </a:t>
            </a:r>
          </a:p>
          <a:p>
            <a:pPr marL="0" indent="0" algn="just">
              <a:lnSpc>
                <a:spcPct val="10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事实上，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Z=&lt;1&gt;,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因为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，任意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，有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n=n∙1,-1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也是其生成元，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，任意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n=(-n)∙(-1)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0" indent="0" algn="just">
              <a:lnSpc>
                <a:spcPct val="100000"/>
              </a:lnSpc>
            </a:pPr>
            <a:r>
              <a:rPr lang="zh-CN" altLang="en-US" sz="1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1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次单位根群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b="1" baseline="-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={   |k=0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,n-1}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阶循环群，其生成元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ε=   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，即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en-US" altLang="zh-CN" b="1" baseline="-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=&lt;ε&gt;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事实上，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en-US" altLang="zh-CN" b="1" baseline="-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个复数是互异的，且对任意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k,ε</a:t>
            </a:r>
            <a:r>
              <a:rPr lang="en-US" altLang="zh-CN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必与这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个复数中一个相等。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D3B3BF-A7FE-4216-B291-8D89031FC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931" y="4422965"/>
            <a:ext cx="4857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FAE4377-898C-4E85-A889-E22957FA7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325" y="3909751"/>
            <a:ext cx="57467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95170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EF55E21-40D6-4312-89DB-2DEB6BED5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875" y="6238875"/>
            <a:ext cx="6624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&lt;A,*&gt;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 sz="2400" b="1">
                <a:solidFill>
                  <a:srgbClr val="000000"/>
                </a:solidFill>
                <a:ea typeface="宋体" panose="02010600030101010101" pitchFamily="2" charset="-122"/>
              </a:rPr>
              <a:t>循环群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，生成元？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DE7FB6-4415-4BF5-B0AE-BC22040A0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150" y="4222750"/>
            <a:ext cx="998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1</a:t>
            </a:r>
            <a:endParaRPr lang="zh-CN" altLang="en-US" b="1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9FD676C7-5D33-4291-89C1-67FEF49599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37100" y="4294188"/>
            <a:ext cx="0" cy="19446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980BF0-C8B4-45D6-AE35-12584800E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38" y="4222750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3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559590E5-7A71-46F5-AD6F-D58E739BB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3" y="4222750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9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0468F006-C65E-4530-AD4D-6B0F7824F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013" y="4222750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7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041C06E-7DBF-4E29-83CA-2407CD4B9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150" y="4654550"/>
            <a:ext cx="998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1</a:t>
            </a:r>
            <a:endParaRPr lang="zh-CN" altLang="en-US" b="1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0F409D36-F794-45E0-BF7B-236DCAE50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38" y="4648200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3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CFC8AB5E-7D46-46CB-B23F-984C9AC3C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3" y="4648200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9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4394E6A3-95D4-4AA8-A671-BD0497FE1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013" y="4648200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7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B7320A7E-5ABD-490E-9266-2F801F28D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088" y="4222750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b="1">
                <a:ea typeface="宋体" panose="02010600030101010101" pitchFamily="2" charset="-122"/>
              </a:rPr>
              <a:t>*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B6018CF3-7FE2-42AA-BC1F-513312D92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088" y="4648200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1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536DA52E-FB67-4939-BA92-CCEC68F43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150" y="5086350"/>
            <a:ext cx="998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3</a:t>
            </a:r>
            <a:endParaRPr lang="zh-CN" altLang="en-US" b="1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DFC2AD93-B80A-4411-9195-71C0FB52D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38" y="5086350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9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DD5E1C36-1E08-4ED9-BF51-63EFE7BDA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3" y="5086350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7</a:t>
            </a: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C99FBFC4-ECC5-42AB-BF49-E5C93B23D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013" y="5086350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1</a:t>
            </a: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ED8BBB06-3841-4AD0-BE8E-6659F71DF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150" y="5511800"/>
            <a:ext cx="998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9</a:t>
            </a:r>
            <a:endParaRPr lang="zh-CN" altLang="en-US" b="1"/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58D5D0C0-C7E0-4730-8657-4FE4C00F2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38" y="5511800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7</a:t>
            </a:r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13D11B08-ACD3-40EC-B002-1838AABF6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3" y="5511800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1</a:t>
            </a: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11BC8342-87F0-4C1D-8625-73C032192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013" y="5511800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3</a:t>
            </a:r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4F05F2AC-5872-4D8C-AB0C-F45CA1C88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088" y="5086350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3</a:t>
            </a: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B5E9BAB1-6B68-4A06-9C90-9A51763E2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088" y="5511800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9</a:t>
            </a:r>
          </a:p>
        </p:txBody>
      </p:sp>
      <p:sp>
        <p:nvSpPr>
          <p:cNvPr id="26" name="Rectangle 26">
            <a:extLst>
              <a:ext uri="{FF2B5EF4-FFF2-40B4-BE49-F238E27FC236}">
                <a16:creationId xmlns:a16="http://schemas.microsoft.com/office/drawing/2014/main" id="{2B46197E-B8CB-43CA-86F0-F05ABB25B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150" y="5878513"/>
            <a:ext cx="998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7</a:t>
            </a:r>
            <a:endParaRPr lang="zh-CN" altLang="en-US" b="1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C0B8A650-F549-45FF-81F8-2A8010FD2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38" y="5878513"/>
            <a:ext cx="998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1</a:t>
            </a:r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FDA5008D-35E4-4967-92FB-F32D8531C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3" y="5878513"/>
            <a:ext cx="998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3</a:t>
            </a:r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B619A65F-E79B-463C-949B-6CF1312EC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013" y="5878513"/>
            <a:ext cx="998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9</a:t>
            </a:r>
          </a:p>
        </p:txBody>
      </p:sp>
      <p:sp>
        <p:nvSpPr>
          <p:cNvPr id="30" name="Rectangle 30">
            <a:extLst>
              <a:ext uri="{FF2B5EF4-FFF2-40B4-BE49-F238E27FC236}">
                <a16:creationId xmlns:a16="http://schemas.microsoft.com/office/drawing/2014/main" id="{2FA68660-E661-42C9-A90E-2E4AAE783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088" y="5878513"/>
            <a:ext cx="998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7</a:t>
            </a:r>
          </a:p>
        </p:txBody>
      </p:sp>
      <p:sp>
        <p:nvSpPr>
          <p:cNvPr id="31" name="Line 31">
            <a:extLst>
              <a:ext uri="{FF2B5EF4-FFF2-40B4-BE49-F238E27FC236}">
                <a16:creationId xmlns:a16="http://schemas.microsoft.com/office/drawing/2014/main" id="{D8BF18E3-B62F-4885-BB1C-486E27B550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3725" y="4294188"/>
            <a:ext cx="0" cy="194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32">
            <a:extLst>
              <a:ext uri="{FF2B5EF4-FFF2-40B4-BE49-F238E27FC236}">
                <a16:creationId xmlns:a16="http://schemas.microsoft.com/office/drawing/2014/main" id="{17D07E95-D9EA-4997-B9C4-76F90F85D4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3988" y="4654550"/>
            <a:ext cx="41767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33">
            <a:extLst>
              <a:ext uri="{FF2B5EF4-FFF2-40B4-BE49-F238E27FC236}">
                <a16:creationId xmlns:a16="http://schemas.microsoft.com/office/drawing/2014/main" id="{90FD8839-DA0A-4DCD-99A8-562D5D1E5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3988" y="5086350"/>
            <a:ext cx="417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247C7E4B-B0B6-4D5F-B4CF-560E6E36C5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3988" y="5878513"/>
            <a:ext cx="417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F205F901-4CEE-489F-8166-B8F971258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913" y="3789363"/>
            <a:ext cx="79057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A={1,3,9,7},A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上模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乘法*运算表如下</a:t>
            </a:r>
          </a:p>
        </p:txBody>
      </p:sp>
      <p:sp>
        <p:nvSpPr>
          <p:cNvPr id="36" name="Line 36">
            <a:extLst>
              <a:ext uri="{FF2B5EF4-FFF2-40B4-BE49-F238E27FC236}">
                <a16:creationId xmlns:a16="http://schemas.microsoft.com/office/drawing/2014/main" id="{3B89F909-9412-485A-949A-F4A8C49FEB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3988" y="5446713"/>
            <a:ext cx="417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37">
            <a:extLst>
              <a:ext uri="{FF2B5EF4-FFF2-40B4-BE49-F238E27FC236}">
                <a16:creationId xmlns:a16="http://schemas.microsoft.com/office/drawing/2014/main" id="{0C81AA93-4A71-4D46-8BD8-DD936E365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7325" y="4294188"/>
            <a:ext cx="0" cy="194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38">
            <a:extLst>
              <a:ext uri="{FF2B5EF4-FFF2-40B4-BE49-F238E27FC236}">
                <a16:creationId xmlns:a16="http://schemas.microsoft.com/office/drawing/2014/main" id="{6F1AF775-EEE8-4509-89DB-A099D3AB5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0925" y="4294188"/>
            <a:ext cx="0" cy="194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39">
            <a:extLst>
              <a:ext uri="{FF2B5EF4-FFF2-40B4-BE49-F238E27FC236}">
                <a16:creationId xmlns:a16="http://schemas.microsoft.com/office/drawing/2014/main" id="{B1140A28-8F22-4846-B2DA-E0705D69C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150" y="1274763"/>
            <a:ext cx="998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0</a:t>
            </a:r>
            <a:endParaRPr lang="zh-CN" altLang="en-US" b="1"/>
          </a:p>
        </p:txBody>
      </p:sp>
      <p:sp>
        <p:nvSpPr>
          <p:cNvPr id="40" name="Line 40">
            <a:extLst>
              <a:ext uri="{FF2B5EF4-FFF2-40B4-BE49-F238E27FC236}">
                <a16:creationId xmlns:a16="http://schemas.microsoft.com/office/drawing/2014/main" id="{36F597BF-3937-4CA0-BB23-9C4159D414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37100" y="1339850"/>
            <a:ext cx="0" cy="1944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id="{EC0276A5-3C6B-4DF9-8657-5518CFC18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38" y="1268413"/>
            <a:ext cx="998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1</a:t>
            </a:r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id="{4EC905DE-75AE-4DE5-A911-67DCAF338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3" y="1268413"/>
            <a:ext cx="998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2</a:t>
            </a:r>
          </a:p>
        </p:txBody>
      </p:sp>
      <p:sp>
        <p:nvSpPr>
          <p:cNvPr id="43" name="Rectangle 43">
            <a:extLst>
              <a:ext uri="{FF2B5EF4-FFF2-40B4-BE49-F238E27FC236}">
                <a16:creationId xmlns:a16="http://schemas.microsoft.com/office/drawing/2014/main" id="{89BD5B6E-E29D-44D8-989D-0ADD899EB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013" y="1268413"/>
            <a:ext cx="998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3</a:t>
            </a:r>
          </a:p>
        </p:txBody>
      </p:sp>
      <p:sp>
        <p:nvSpPr>
          <p:cNvPr id="44" name="Rectangle 44">
            <a:extLst>
              <a:ext uri="{FF2B5EF4-FFF2-40B4-BE49-F238E27FC236}">
                <a16:creationId xmlns:a16="http://schemas.microsoft.com/office/drawing/2014/main" id="{E8A657A6-2A03-4B36-8CEC-8B74CF039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150" y="1700213"/>
            <a:ext cx="998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0</a:t>
            </a:r>
            <a:endParaRPr lang="zh-CN" altLang="en-US" b="1"/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E784476F-26CE-45E4-BD67-4D438FC97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38" y="1693863"/>
            <a:ext cx="998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1</a:t>
            </a:r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45F22BD6-9178-45C1-8465-5EC2E0809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3" y="1693863"/>
            <a:ext cx="998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2</a:t>
            </a:r>
          </a:p>
        </p:txBody>
      </p:sp>
      <p:sp>
        <p:nvSpPr>
          <p:cNvPr id="47" name="Rectangle 47">
            <a:extLst>
              <a:ext uri="{FF2B5EF4-FFF2-40B4-BE49-F238E27FC236}">
                <a16:creationId xmlns:a16="http://schemas.microsoft.com/office/drawing/2014/main" id="{0C9C8A4E-5045-4BD6-AA7B-29DD1C781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013" y="1693863"/>
            <a:ext cx="998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3</a:t>
            </a:r>
          </a:p>
        </p:txBody>
      </p:sp>
      <p:sp>
        <p:nvSpPr>
          <p:cNvPr id="48" name="Rectangle 48">
            <a:extLst>
              <a:ext uri="{FF2B5EF4-FFF2-40B4-BE49-F238E27FC236}">
                <a16:creationId xmlns:a16="http://schemas.microsoft.com/office/drawing/2014/main" id="{4DFDE67B-2E54-4B43-A8B5-1FEAFEAC1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088" y="1268413"/>
            <a:ext cx="998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49" name="Rectangle 49">
            <a:extLst>
              <a:ext uri="{FF2B5EF4-FFF2-40B4-BE49-F238E27FC236}">
                <a16:creationId xmlns:a16="http://schemas.microsoft.com/office/drawing/2014/main" id="{7D37F4C7-7700-4D4D-A89D-DD16A4CAD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088" y="1693863"/>
            <a:ext cx="998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0</a:t>
            </a:r>
          </a:p>
        </p:txBody>
      </p:sp>
      <p:sp>
        <p:nvSpPr>
          <p:cNvPr id="50" name="Rectangle 50">
            <a:extLst>
              <a:ext uri="{FF2B5EF4-FFF2-40B4-BE49-F238E27FC236}">
                <a16:creationId xmlns:a16="http://schemas.microsoft.com/office/drawing/2014/main" id="{E4B15E66-B26A-4B2E-BD30-FE8D29697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150" y="2132013"/>
            <a:ext cx="998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1</a:t>
            </a:r>
            <a:endParaRPr lang="zh-CN" altLang="en-US" b="1"/>
          </a:p>
        </p:txBody>
      </p:sp>
      <p:sp>
        <p:nvSpPr>
          <p:cNvPr id="51" name="Rectangle 51">
            <a:extLst>
              <a:ext uri="{FF2B5EF4-FFF2-40B4-BE49-F238E27FC236}">
                <a16:creationId xmlns:a16="http://schemas.microsoft.com/office/drawing/2014/main" id="{12D38F28-0CE7-44B9-951B-76E3278B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38" y="2132013"/>
            <a:ext cx="998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2</a:t>
            </a:r>
          </a:p>
        </p:txBody>
      </p:sp>
      <p:sp>
        <p:nvSpPr>
          <p:cNvPr id="52" name="Rectangle 52">
            <a:extLst>
              <a:ext uri="{FF2B5EF4-FFF2-40B4-BE49-F238E27FC236}">
                <a16:creationId xmlns:a16="http://schemas.microsoft.com/office/drawing/2014/main" id="{B87A7821-B485-448D-98DD-DA55CC8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3" y="2132013"/>
            <a:ext cx="998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3</a:t>
            </a:r>
          </a:p>
        </p:txBody>
      </p:sp>
      <p:sp>
        <p:nvSpPr>
          <p:cNvPr id="53" name="Rectangle 53">
            <a:extLst>
              <a:ext uri="{FF2B5EF4-FFF2-40B4-BE49-F238E27FC236}">
                <a16:creationId xmlns:a16="http://schemas.microsoft.com/office/drawing/2014/main" id="{8A2C502A-A3BD-414F-AEFA-F345B6DE3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013" y="2132013"/>
            <a:ext cx="998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0</a:t>
            </a:r>
          </a:p>
        </p:txBody>
      </p:sp>
      <p:sp>
        <p:nvSpPr>
          <p:cNvPr id="54" name="Rectangle 54">
            <a:extLst>
              <a:ext uri="{FF2B5EF4-FFF2-40B4-BE49-F238E27FC236}">
                <a16:creationId xmlns:a16="http://schemas.microsoft.com/office/drawing/2014/main" id="{8885E08B-A6F0-45BB-91B3-0284F3858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150" y="2557463"/>
            <a:ext cx="998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2</a:t>
            </a:r>
            <a:endParaRPr lang="zh-CN" altLang="en-US" b="1"/>
          </a:p>
        </p:txBody>
      </p:sp>
      <p:sp>
        <p:nvSpPr>
          <p:cNvPr id="55" name="Rectangle 55">
            <a:extLst>
              <a:ext uri="{FF2B5EF4-FFF2-40B4-BE49-F238E27FC236}">
                <a16:creationId xmlns:a16="http://schemas.microsoft.com/office/drawing/2014/main" id="{3D088DC0-415F-4A14-AE36-30DC6F116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38" y="2557463"/>
            <a:ext cx="998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3</a:t>
            </a:r>
          </a:p>
        </p:txBody>
      </p:sp>
      <p:sp>
        <p:nvSpPr>
          <p:cNvPr id="56" name="Rectangle 56">
            <a:extLst>
              <a:ext uri="{FF2B5EF4-FFF2-40B4-BE49-F238E27FC236}">
                <a16:creationId xmlns:a16="http://schemas.microsoft.com/office/drawing/2014/main" id="{04B9EAE1-B9A9-448F-816B-92950BEDF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3" y="2557463"/>
            <a:ext cx="998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0</a:t>
            </a:r>
          </a:p>
        </p:txBody>
      </p:sp>
      <p:sp>
        <p:nvSpPr>
          <p:cNvPr id="57" name="Rectangle 57">
            <a:extLst>
              <a:ext uri="{FF2B5EF4-FFF2-40B4-BE49-F238E27FC236}">
                <a16:creationId xmlns:a16="http://schemas.microsoft.com/office/drawing/2014/main" id="{8000E13E-69C1-42E3-8210-6F1DA327D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013" y="2557463"/>
            <a:ext cx="998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1</a:t>
            </a:r>
          </a:p>
        </p:txBody>
      </p:sp>
      <p:sp>
        <p:nvSpPr>
          <p:cNvPr id="58" name="Rectangle 58">
            <a:extLst>
              <a:ext uri="{FF2B5EF4-FFF2-40B4-BE49-F238E27FC236}">
                <a16:creationId xmlns:a16="http://schemas.microsoft.com/office/drawing/2014/main" id="{DF382765-8ECD-4D16-83C1-643763EC7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088" y="2132013"/>
            <a:ext cx="998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1</a:t>
            </a:r>
          </a:p>
        </p:txBody>
      </p:sp>
      <p:sp>
        <p:nvSpPr>
          <p:cNvPr id="59" name="Rectangle 59">
            <a:extLst>
              <a:ext uri="{FF2B5EF4-FFF2-40B4-BE49-F238E27FC236}">
                <a16:creationId xmlns:a16="http://schemas.microsoft.com/office/drawing/2014/main" id="{4D805BDC-D94A-46EA-8546-0293B7B85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088" y="2557463"/>
            <a:ext cx="998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2</a:t>
            </a:r>
          </a:p>
        </p:txBody>
      </p:sp>
      <p:sp>
        <p:nvSpPr>
          <p:cNvPr id="60" name="Rectangle 60">
            <a:extLst>
              <a:ext uri="{FF2B5EF4-FFF2-40B4-BE49-F238E27FC236}">
                <a16:creationId xmlns:a16="http://schemas.microsoft.com/office/drawing/2014/main" id="{06BD6304-F704-4B55-B981-F4FBAD84A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150" y="2924175"/>
            <a:ext cx="998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3</a:t>
            </a:r>
            <a:endParaRPr lang="zh-CN" altLang="en-US" b="1"/>
          </a:p>
        </p:txBody>
      </p:sp>
      <p:sp>
        <p:nvSpPr>
          <p:cNvPr id="61" name="Rectangle 61">
            <a:extLst>
              <a:ext uri="{FF2B5EF4-FFF2-40B4-BE49-F238E27FC236}">
                <a16:creationId xmlns:a16="http://schemas.microsoft.com/office/drawing/2014/main" id="{E4D7DF90-BE2E-4A1B-948C-FCC902A92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38" y="2924175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0</a:t>
            </a:r>
          </a:p>
        </p:txBody>
      </p:sp>
      <p:sp>
        <p:nvSpPr>
          <p:cNvPr id="62" name="Rectangle 62">
            <a:extLst>
              <a:ext uri="{FF2B5EF4-FFF2-40B4-BE49-F238E27FC236}">
                <a16:creationId xmlns:a16="http://schemas.microsoft.com/office/drawing/2014/main" id="{35096D53-5C7D-4681-94A8-D5AA2EF5F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3" y="2924175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1</a:t>
            </a:r>
          </a:p>
        </p:txBody>
      </p:sp>
      <p:sp>
        <p:nvSpPr>
          <p:cNvPr id="63" name="Rectangle 63">
            <a:extLst>
              <a:ext uri="{FF2B5EF4-FFF2-40B4-BE49-F238E27FC236}">
                <a16:creationId xmlns:a16="http://schemas.microsoft.com/office/drawing/2014/main" id="{E08147F3-7469-4772-916E-ACF4A97A0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013" y="2924175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2</a:t>
            </a:r>
          </a:p>
        </p:txBody>
      </p:sp>
      <p:sp>
        <p:nvSpPr>
          <p:cNvPr id="64" name="Rectangle 64">
            <a:extLst>
              <a:ext uri="{FF2B5EF4-FFF2-40B4-BE49-F238E27FC236}">
                <a16:creationId xmlns:a16="http://schemas.microsoft.com/office/drawing/2014/main" id="{829285DD-4D22-49E3-9C8D-193263126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088" y="2924175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3</a:t>
            </a:r>
          </a:p>
        </p:txBody>
      </p:sp>
      <p:sp>
        <p:nvSpPr>
          <p:cNvPr id="65" name="Line 65">
            <a:extLst>
              <a:ext uri="{FF2B5EF4-FFF2-40B4-BE49-F238E27FC236}">
                <a16:creationId xmlns:a16="http://schemas.microsoft.com/office/drawing/2014/main" id="{84EC9034-1B47-4C2E-9CFD-824F3697CB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3725" y="1339850"/>
            <a:ext cx="0" cy="194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Line 66">
            <a:extLst>
              <a:ext uri="{FF2B5EF4-FFF2-40B4-BE49-F238E27FC236}">
                <a16:creationId xmlns:a16="http://schemas.microsoft.com/office/drawing/2014/main" id="{A676AA5D-1BC1-49F7-B36C-81A8B1D964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3988" y="1700213"/>
            <a:ext cx="41767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67">
            <a:extLst>
              <a:ext uri="{FF2B5EF4-FFF2-40B4-BE49-F238E27FC236}">
                <a16:creationId xmlns:a16="http://schemas.microsoft.com/office/drawing/2014/main" id="{763854ED-8425-43BD-BBF4-FA57966018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3988" y="2132013"/>
            <a:ext cx="417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Line 68">
            <a:extLst>
              <a:ext uri="{FF2B5EF4-FFF2-40B4-BE49-F238E27FC236}">
                <a16:creationId xmlns:a16="http://schemas.microsoft.com/office/drawing/2014/main" id="{F524F9FC-9341-4429-BAC8-C7ECECA526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3988" y="2924175"/>
            <a:ext cx="417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Line 69">
            <a:extLst>
              <a:ext uri="{FF2B5EF4-FFF2-40B4-BE49-F238E27FC236}">
                <a16:creationId xmlns:a16="http://schemas.microsoft.com/office/drawing/2014/main" id="{06CEE7C8-D861-4217-8BBD-30D635D6D1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3988" y="2492375"/>
            <a:ext cx="417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Line 70">
            <a:extLst>
              <a:ext uri="{FF2B5EF4-FFF2-40B4-BE49-F238E27FC236}">
                <a16:creationId xmlns:a16="http://schemas.microsoft.com/office/drawing/2014/main" id="{1199E305-E9EB-4B86-B232-80329DBDC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7325" y="1339850"/>
            <a:ext cx="0" cy="194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Line 71">
            <a:extLst>
              <a:ext uri="{FF2B5EF4-FFF2-40B4-BE49-F238E27FC236}">
                <a16:creationId xmlns:a16="http://schemas.microsoft.com/office/drawing/2014/main" id="{75025193-2209-4BC8-9621-DCDF888445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0925" y="1339850"/>
            <a:ext cx="0" cy="194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Rectangle 72">
            <a:extLst>
              <a:ext uri="{FF2B5EF4-FFF2-40B4-BE49-F238E27FC236}">
                <a16:creationId xmlns:a16="http://schemas.microsoft.com/office/drawing/2014/main" id="{301902E4-F809-40CC-8987-C82075D35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013" y="765175"/>
            <a:ext cx="79057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B={0,1,2,3},B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上模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加法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运算表如下</a:t>
            </a:r>
          </a:p>
        </p:txBody>
      </p:sp>
      <p:sp>
        <p:nvSpPr>
          <p:cNvPr id="73" name="Rectangle 73">
            <a:extLst>
              <a:ext uri="{FF2B5EF4-FFF2-40B4-BE49-F238E27FC236}">
                <a16:creationId xmlns:a16="http://schemas.microsoft.com/office/drawing/2014/main" id="{0DE663D5-4FF9-43E4-B847-FDAEEF881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438" y="3338513"/>
            <a:ext cx="5472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</a:rPr>
              <a:t>&lt;B,+&gt;</a:t>
            </a:r>
            <a:r>
              <a:rPr lang="zh-CN" altLang="en-US" sz="2400" b="1">
                <a:solidFill>
                  <a:srgbClr val="000000"/>
                </a:solidFill>
              </a:rPr>
              <a:t>是循环群，生成元？</a:t>
            </a:r>
          </a:p>
        </p:txBody>
      </p:sp>
    </p:spTree>
    <p:extLst>
      <p:ext uri="{BB962C8B-B14F-4D97-AF65-F5344CB8AC3E}">
        <p14:creationId xmlns:p14="http://schemas.microsoft.com/office/powerpoint/2010/main" val="121291246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5" grpId="0"/>
      <p:bldP spid="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4094ACC-AE5F-4B1D-B232-461979C77883}"/>
              </a:ext>
            </a:extLst>
          </p:cNvPr>
          <p:cNvSpPr txBox="1">
            <a:spLocks noChangeArrowheads="1"/>
          </p:cNvSpPr>
          <p:nvPr/>
        </p:nvSpPr>
        <p:spPr>
          <a:xfrm>
            <a:off x="1712913" y="981075"/>
            <a:ext cx="7848600" cy="55435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根据上述元素的阶的定义以及相关定理，可以得到关于循环群的如下结论：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1)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设群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G=&lt;a&gt;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。若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|a|=∞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时，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&lt;a&gt;={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-2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,e, 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&lt;a&gt;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中元素是互异的，否则，令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(j&gt;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j-i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=e,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这与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|a|=∞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，矛盾。由此可以看到，无限阶循环群的阶与其生成元的阶均为∞。</a:t>
            </a:r>
          </a:p>
          <a:p>
            <a:pPr marL="0" indent="0">
              <a:lnSpc>
                <a:spcPct val="10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2)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设群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G=&lt;a&gt;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 若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|a|=n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时，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&lt;a&gt;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阶群，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&lt;a&gt;={a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n-1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},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&lt;a&gt;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中元素是互异的。 事实上，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a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∈G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H={a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n-1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阶群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且元素是互异的。又任取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&lt;a&gt;,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令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m=nq+r,0≤r&lt;n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，则，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nq+r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nq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。因此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&lt;a&gt;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而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&lt;a&gt;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是显然的，因此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&lt;a&gt;=H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。还可以看出，循环群的阶与其生成元的阶是相同的。  </a:t>
            </a:r>
          </a:p>
        </p:txBody>
      </p:sp>
    </p:spTree>
    <p:extLst>
      <p:ext uri="{BB962C8B-B14F-4D97-AF65-F5344CB8AC3E}">
        <p14:creationId xmlns:p14="http://schemas.microsoft.com/office/powerpoint/2010/main" val="194941725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16907</TotalTime>
  <Words>3542</Words>
  <Application>Microsoft Office PowerPoint</Application>
  <PresentationFormat>宽屏</PresentationFormat>
  <Paragraphs>287</Paragraphs>
  <Slides>32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9" baseType="lpstr">
      <vt:lpstr>Batang</vt:lpstr>
      <vt:lpstr>Microsoft YaHei Light</vt:lpstr>
      <vt:lpstr>等线</vt:lpstr>
      <vt:lpstr>等线 Light</vt:lpstr>
      <vt:lpstr>黑体</vt:lpstr>
      <vt:lpstr>KaiTi</vt:lpstr>
      <vt:lpstr>宋体</vt:lpstr>
      <vt:lpstr>Arial</vt:lpstr>
      <vt:lpstr>Arial Black</vt:lpstr>
      <vt:lpstr>Comic Sans MS</vt:lpstr>
      <vt:lpstr>Lucida Handwriting</vt:lpstr>
      <vt:lpstr>Segoe UI Semibold</vt:lpstr>
      <vt:lpstr>Times New Roman</vt:lpstr>
      <vt:lpstr>Wingdings</vt:lpstr>
      <vt:lpstr>Office 主题​​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wyq</dc:creator>
  <cp:lastModifiedBy>wyq</cp:lastModifiedBy>
  <cp:revision>139</cp:revision>
  <dcterms:created xsi:type="dcterms:W3CDTF">2021-11-05T13:12:46Z</dcterms:created>
  <dcterms:modified xsi:type="dcterms:W3CDTF">2021-12-28T17:09:54Z</dcterms:modified>
</cp:coreProperties>
</file>