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445" r:id="rId2"/>
    <p:sldId id="1363" r:id="rId3"/>
    <p:sldId id="1266" r:id="rId4"/>
    <p:sldId id="1267" r:id="rId5"/>
    <p:sldId id="1268" r:id="rId6"/>
    <p:sldId id="1330" r:id="rId7"/>
    <p:sldId id="1273" r:id="rId8"/>
    <p:sldId id="1313" r:id="rId9"/>
    <p:sldId id="1241" r:id="rId10"/>
    <p:sldId id="1242" r:id="rId11"/>
    <p:sldId id="1314" r:id="rId12"/>
    <p:sldId id="1247" r:id="rId13"/>
    <p:sldId id="1258" r:id="rId14"/>
    <p:sldId id="1320" r:id="rId15"/>
    <p:sldId id="1322" r:id="rId16"/>
    <p:sldId id="1324" r:id="rId17"/>
    <p:sldId id="1326" r:id="rId18"/>
    <p:sldId id="1327" r:id="rId19"/>
    <p:sldId id="1328" r:id="rId20"/>
    <p:sldId id="1329" r:id="rId21"/>
    <p:sldId id="1269" r:id="rId22"/>
    <p:sldId id="1298" r:id="rId23"/>
    <p:sldId id="1299" r:id="rId24"/>
    <p:sldId id="1300" r:id="rId25"/>
    <p:sldId id="1301" r:id="rId26"/>
    <p:sldId id="1302" r:id="rId27"/>
    <p:sldId id="1303" r:id="rId28"/>
    <p:sldId id="1304" r:id="rId29"/>
    <p:sldId id="1305" r:id="rId30"/>
    <p:sldId id="1306" r:id="rId31"/>
    <p:sldId id="1307" r:id="rId32"/>
    <p:sldId id="1308" r:id="rId33"/>
    <p:sldId id="1309" r:id="rId34"/>
    <p:sldId id="1310" r:id="rId35"/>
    <p:sldId id="1311" r:id="rId36"/>
    <p:sldId id="1312" r:id="rId37"/>
    <p:sldId id="1288" r:id="rId38"/>
    <p:sldId id="1289" r:id="rId39"/>
    <p:sldId id="1290" r:id="rId40"/>
    <p:sldId id="1291" r:id="rId41"/>
    <p:sldId id="1293" r:id="rId42"/>
    <p:sldId id="1294" r:id="rId43"/>
    <p:sldId id="1295" r:id="rId44"/>
    <p:sldId id="1296" r:id="rId45"/>
    <p:sldId id="1331" r:id="rId46"/>
    <p:sldId id="1359" r:id="rId47"/>
    <p:sldId id="1332" r:id="rId48"/>
    <p:sldId id="1333" r:id="rId49"/>
    <p:sldId id="1315" r:id="rId50"/>
    <p:sldId id="1316" r:id="rId51"/>
    <p:sldId id="1317" r:id="rId52"/>
    <p:sldId id="1318" r:id="rId53"/>
    <p:sldId id="1334" r:id="rId54"/>
    <p:sldId id="1321" r:id="rId55"/>
    <p:sldId id="1335" r:id="rId56"/>
    <p:sldId id="1323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58CD0-EFD1-4D27-A427-70167095FD10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D47A-F619-4A5B-A8DF-B8BE879F9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76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2214FF63-7E78-4CEA-B78B-294BDB7C4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999858BC-515F-4514-A470-A99FA05D1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DB2CFB14-3F96-47B7-9206-1409F9E89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22AA93-F3F5-44B4-89DC-39F3993E743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79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937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551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984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277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67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00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074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24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544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9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62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677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513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078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90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59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13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810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8039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7994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20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9871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4099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2875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336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3621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2113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3107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4391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780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8811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7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9824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315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0435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170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931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815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958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6514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3947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4931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3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867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6420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662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227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652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487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0486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379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782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781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259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83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6E42D-8E1F-4161-92FC-798002BD6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38D7EA-6BDB-4E64-B964-80168CE37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6C0B8-A32B-4878-B781-603CA377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034E1-D035-43F7-B64D-29398828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B4D6F-9FE4-4AD6-8337-0FE1B658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3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1C7E0-3A75-4623-9D79-2EC44EB9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9C279-1369-407F-963C-3FDABB3B3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AB553-602F-4D34-9454-6212EA2F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2D560-2717-478A-957B-EFA01113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9566A-D4B7-4359-930C-6E605905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88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0FD482-6518-4B73-B8B4-737A92FE8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189D8D-031B-4157-A964-232795122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1B225-C513-4598-8A7C-52A744EC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43814-5EB6-47BE-BCA3-2B92BA01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C6707-C37E-4D0E-B58E-FFC3494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23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73D5CAC-F429-4F2F-9F7B-6223C359040B}"/>
              </a:ext>
            </a:extLst>
          </p:cNvPr>
          <p:cNvSpPr txBox="1"/>
          <p:nvPr userDrawn="1"/>
        </p:nvSpPr>
        <p:spPr>
          <a:xfrm>
            <a:off x="76200" y="117475"/>
            <a:ext cx="1701800" cy="676275"/>
          </a:xfrm>
          <a:prstGeom prst="rect">
            <a:avLst/>
          </a:prstGeom>
          <a:noFill/>
        </p:spPr>
        <p:txBody>
          <a:bodyPr lIns="121900" tIns="60949" rIns="121900" bIns="6094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598" b="1" spc="-150" dirty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598" b="1" spc="-150" dirty="0">
              <a:solidFill>
                <a:schemeClr val="accent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4DE135-33BF-4676-B43F-8AA62673A58B}"/>
              </a:ext>
            </a:extLst>
          </p:cNvPr>
          <p:cNvCxnSpPr/>
          <p:nvPr userDrawn="1"/>
        </p:nvCxnSpPr>
        <p:spPr>
          <a:xfrm>
            <a:off x="1562100" y="693738"/>
            <a:ext cx="10629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053564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B075D-15DC-42AC-93A2-6A06B06E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4E679-C3AD-4C33-B06C-91BDD767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B38F1-C445-4800-90A5-8F3ED061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1018E-22E1-4D4F-A56D-10C1E62E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D2562-0CCF-4227-85A9-AFD35B0E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7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192B2-AC57-485E-9E3F-B7B8C905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58D281-194B-468B-ADBA-76A4E2385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9BCE0-002E-42ED-B7C2-261D43E9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EF642-B6DE-4777-8064-A39FFF8F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A94A4-38F0-4C2B-ADFE-D02E2B1A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76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DB952-D4D5-4F3B-830A-67B71D6E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57EF1-6F7D-43F5-BE79-67D16A90B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181AE9-5B3A-45EC-8869-29C393E4F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5487C-7666-44DE-80EE-2902D9B4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3EDC2-3316-4B5C-A95A-0A39BECD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53D2A1-3261-49CC-BA76-3E398676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04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3126-81EA-4C17-9D21-7D9EFAC3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5D8D7-9261-44FB-96B7-5B9D93CC5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81393F-A933-46B1-B8AE-5B752A523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6D282E-4854-4A45-9EBC-6D406339D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4A79BF-2110-4A4A-A27C-3064D7DEA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97EF3B-A447-4A59-B47E-60D3E1B9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260F99-31D5-491C-8D88-3FBFBEFA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8E84E-BD81-4EE1-BFDF-4680C8F0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97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80B8-CAFF-4186-813A-E935D303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707CB1-D86D-4955-AA11-EC433699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3060BF-8F34-4402-8824-20704BA5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20C4CC-E83E-4E13-AAC4-6236B53B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76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7E5E81-960E-452B-BEEC-237A7658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28A7DE-E2FD-4DCD-88D4-9461A95F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D45A2C-4D06-4ADE-A257-8FD50395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53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F57E0-C81E-4CD1-AD98-8E486CB6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00199-6F84-4A59-8899-E8B2E6DE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090C66-7379-460F-9033-E6814CA81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F1194-1784-48F1-B41C-D7101B2E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CE248-CB85-4EB4-8EAB-B63C1C9F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506F9-F269-4A99-9F79-36580B84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7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A2D68-F164-431A-B045-FF32FD8F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88AEBE-7DD1-4AB2-88CB-65DD42C06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5E8435-B02C-45D8-8560-2C62BF681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AF48E-D282-434B-B1B1-A60EEBEE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2310E0-45D2-4D33-B87B-87A037DA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3DB1FD-3803-4744-81A6-2E12760C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54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F79C98-3199-4C9B-9161-434E02C1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1E81D8-ADFF-4204-A1B1-03575868F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5A6F5-C2B7-426F-8FB9-A73AD3EFA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A0E02-245B-4209-85B4-765107BCA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4894D-1E88-4F89-8FD8-4C353DC3E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4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e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>
            <a:extLst>
              <a:ext uri="{FF2B5EF4-FFF2-40B4-BE49-F238E27FC236}">
                <a16:creationId xmlns:a16="http://schemas.microsoft.com/office/drawing/2014/main" id="{13E189C7-8218-4052-85AE-E01EC112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073">
            <a:extLst>
              <a:ext uri="{FF2B5EF4-FFF2-40B4-BE49-F238E27FC236}">
                <a16:creationId xmlns:a16="http://schemas.microsoft.com/office/drawing/2014/main" id="{F7D2571E-1D87-457C-8CCC-C3C98F94D652}"/>
              </a:ext>
            </a:extLst>
          </p:cNvPr>
          <p:cNvSpPr>
            <a:spLocks noGrp="1"/>
          </p:cNvSpPr>
          <p:nvPr/>
        </p:nvSpPr>
        <p:spPr>
          <a:xfrm>
            <a:off x="2390775" y="3140075"/>
            <a:ext cx="7772400" cy="950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noProof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charset="-122"/>
                <a:ea typeface="KaiTi" panose="02010609060101010101" charset="-122"/>
                <a:cs typeface="Times New Roman" panose="02020603050405020304" pitchFamily="2" charset="0"/>
              </a:rPr>
              <a:t>离散数学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noProof="1">
                <a:solidFill>
                  <a:srgbClr val="0066FF"/>
                </a:solidFill>
                <a:latin typeface="Arial Black" panose="020B0A04020102020204" charset="0"/>
                <a:ea typeface="+mn-ea"/>
                <a:cs typeface="Times New Roman" panose="02020603050405020304" pitchFamily="2" charset="0"/>
              </a:rPr>
              <a:t>Discrete Mathematics</a:t>
            </a:r>
          </a:p>
        </p:txBody>
      </p:sp>
      <p:sp>
        <p:nvSpPr>
          <p:cNvPr id="4100" name="矩形 3074">
            <a:extLst>
              <a:ext uri="{FF2B5EF4-FFF2-40B4-BE49-F238E27FC236}">
                <a16:creationId xmlns:a16="http://schemas.microsoft.com/office/drawing/2014/main" id="{AA238628-3C73-45C1-88BF-CA2DFF4F68C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5900" y="4337050"/>
            <a:ext cx="91043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计算机学院 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吴亦奇  </a:t>
            </a:r>
            <a:r>
              <a:rPr lang="en-US" altLang="zh-CN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wuyq</a:t>
            </a:r>
            <a:r>
              <a:rPr lang="zh-CN" altLang="en-US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@cug.edu.cn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1" name="内容占位符 3076">
            <a:extLst>
              <a:ext uri="{FF2B5EF4-FFF2-40B4-BE49-F238E27FC236}">
                <a16:creationId xmlns:a16="http://schemas.microsoft.com/office/drawing/2014/main" id="{31156996-2154-42A9-9D69-9E3C40E3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52513"/>
            <a:ext cx="91376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21093"/>
      </p:ext>
    </p:extLst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83564C-C84E-403F-9145-7CA40C344807}"/>
              </a:ext>
            </a:extLst>
          </p:cNvPr>
          <p:cNvSpPr/>
          <p:nvPr/>
        </p:nvSpPr>
        <p:spPr>
          <a:xfrm>
            <a:off x="1571625" y="809786"/>
            <a:ext cx="10036350" cy="1494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C00000"/>
                </a:solidFill>
              </a:rPr>
              <a:t>任意性：</a:t>
            </a:r>
            <a:r>
              <a:rPr lang="zh-CN" altLang="en-US" sz="3200" dirty="0">
                <a:solidFill>
                  <a:srgbClr val="C00000"/>
                </a:solidFill>
              </a:rPr>
              <a:t>任意性是说组成集合的元素任意；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C00000"/>
                </a:solidFill>
              </a:rPr>
              <a:t>构成的法则任意；什么都可以构成集合，不加任何限制。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269F5D-E66B-4CDC-8381-EC5C9DD56CAF}"/>
              </a:ext>
            </a:extLst>
          </p:cNvPr>
          <p:cNvSpPr/>
          <p:nvPr/>
        </p:nvSpPr>
        <p:spPr>
          <a:xfrm>
            <a:off x="1460156" y="2672723"/>
            <a:ext cx="101478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</a:t>
            </a:r>
            <a:r>
              <a:rPr lang="zh-CN" altLang="en-US" sz="3200" b="1" dirty="0">
                <a:solidFill>
                  <a:srgbClr val="C00000"/>
                </a:solidFill>
              </a:rPr>
              <a:t>确定性：</a:t>
            </a:r>
            <a:r>
              <a:rPr lang="zh-CN" altLang="en-US" sz="3200" dirty="0">
                <a:solidFill>
                  <a:srgbClr val="C00000"/>
                </a:solidFill>
              </a:rPr>
              <a:t>确定性是说集合确定；个体确定；集合与个体之间的关系确定。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10D352-2371-40EC-AB5A-68E0F5914E59}"/>
              </a:ext>
            </a:extLst>
          </p:cNvPr>
          <p:cNvSpPr/>
          <p:nvPr/>
        </p:nvSpPr>
        <p:spPr>
          <a:xfrm>
            <a:off x="1460156" y="4107543"/>
            <a:ext cx="80563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C00000"/>
                </a:solidFill>
              </a:rPr>
              <a:t>无重复性：</a:t>
            </a:r>
            <a:r>
              <a:rPr lang="zh-CN" altLang="en-US" sz="3200" dirty="0">
                <a:solidFill>
                  <a:srgbClr val="C00000"/>
                </a:solidFill>
              </a:rPr>
              <a:t>集合中元素的重复是无意义的。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C00000"/>
              </a:solidFill>
              <a:sym typeface="Symbol" panose="05050102010706020507" pitchFamily="18" charset="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90FABA-A76E-4682-932F-DF80090EEA42}"/>
              </a:ext>
            </a:extLst>
          </p:cNvPr>
          <p:cNvSpPr/>
          <p:nvPr/>
        </p:nvSpPr>
        <p:spPr>
          <a:xfrm>
            <a:off x="1460156" y="5195521"/>
            <a:ext cx="82537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C00000"/>
                </a:solidFill>
              </a:rPr>
              <a:t>无序性：</a:t>
            </a:r>
            <a:r>
              <a:rPr lang="zh-CN" altLang="en-US" sz="3200" dirty="0">
                <a:solidFill>
                  <a:srgbClr val="C00000"/>
                </a:solidFill>
              </a:rPr>
              <a:t>集合中的元素是无序的。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C000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4077193"/>
      </p:ext>
    </p:ext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177464-C366-4651-9B43-E02C89102072}"/>
              </a:ext>
            </a:extLst>
          </p:cNvPr>
          <p:cNvSpPr/>
          <p:nvPr/>
        </p:nvSpPr>
        <p:spPr>
          <a:xfrm>
            <a:off x="2034924" y="1071317"/>
            <a:ext cx="6984086" cy="3747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70C0"/>
                </a:solidFill>
              </a:rPr>
              <a:t>集合的表示法：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我们规定用花括号</a:t>
            </a:r>
            <a:r>
              <a:rPr lang="en-US" altLang="zh-CN" sz="2400" dirty="0"/>
              <a:t>——{  } </a:t>
            </a:r>
            <a:r>
              <a:rPr lang="zh-CN" altLang="en-US" sz="2400" dirty="0"/>
              <a:t>表示集合。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  (1) </a:t>
            </a:r>
            <a:r>
              <a:rPr lang="zh-CN" altLang="en-US" sz="3200" dirty="0"/>
              <a:t>叙述法（隐式法）</a:t>
            </a:r>
            <a:endParaRPr lang="en-US" altLang="zh-CN" sz="3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  (2) </a:t>
            </a:r>
            <a:r>
              <a:rPr lang="zh-CN" altLang="en-US" sz="3200" dirty="0"/>
              <a:t>枚举法 （显示法）</a:t>
            </a:r>
            <a:endParaRPr lang="en-US" altLang="zh-CN" sz="3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  (3) </a:t>
            </a:r>
            <a:r>
              <a:rPr lang="zh-CN" altLang="en-US" sz="3200" dirty="0"/>
              <a:t>归纳法 </a:t>
            </a:r>
            <a:endParaRPr lang="en-US" altLang="zh-CN" sz="3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  (4) </a:t>
            </a:r>
            <a:r>
              <a:rPr lang="zh-CN" altLang="en-US" sz="3200" dirty="0"/>
              <a:t>递归指定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31511C-3AC2-42A6-9A89-9BBA11CC7F36}"/>
              </a:ext>
            </a:extLst>
          </p:cNvPr>
          <p:cNvSpPr txBox="1"/>
          <p:nvPr/>
        </p:nvSpPr>
        <p:spPr>
          <a:xfrm>
            <a:off x="1882523" y="5309629"/>
            <a:ext cx="7288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设</a:t>
            </a:r>
            <a:r>
              <a:rPr lang="en-US" altLang="zh-CN" sz="2800" dirty="0"/>
              <a:t>A</a:t>
            </a:r>
            <a:r>
              <a:rPr lang="zh-CN" altLang="en-US" sz="2800" dirty="0"/>
              <a:t>为任一集合，用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|</a:t>
            </a:r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|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或 </a:t>
            </a:r>
            <a:r>
              <a:rPr lang="en-US" altLang="zh-CN" sz="2800" dirty="0">
                <a:solidFill>
                  <a:schemeClr val="accent1"/>
                </a:solidFill>
                <a:sym typeface="Symbol" panose="05050102010706020507" pitchFamily="18" charset="2"/>
              </a:rPr>
              <a:t>#A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表示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含有</a:t>
            </a:r>
            <a:r>
              <a:rPr lang="zh-CN" altLang="en-US" sz="2800" u="sng" dirty="0">
                <a:sym typeface="Symbol" panose="05050102010706020507" pitchFamily="18" charset="2"/>
              </a:rPr>
              <a:t>不同</a:t>
            </a:r>
            <a:r>
              <a:rPr lang="zh-CN" altLang="en-US" sz="2800" dirty="0">
                <a:solidFill>
                  <a:schemeClr val="accent1"/>
                </a:solidFill>
                <a:sym typeface="Symbol" panose="05050102010706020507" pitchFamily="18" charset="2"/>
              </a:rPr>
              <a:t>元素的个数</a:t>
            </a:r>
            <a:r>
              <a:rPr lang="zh-CN" altLang="en-US" sz="2800" dirty="0">
                <a:sym typeface="Symbol" panose="05050102010706020507" pitchFamily="18" charset="2"/>
              </a:rPr>
              <a:t>，也称为集合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基数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073142"/>
      </p:ext>
    </p:extLst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481C0B1-A5E8-4F63-92F3-C6FA06687694}"/>
              </a:ext>
            </a:extLst>
          </p:cNvPr>
          <p:cNvSpPr/>
          <p:nvPr/>
        </p:nvSpPr>
        <p:spPr>
          <a:xfrm>
            <a:off x="1988874" y="1135058"/>
            <a:ext cx="8766837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/>
              <a:t>个体与集合之间的关系：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　个体与集合之间的关系称为</a:t>
            </a:r>
            <a:r>
              <a:rPr lang="zh-CN" altLang="en-US" sz="2800" b="1" dirty="0"/>
              <a:t>属于关系</a:t>
            </a:r>
            <a:r>
              <a:rPr lang="zh-CN" altLang="en-US" sz="2800" dirty="0"/>
              <a:t>。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　对于某个个体 </a:t>
            </a:r>
            <a:r>
              <a:rPr lang="en-US" altLang="zh-CN" sz="2800" dirty="0"/>
              <a:t>a </a:t>
            </a:r>
            <a:r>
              <a:rPr lang="zh-CN" altLang="en-US" sz="2800" dirty="0"/>
              <a:t>和某个集合 </a:t>
            </a:r>
            <a:r>
              <a:rPr lang="en-US" altLang="zh-CN" sz="2800" dirty="0"/>
              <a:t>A </a:t>
            </a:r>
            <a:r>
              <a:rPr lang="zh-CN" altLang="en-US" sz="2800" dirty="0"/>
              <a:t>而言， 只有两种可能：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　</a:t>
            </a:r>
            <a:r>
              <a:rPr lang="en-US" altLang="zh-CN" sz="2800" dirty="0"/>
              <a:t>(1)a </a:t>
            </a:r>
            <a:r>
              <a:rPr lang="zh-CN" altLang="en-US" sz="2800" dirty="0"/>
              <a:t>属于（</a:t>
            </a:r>
            <a:r>
              <a:rPr lang="en-US" altLang="zh-CN" sz="2800" dirty="0"/>
              <a:t>belong to</a:t>
            </a:r>
            <a:r>
              <a:rPr lang="zh-CN" altLang="en-US" sz="2800" dirty="0"/>
              <a:t>） </a:t>
            </a:r>
            <a:r>
              <a:rPr lang="en-US" altLang="zh-CN" sz="2800" dirty="0"/>
              <a:t>A</a:t>
            </a:r>
            <a:r>
              <a:rPr lang="zh-CN" altLang="en-US" sz="2800" dirty="0"/>
              <a:t>，记为 </a:t>
            </a:r>
            <a:r>
              <a:rPr lang="en-US" altLang="zh-CN" sz="2800" dirty="0" err="1"/>
              <a:t>a</a:t>
            </a:r>
            <a:r>
              <a:rPr lang="en-US" altLang="zh-CN" sz="2800" dirty="0" err="1">
                <a:sym typeface="Symbol" panose="05050102010706020507" pitchFamily="18" charset="2"/>
              </a:rPr>
              <a:t></a:t>
            </a:r>
            <a:r>
              <a:rPr lang="en-US" altLang="zh-CN" sz="2800" dirty="0" err="1"/>
              <a:t>A</a:t>
            </a:r>
            <a:r>
              <a:rPr lang="zh-CN" altLang="en-US" sz="2800" dirty="0"/>
              <a:t>（记号</a:t>
            </a:r>
            <a:r>
              <a:rPr lang="zh-CN" altLang="en-US" sz="2800" dirty="0">
                <a:sym typeface="Symbol" panose="05050102010706020507" pitchFamily="18" charset="2"/>
              </a:rPr>
              <a:t></a:t>
            </a:r>
            <a:r>
              <a:rPr lang="zh-CN" altLang="en-US" sz="2800" dirty="0"/>
              <a:t> 是希腊字</a:t>
            </a:r>
            <a:r>
              <a:rPr lang="zh-CN" altLang="en-US" sz="2800" dirty="0">
                <a:sym typeface="Symbol" panose="05050102010706020507" pitchFamily="18" charset="2"/>
              </a:rPr>
              <a:t></a:t>
            </a:r>
            <a:r>
              <a:rPr lang="en-US" altLang="zh-CN" sz="2800" dirty="0" err="1">
                <a:sym typeface="Symbol" panose="05050102010706020507" pitchFamily="18" charset="2"/>
              </a:rPr>
              <a:t>i</a:t>
            </a:r>
            <a:r>
              <a:rPr lang="zh-CN" altLang="en-US" sz="2800" dirty="0">
                <a:sym typeface="Symbol" panose="05050102010706020507" pitchFamily="18" charset="2"/>
              </a:rPr>
              <a:t>的第一个字母，意思是“是”。由意大利数学家</a:t>
            </a:r>
            <a:r>
              <a:rPr lang="en-US" altLang="zh-CN" sz="2800" dirty="0" err="1">
                <a:sym typeface="Symbol" panose="05050102010706020507" pitchFamily="18" charset="2"/>
              </a:rPr>
              <a:t>G.Peano</a:t>
            </a:r>
            <a:r>
              <a:rPr lang="zh-CN" altLang="en-US" sz="2800" dirty="0">
                <a:sym typeface="Symbol" panose="05050102010706020507" pitchFamily="18" charset="2"/>
              </a:rPr>
              <a:t>首先采用</a:t>
            </a:r>
            <a:r>
              <a:rPr lang="zh-CN" altLang="en-US" sz="2800" dirty="0"/>
              <a:t>），同时称 </a:t>
            </a:r>
            <a:r>
              <a:rPr lang="en-US" altLang="zh-CN" sz="2800" dirty="0"/>
              <a:t>a </a:t>
            </a:r>
            <a:r>
              <a:rPr lang="zh-CN" altLang="en-US" sz="2800" dirty="0"/>
              <a:t>是 </a:t>
            </a:r>
            <a:r>
              <a:rPr lang="en-US" altLang="zh-CN" sz="2800" dirty="0"/>
              <a:t>A </a:t>
            </a:r>
            <a:r>
              <a:rPr lang="zh-CN" altLang="en-US" sz="2800" dirty="0"/>
              <a:t>的元素或</a:t>
            </a:r>
            <a:r>
              <a:rPr lang="en-US" altLang="zh-CN" sz="2800" dirty="0"/>
              <a:t>A</a:t>
            </a:r>
            <a:r>
              <a:rPr lang="zh-CN" altLang="en-US" sz="2800" dirty="0"/>
              <a:t>的成员。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　　</a:t>
            </a:r>
            <a:r>
              <a:rPr lang="en-US" altLang="zh-CN" sz="2800" dirty="0"/>
              <a:t>(2)a </a:t>
            </a:r>
            <a:r>
              <a:rPr lang="zh-CN" altLang="en-US" sz="2800" dirty="0"/>
              <a:t>不属于 </a:t>
            </a:r>
            <a:r>
              <a:rPr lang="en-US" altLang="zh-CN" sz="2800" dirty="0"/>
              <a:t>A</a:t>
            </a:r>
            <a:r>
              <a:rPr lang="zh-CN" altLang="en-US" sz="2800" dirty="0"/>
              <a:t>，记为 </a:t>
            </a:r>
            <a:r>
              <a:rPr lang="en-US" altLang="zh-CN" sz="2800" dirty="0" err="1"/>
              <a:t>a</a:t>
            </a:r>
            <a:r>
              <a:rPr lang="en-US" altLang="zh-CN" sz="2800" dirty="0" err="1">
                <a:sym typeface="Symbol" panose="05050102010706020507" pitchFamily="18" charset="2"/>
              </a:rPr>
              <a:t></a:t>
            </a:r>
            <a:r>
              <a:rPr lang="en-US" altLang="zh-CN" sz="2800" dirty="0" err="1"/>
              <a:t>A</a:t>
            </a:r>
            <a:r>
              <a:rPr lang="en-US" altLang="zh-CN" sz="2800" dirty="0"/>
              <a:t> </a:t>
            </a:r>
            <a:r>
              <a:rPr lang="zh-CN" altLang="en-US" sz="2800" dirty="0"/>
              <a:t>，称 </a:t>
            </a:r>
            <a:r>
              <a:rPr lang="en-US" altLang="zh-CN" sz="2800" dirty="0"/>
              <a:t>a </a:t>
            </a:r>
            <a:r>
              <a:rPr lang="zh-CN" altLang="en-US" sz="2800" dirty="0"/>
              <a:t>不是 </a:t>
            </a:r>
            <a:r>
              <a:rPr lang="en-US" altLang="zh-CN" sz="2800" dirty="0"/>
              <a:t>A </a:t>
            </a:r>
            <a:r>
              <a:rPr lang="zh-CN" altLang="en-US" sz="2800" dirty="0"/>
              <a:t>的元素或</a:t>
            </a:r>
            <a:r>
              <a:rPr lang="en-US" altLang="zh-CN" sz="2800" dirty="0"/>
              <a:t>a </a:t>
            </a:r>
            <a:r>
              <a:rPr lang="zh-CN" altLang="en-US" sz="2800" dirty="0"/>
              <a:t>不是 </a:t>
            </a:r>
            <a:r>
              <a:rPr lang="en-US" altLang="zh-CN" sz="2800" dirty="0"/>
              <a:t>A </a:t>
            </a:r>
            <a:r>
              <a:rPr lang="zh-CN" altLang="en-US" sz="2800" dirty="0"/>
              <a:t>的成员。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grpSp>
        <p:nvGrpSpPr>
          <p:cNvPr id="5" name="Group 39">
            <a:extLst>
              <a:ext uri="{FF2B5EF4-FFF2-40B4-BE49-F238E27FC236}">
                <a16:creationId xmlns:a16="http://schemas.microsoft.com/office/drawing/2014/main" id="{507181EC-2A2F-4DD9-B0EA-9122026F1250}"/>
              </a:ext>
            </a:extLst>
          </p:cNvPr>
          <p:cNvGrpSpPr>
            <a:grpSpLocks/>
          </p:cNvGrpSpPr>
          <p:nvPr/>
        </p:nvGrpSpPr>
        <p:grpSpPr bwMode="auto">
          <a:xfrm>
            <a:off x="2587511" y="4495804"/>
            <a:ext cx="6553200" cy="2454275"/>
            <a:chOff x="1344" y="1584"/>
            <a:chExt cx="4128" cy="1546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BCD2E97C-A535-49D8-8A26-E95371C0E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824"/>
              <a:ext cx="1344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58C3F378-82E1-400E-82A5-F69405D35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112"/>
              <a:ext cx="816" cy="24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B6A1CECD-43B2-4E43-AFA7-B6971B02F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016"/>
              <a:ext cx="105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DFBA97E7-0039-4F4C-9769-C1AC63DEF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256"/>
              <a:ext cx="672" cy="28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4BF79CBE-9F1C-4841-B1AD-D8ACEE250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112"/>
              <a:ext cx="1344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6E7BFAE7-8AD0-4237-9A2C-880113298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256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6">
              <a:extLst>
                <a:ext uri="{FF2B5EF4-FFF2-40B4-BE49-F238E27FC236}">
                  <a16:creationId xmlns:a16="http://schemas.microsoft.com/office/drawing/2014/main" id="{0C078C8B-79B6-4848-9E7F-65E233E81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632"/>
              <a:ext cx="1344" cy="110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A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000" b="0">
                <a:latin typeface="Times New Roman" panose="02020603050405020304" pitchFamily="18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000" b="0">
                <a:latin typeface="Times New Roman" panose="02020603050405020304" pitchFamily="18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" name="Oval 17">
              <a:extLst>
                <a:ext uri="{FF2B5EF4-FFF2-40B4-BE49-F238E27FC236}">
                  <a16:creationId xmlns:a16="http://schemas.microsoft.com/office/drawing/2014/main" id="{05B1A79E-1C82-4992-8402-F558AA098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584"/>
              <a:ext cx="1296" cy="115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" name="Oval 19">
              <a:extLst>
                <a:ext uri="{FF2B5EF4-FFF2-40B4-BE49-F238E27FC236}">
                  <a16:creationId xmlns:a16="http://schemas.microsoft.com/office/drawing/2014/main" id="{37B401BC-B315-4360-B333-892977DEA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920"/>
              <a:ext cx="48" cy="9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20">
              <a:extLst>
                <a:ext uri="{FF2B5EF4-FFF2-40B4-BE49-F238E27FC236}">
                  <a16:creationId xmlns:a16="http://schemas.microsoft.com/office/drawing/2014/main" id="{28F28094-FD74-47A7-A7B8-38CD4F628C0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304" y="2352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16" name="Oval 22">
              <a:extLst>
                <a:ext uri="{FF2B5EF4-FFF2-40B4-BE49-F238E27FC236}">
                  <a16:creationId xmlns:a16="http://schemas.microsoft.com/office/drawing/2014/main" id="{422B63D0-A22E-4DFB-9BA4-400ADF2BCC5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088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zh-CN" sz="2000" b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28">
              <a:extLst>
                <a:ext uri="{FF2B5EF4-FFF2-40B4-BE49-F238E27FC236}">
                  <a16:creationId xmlns:a16="http://schemas.microsoft.com/office/drawing/2014/main" id="{DC0B443A-0D11-4F78-AAB2-E61721696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880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zh-CN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18" name="Text Box 30">
              <a:extLst>
                <a:ext uri="{FF2B5EF4-FFF2-40B4-BE49-F238E27FC236}">
                  <a16:creationId xmlns:a16="http://schemas.microsoft.com/office/drawing/2014/main" id="{6B8CAFF8-2B04-4401-8A85-5F2E97F02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736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 b="0">
                  <a:latin typeface="Times New Roman" panose="02020603050405020304" pitchFamily="18" charset="0"/>
                </a:rPr>
                <a:t>a</a:t>
              </a:r>
              <a:r>
                <a:rPr lang="en-US" altLang="zh-CN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altLang="zh-CN" sz="20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9" name="Text Box 33">
              <a:extLst>
                <a:ext uri="{FF2B5EF4-FFF2-40B4-BE49-F238E27FC236}">
                  <a16:creationId xmlns:a16="http://schemas.microsoft.com/office/drawing/2014/main" id="{E59F68D0-F074-4A4E-B2FE-AFF6827CF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688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 b="0">
                  <a:latin typeface="Times New Roman" panose="02020603050405020304" pitchFamily="18" charset="0"/>
                </a:rPr>
                <a:t>a</a:t>
              </a:r>
              <a:r>
                <a:rPr lang="en-US" altLang="zh-CN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</a:t>
              </a:r>
              <a:r>
                <a:rPr lang="en-US" altLang="zh-CN" sz="20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0" name="Text Box 38">
              <a:extLst>
                <a:ext uri="{FF2B5EF4-FFF2-40B4-BE49-F238E27FC236}">
                  <a16:creationId xmlns:a16="http://schemas.microsoft.com/office/drawing/2014/main" id="{108DD448-D251-4433-9D2A-24540A1F9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201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 b="0">
                  <a:latin typeface="Times New Roman" panose="02020603050405020304" pitchFamily="18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003317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32ED8A0-1F6A-40EF-84A2-91387377F53B}"/>
              </a:ext>
            </a:extLst>
          </p:cNvPr>
          <p:cNvSpPr/>
          <p:nvPr/>
        </p:nvSpPr>
        <p:spPr>
          <a:xfrm>
            <a:off x="1682213" y="862739"/>
            <a:ext cx="2614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子集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（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subset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9CF463-DF6A-43B9-A80B-DEC1FB55F8E3}"/>
              </a:ext>
            </a:extLst>
          </p:cNvPr>
          <p:cNvSpPr/>
          <p:nvPr/>
        </p:nvSpPr>
        <p:spPr>
          <a:xfrm>
            <a:off x="1682213" y="1648810"/>
            <a:ext cx="9372052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对于两个集合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中的每个元素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的一个元素，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包含在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中（或者说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包含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），记为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AB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。同时称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子集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的母集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超集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(superset)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）。即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D4DAEB-9FA6-4D9F-90D7-433CDAEB1F8E}"/>
              </a:ext>
            </a:extLst>
          </p:cNvPr>
          <p:cNvSpPr/>
          <p:nvPr/>
        </p:nvSpPr>
        <p:spPr>
          <a:xfrm>
            <a:off x="4038334" y="3157402"/>
            <a:ext cx="4599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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321265-60E8-46F7-A674-6D3FEBC17010}"/>
              </a:ext>
            </a:extLst>
          </p:cNvPr>
          <p:cNvSpPr/>
          <p:nvPr/>
        </p:nvSpPr>
        <p:spPr>
          <a:xfrm>
            <a:off x="1571624" y="4133794"/>
            <a:ext cx="8460461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真子集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（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proper subset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      称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是</a:t>
            </a:r>
            <a:r>
              <a:rPr lang="en-US" altLang="zh-CN" sz="2800" dirty="0"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sym typeface="Symbol" panose="05050102010706020507" pitchFamily="18" charset="2"/>
              </a:rPr>
              <a:t>的</a:t>
            </a:r>
            <a:r>
              <a:rPr lang="zh-CN" altLang="en-US" sz="2800" dirty="0"/>
              <a:t>真</a:t>
            </a:r>
            <a:r>
              <a:rPr lang="zh-CN" altLang="en-US" sz="2800" dirty="0">
                <a:sym typeface="Symbol" panose="05050102010706020507" pitchFamily="18" charset="2"/>
              </a:rPr>
              <a:t>子集或者说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zh-CN" altLang="en-US" sz="2800" dirty="0"/>
              <a:t>真</a:t>
            </a:r>
            <a:r>
              <a:rPr lang="zh-CN" altLang="en-US" sz="2800" dirty="0">
                <a:sym typeface="Symbol" panose="05050102010706020507" pitchFamily="18" charset="2"/>
              </a:rPr>
              <a:t>包含在</a:t>
            </a:r>
            <a:r>
              <a:rPr lang="en-US" altLang="zh-CN" sz="2800" dirty="0"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sym typeface="Symbol" panose="05050102010706020507" pitchFamily="18" charset="2"/>
              </a:rPr>
              <a:t>中（或者说</a:t>
            </a:r>
            <a:r>
              <a:rPr lang="en-US" altLang="zh-CN" sz="2800" dirty="0">
                <a:sym typeface="Symbol" panose="05050102010706020507" pitchFamily="18" charset="2"/>
              </a:rPr>
              <a:t>B</a:t>
            </a:r>
            <a:r>
              <a:rPr lang="zh-CN" altLang="en-US" sz="2800" dirty="0"/>
              <a:t>真</a:t>
            </a:r>
            <a:r>
              <a:rPr lang="zh-CN" altLang="en-US" sz="2800" dirty="0">
                <a:sym typeface="Symbol" panose="05050102010706020507" pitchFamily="18" charset="2"/>
              </a:rPr>
              <a:t>包含</a:t>
            </a:r>
            <a:r>
              <a:rPr lang="en-US" altLang="zh-CN" sz="2800" dirty="0">
                <a:sym typeface="Symbol" panose="05050102010706020507" pitchFamily="18" charset="2"/>
              </a:rPr>
              <a:t>A </a:t>
            </a:r>
            <a:r>
              <a:rPr lang="zh-CN" altLang="en-US" sz="2800" dirty="0">
                <a:sym typeface="Symbol" panose="05050102010706020507" pitchFamily="18" charset="2"/>
              </a:rPr>
              <a:t>），记为</a:t>
            </a:r>
            <a:r>
              <a:rPr lang="en-US" altLang="zh-CN" sz="2800" dirty="0">
                <a:sym typeface="Symbol" panose="05050102010706020507" pitchFamily="18" charset="2"/>
              </a:rPr>
              <a:t>AB</a:t>
            </a:r>
            <a:r>
              <a:rPr lang="zh-CN" altLang="en-US" sz="2800" dirty="0">
                <a:sym typeface="Symbol" panose="05050102010706020507" pitchFamily="18" charset="2"/>
              </a:rPr>
              <a:t>。即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A6F7CA-0CCE-443C-94AE-8F4657E3BE45}"/>
              </a:ext>
            </a:extLst>
          </p:cNvPr>
          <p:cNvSpPr/>
          <p:nvPr/>
        </p:nvSpPr>
        <p:spPr>
          <a:xfrm>
            <a:off x="4383031" y="5581084"/>
            <a:ext cx="34259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AB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 A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B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</a:t>
            </a:r>
            <a:r>
              <a:rPr lang="en-US" altLang="zh-CN" sz="2800" dirty="0"/>
              <a:t>B </a:t>
            </a:r>
            <a:r>
              <a:rPr lang="zh-CN" altLang="en-US" sz="2800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236129197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2CED02-B321-4C45-90F4-A2064065A205}"/>
              </a:ext>
            </a:extLst>
          </p:cNvPr>
          <p:cNvSpPr/>
          <p:nvPr/>
        </p:nvSpPr>
        <p:spPr>
          <a:xfrm>
            <a:off x="1730661" y="989651"/>
            <a:ext cx="8135309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2060"/>
                </a:solidFill>
              </a:rPr>
              <a:t>集合的相等</a:t>
            </a:r>
            <a:r>
              <a:rPr lang="zh-CN" altLang="en-US" sz="2800" dirty="0">
                <a:solidFill>
                  <a:srgbClr val="002060"/>
                </a:solidFill>
              </a:rPr>
              <a:t>（</a:t>
            </a:r>
            <a:r>
              <a:rPr lang="en-US" altLang="zh-CN" sz="2800" dirty="0">
                <a:solidFill>
                  <a:srgbClr val="002060"/>
                </a:solidFill>
              </a:rPr>
              <a:t>equality</a:t>
            </a:r>
            <a:r>
              <a:rPr lang="zh-CN" altLang="en-US" sz="2800" dirty="0">
                <a:solidFill>
                  <a:srgbClr val="002060"/>
                </a:solidFill>
              </a:rPr>
              <a:t>） 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  </a:t>
            </a:r>
            <a:r>
              <a:rPr lang="zh-CN" altLang="en-US" sz="2800" b="1" dirty="0"/>
              <a:t>外延性原理：</a:t>
            </a:r>
            <a:r>
              <a:rPr lang="zh-CN" altLang="en-US" sz="2800" dirty="0"/>
              <a:t>两个集合相等，当且仅当，它们的成员完全相同。</a:t>
            </a:r>
            <a:endParaRPr lang="en-US" altLang="zh-CN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即               </a:t>
            </a:r>
            <a:r>
              <a:rPr lang="en-US" altLang="zh-CN" sz="2800" dirty="0"/>
              <a:t>A=B </a:t>
            </a:r>
            <a:r>
              <a:rPr lang="en-US" altLang="zh-CN" sz="2800" dirty="0">
                <a:sym typeface="Symbol" panose="05050102010706020507" pitchFamily="18" charset="2"/>
              </a:rPr>
              <a:t> </a:t>
            </a:r>
            <a:r>
              <a:rPr lang="en-US" altLang="zh-CN" sz="2800" i="1" dirty="0"/>
              <a:t>x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x</a:t>
            </a:r>
            <a:r>
              <a:rPr lang="en-US" altLang="zh-CN" sz="2800" dirty="0" err="1">
                <a:sym typeface="Symbol" panose="05050102010706020507" pitchFamily="18" charset="2"/>
              </a:rPr>
              <a:t>A</a:t>
            </a:r>
            <a:r>
              <a:rPr lang="en-US" altLang="zh-CN" sz="2800" dirty="0">
                <a:sym typeface="Symbol" panose="05050102010706020507" pitchFamily="18" charset="2"/>
              </a:rPr>
              <a:t> </a:t>
            </a:r>
            <a:r>
              <a:rPr lang="en-US" altLang="zh-CN" sz="2800" i="1" dirty="0"/>
              <a:t> </a:t>
            </a:r>
            <a:r>
              <a:rPr lang="en-US" altLang="zh-CN" sz="2800" i="1" dirty="0" err="1"/>
              <a:t>x</a:t>
            </a:r>
            <a:r>
              <a:rPr lang="en-US" altLang="zh-CN" sz="2800" dirty="0" err="1">
                <a:sym typeface="Symbol" panose="05050102010706020507" pitchFamily="18" charset="2"/>
              </a:rPr>
              <a:t>B</a:t>
            </a:r>
            <a:r>
              <a:rPr lang="en-US" altLang="zh-CN" sz="2800" dirty="0"/>
              <a:t>)</a:t>
            </a:r>
            <a:r>
              <a:rPr lang="zh-CN" altLang="en-US" sz="2800" dirty="0"/>
              <a:t>　；</a:t>
            </a:r>
          </a:p>
        </p:txBody>
      </p:sp>
    </p:spTree>
    <p:extLst>
      <p:ext uri="{BB962C8B-B14F-4D97-AF65-F5344CB8AC3E}">
        <p14:creationId xmlns:p14="http://schemas.microsoft.com/office/powerpoint/2010/main" val="3888744325"/>
      </p:ext>
    </p:extLst>
  </p:cSld>
  <p:clrMapOvr>
    <a:masterClrMapping/>
  </p:clrMapOvr>
  <p:transition spd="slow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D689AAB-4243-430C-8ABA-2DA1B21C0A25}"/>
              </a:ext>
            </a:extLst>
          </p:cNvPr>
          <p:cNvSpPr/>
          <p:nvPr/>
        </p:nvSpPr>
        <p:spPr>
          <a:xfrm>
            <a:off x="1949404" y="1302174"/>
            <a:ext cx="8714210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(1)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自反性：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 A</a:t>
            </a:r>
            <a:endParaRPr kumimoji="1" lang="zh-CN" alt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lvl="0" indent="-3429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反对称性：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BA 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A=B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kumimoji="1"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传递性：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BC 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AC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kumimoji="1"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(4)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空集是任一集合的子集。即     </a:t>
            </a:r>
            <a:r>
              <a:rPr lang="zh-CN" altLang="en-US" sz="3200" baseline="2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endParaRPr kumimoji="1" lang="zh-CN" alt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3158951"/>
      </p:ext>
    </p:extLst>
  </p:cSld>
  <p:clrMapOvr>
    <a:masterClrMapping/>
  </p:clrMapOvr>
  <p:transition spd="slow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64F5AC-D7DB-4507-8D8B-C00E95952B9F}"/>
              </a:ext>
            </a:extLst>
          </p:cNvPr>
          <p:cNvSpPr/>
          <p:nvPr/>
        </p:nvSpPr>
        <p:spPr>
          <a:xfrm>
            <a:off x="2429630" y="1159709"/>
            <a:ext cx="680646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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x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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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→</a:t>
            </a:r>
            <a:r>
              <a:rPr lang="en-US" altLang="zh-CN" sz="3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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6E2870-D45D-47E2-9A2A-7A0304B67255}"/>
              </a:ext>
            </a:extLst>
          </p:cNvPr>
          <p:cNvSpPr/>
          <p:nvPr/>
        </p:nvSpPr>
        <p:spPr>
          <a:xfrm>
            <a:off x="2521726" y="3782069"/>
            <a:ext cx="6096000" cy="12211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Ax(x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xA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x(0xA)1.</a:t>
            </a:r>
            <a:endParaRPr lang="zh-CN" altLang="en-US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95867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CD02E53-46B9-4F9D-96F3-864A3D605A09}"/>
              </a:ext>
            </a:extLst>
          </p:cNvPr>
          <p:cNvSpPr/>
          <p:nvPr/>
        </p:nvSpPr>
        <p:spPr>
          <a:xfrm>
            <a:off x="1857306" y="878499"/>
            <a:ext cx="8477387" cy="454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幂集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一个集合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的所有子集构成的集合称为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的幂集。记为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i="1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P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(A))</a:t>
            </a:r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　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 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}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显然，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的两个平凡子集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 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都属于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的幂集。即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511961"/>
      </p:ext>
    </p:extLst>
  </p:cSld>
  <p:clrMapOvr>
    <a:masterClrMapping/>
  </p:clrMapOvr>
  <p:transition spd="slow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23554">
            <a:extLst>
              <a:ext uri="{FF2B5EF4-FFF2-40B4-BE49-F238E27FC236}">
                <a16:creationId xmlns:a16="http://schemas.microsoft.com/office/drawing/2014/main" id="{334D4589-0C2E-4BB3-9A8B-242D712A9CBA}"/>
              </a:ext>
            </a:extLst>
          </p:cNvPr>
          <p:cNvSpPr txBox="1">
            <a:spLocks noChangeArrowheads="1"/>
          </p:cNvSpPr>
          <p:nvPr/>
        </p:nvSpPr>
        <p:spPr>
          <a:xfrm>
            <a:off x="2404412" y="105997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5000"/>
              </a:lnSpc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求下列集合的幂集。</a:t>
            </a:r>
          </a:p>
          <a:p>
            <a:pPr algn="just">
              <a:lnSpc>
                <a:spcPct val="135000"/>
              </a:lnSpc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（1）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A=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algn="just">
              <a:lnSpc>
                <a:spcPct val="1350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（2）B={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}；</a:t>
            </a:r>
          </a:p>
          <a:p>
            <a:pPr algn="just">
              <a:lnSpc>
                <a:spcPct val="1350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（3）C={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}}；</a:t>
            </a:r>
          </a:p>
          <a:p>
            <a:pPr algn="just">
              <a:lnSpc>
                <a:spcPct val="1350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（4）D={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}。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解（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P(A)={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P(B)={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}}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P(C)={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},{{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}},{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}}}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P(D)={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,{a},{b},{c},{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},{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},{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b,c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},{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}}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327840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5540D83-ADFC-4E5C-AEB0-DB8958968F5F}"/>
              </a:ext>
            </a:extLst>
          </p:cNvPr>
          <p:cNvSpPr/>
          <p:nvPr/>
        </p:nvSpPr>
        <p:spPr>
          <a:xfrm>
            <a:off x="2153335" y="835760"/>
            <a:ext cx="6096000" cy="12399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Tx/>
              <a:buNone/>
            </a:pPr>
            <a:r>
              <a:rPr lang="zh-CN" altLang="en-US" sz="2800" dirty="0">
                <a:latin typeface="+mn-ea"/>
              </a:rPr>
              <a:t>证明：对任意的集合</a:t>
            </a:r>
            <a:r>
              <a:rPr lang="en-US" altLang="zh-CN" sz="2800" dirty="0">
                <a:latin typeface="+mn-ea"/>
              </a:rPr>
              <a:t>S，</a:t>
            </a:r>
            <a:r>
              <a:rPr lang="zh-CN" altLang="en-US" sz="2800" dirty="0">
                <a:latin typeface="+mn-ea"/>
              </a:rPr>
              <a:t>有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zh-CN" altLang="en-US" sz="2800" dirty="0">
                <a:latin typeface="+mn-ea"/>
              </a:rPr>
              <a:t>     {</a:t>
            </a: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latin typeface="+mn-ea"/>
              </a:rPr>
              <a:t>,{</a:t>
            </a: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latin typeface="+mn-ea"/>
              </a:rPr>
              <a:t>}}</a:t>
            </a: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+mn-ea"/>
              </a:rPr>
              <a:t>PPP(S)</a:t>
            </a:r>
            <a:endParaRPr lang="zh-CN" altLang="en-US" sz="2800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9A81DE-562B-41C7-B9D6-A0BEEC37A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8492" y="934329"/>
            <a:ext cx="3094065" cy="5831596"/>
          </a:xfrm>
          <a:prstGeom prst="rect">
            <a:avLst/>
          </a:prstGeom>
          <a:noFill/>
          <a:ln w="9525">
            <a:solidFill>
              <a:schemeClr val="tx2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证明： 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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S         	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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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P(S)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又{}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P(S)    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{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}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PP(S)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又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P(S)  	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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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PP(S)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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,{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}}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PP(S) 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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,{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}}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PPP(S)</a:t>
            </a:r>
          </a:p>
        </p:txBody>
      </p:sp>
    </p:spTree>
    <p:extLst>
      <p:ext uri="{BB962C8B-B14F-4D97-AF65-F5344CB8AC3E}">
        <p14:creationId xmlns:p14="http://schemas.microsoft.com/office/powerpoint/2010/main" val="29334768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EE07D03-D024-4159-B2C1-061D57B60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568" y="1455738"/>
            <a:ext cx="3357187" cy="43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26181"/>
      </p:ext>
    </p:ext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4589DEB-5D48-4813-A277-248646E775A5}"/>
              </a:ext>
            </a:extLst>
          </p:cNvPr>
          <p:cNvSpPr/>
          <p:nvPr/>
        </p:nvSpPr>
        <p:spPr>
          <a:xfrm>
            <a:off x="2587511" y="219766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是有限集合，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则有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|= 2 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|A|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这个定理也说明，我们为什么把一切子集构成的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集合称为幂集。</a:t>
            </a:r>
          </a:p>
        </p:txBody>
      </p:sp>
    </p:spTree>
    <p:extLst>
      <p:ext uri="{BB962C8B-B14F-4D97-AF65-F5344CB8AC3E}">
        <p14:creationId xmlns:p14="http://schemas.microsoft.com/office/powerpoint/2010/main" val="109462343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752FDE-8C9F-44CA-A70A-A4D9244DBA62}"/>
              </a:ext>
            </a:extLst>
          </p:cNvPr>
          <p:cNvSpPr/>
          <p:nvPr/>
        </p:nvSpPr>
        <p:spPr>
          <a:xfrm>
            <a:off x="1751013" y="968391"/>
            <a:ext cx="6096000" cy="2446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Tx/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设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A，B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为任意两个集合，则有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	（1）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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P(A)；</a:t>
            </a:r>
          </a:p>
          <a:p>
            <a:pPr algn="just">
              <a:lnSpc>
                <a:spcPct val="140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	（2）A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P(A)；</a:t>
            </a:r>
          </a:p>
          <a:p>
            <a:pPr algn="just">
              <a:lnSpc>
                <a:spcPct val="140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	（3）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若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B，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P(A)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P(B)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635830"/>
      </p:ext>
    </p:extLst>
  </p:cSld>
  <p:clrMapOvr>
    <a:masterClrMapping/>
  </p:clrMapOvr>
  <p:transition spd="slow" advTm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37890">
            <a:extLst>
              <a:ext uri="{FF2B5EF4-FFF2-40B4-BE49-F238E27FC236}">
                <a16:creationId xmlns:a16="http://schemas.microsoft.com/office/drawing/2014/main" id="{1FA69DB0-196F-4F21-A27D-DE319C3715CB}"/>
              </a:ext>
            </a:extLst>
          </p:cNvPr>
          <p:cNvSpPr txBox="1">
            <a:spLocks noChangeArrowheads="1"/>
          </p:cNvSpPr>
          <p:nvPr/>
        </p:nvSpPr>
        <p:spPr>
          <a:xfrm>
            <a:off x="1357793" y="1455738"/>
            <a:ext cx="3721100" cy="4797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5000"/>
              </a:lnSpc>
              <a:buFontTx/>
              <a:buNone/>
            </a:pPr>
            <a:r>
              <a:rPr lang="zh-CN" altLang="en-US" sz="2000" dirty="0"/>
              <a:t>设</a:t>
            </a:r>
            <a:r>
              <a:rPr lang="en-US" altLang="zh-CN" sz="2000" dirty="0"/>
              <a:t>A，B</a:t>
            </a:r>
            <a:r>
              <a:rPr lang="zh-CN" altLang="en-US" sz="2000" dirty="0"/>
              <a:t>为任意两个集合。令</a:t>
            </a:r>
          </a:p>
          <a:p>
            <a:pPr algn="just">
              <a:lnSpc>
                <a:spcPct val="155000"/>
              </a:lnSpc>
              <a:buFontTx/>
              <a:buNone/>
            </a:pPr>
            <a:r>
              <a:rPr lang="en-US" altLang="zh-CN" sz="2000" dirty="0"/>
              <a:t>A∪B={</a:t>
            </a:r>
            <a:r>
              <a:rPr lang="en-US" altLang="zh-CN" sz="2000" dirty="0" err="1"/>
              <a:t>x|x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A</a:t>
            </a:r>
            <a:r>
              <a:rPr lang="zh-CN" altLang="en-US" sz="2000" dirty="0">
                <a:sym typeface="Symbol" panose="05050102010706020507" pitchFamily="18" charset="2"/>
              </a:rPr>
              <a:t>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B</a:t>
            </a:r>
            <a:r>
              <a:rPr lang="en-US" altLang="zh-CN" sz="2000" dirty="0"/>
              <a:t>}</a:t>
            </a:r>
          </a:p>
          <a:p>
            <a:pPr algn="just">
              <a:lnSpc>
                <a:spcPct val="155000"/>
              </a:lnSpc>
              <a:buFontTx/>
              <a:buNone/>
            </a:pPr>
            <a:r>
              <a:rPr lang="en-US" altLang="zh-CN" sz="2000" dirty="0"/>
              <a:t>A∩B={</a:t>
            </a:r>
            <a:r>
              <a:rPr lang="en-US" altLang="zh-CN" sz="2000" dirty="0" err="1"/>
              <a:t>x|x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A</a:t>
            </a:r>
            <a:r>
              <a:rPr lang="zh-CN" altLang="en-US" sz="2000" dirty="0">
                <a:sym typeface="cajcd fnta1" pitchFamily="2" charset="2"/>
              </a:rPr>
              <a:t>∧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B</a:t>
            </a:r>
            <a:r>
              <a:rPr lang="en-US" altLang="zh-CN" sz="2000" dirty="0"/>
              <a:t>}</a:t>
            </a:r>
          </a:p>
          <a:p>
            <a:pPr algn="just">
              <a:lnSpc>
                <a:spcPct val="155000"/>
              </a:lnSpc>
              <a:buFontTx/>
              <a:buNone/>
            </a:pPr>
            <a:r>
              <a:rPr lang="en-US" altLang="zh-CN" sz="2000" dirty="0"/>
              <a:t>A－B={</a:t>
            </a:r>
            <a:r>
              <a:rPr lang="en-US" altLang="zh-CN" sz="2000" dirty="0" err="1"/>
              <a:t>x|x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A</a:t>
            </a:r>
            <a:r>
              <a:rPr lang="zh-CN" altLang="en-US" sz="2000" dirty="0">
                <a:solidFill>
                  <a:srgbClr val="4D4D4D"/>
                </a:solidFill>
                <a:sym typeface="cajcd fnta1" pitchFamily="2" charset="2"/>
              </a:rPr>
              <a:t>∧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</a:t>
            </a:r>
            <a:r>
              <a:rPr lang="en-US" altLang="zh-CN" sz="2000" dirty="0" err="1"/>
              <a:t>B</a:t>
            </a:r>
            <a:r>
              <a:rPr lang="en-US" altLang="zh-CN" sz="2000" dirty="0"/>
              <a:t>}</a:t>
            </a:r>
          </a:p>
          <a:p>
            <a:pPr algn="just">
              <a:lnSpc>
                <a:spcPct val="155000"/>
              </a:lnSpc>
              <a:buFontTx/>
              <a:buNone/>
            </a:pPr>
            <a:endParaRPr lang="en-US" altLang="zh-CN" sz="2000" dirty="0"/>
          </a:p>
          <a:p>
            <a:pPr algn="just">
              <a:lnSpc>
                <a:spcPct val="155000"/>
              </a:lnSpc>
              <a:buFontTx/>
              <a:buNone/>
            </a:pPr>
            <a:endParaRPr lang="en-US" altLang="zh-CN" sz="2000" dirty="0"/>
          </a:p>
          <a:p>
            <a:pPr algn="just">
              <a:lnSpc>
                <a:spcPct val="155000"/>
              </a:lnSpc>
              <a:buFontTx/>
              <a:buNone/>
            </a:pPr>
            <a:endParaRPr lang="en-US" altLang="zh-CN" sz="2000" dirty="0"/>
          </a:p>
          <a:p>
            <a:pPr algn="just">
              <a:lnSpc>
                <a:spcPct val="155000"/>
              </a:lnSpc>
              <a:buFontTx/>
              <a:buNone/>
            </a:pPr>
            <a:r>
              <a:rPr lang="en-US" altLang="zh-CN" sz="2000" dirty="0"/>
              <a:t>A</a:t>
            </a:r>
            <a:r>
              <a:rPr lang="en-US" altLang="zh-CN" sz="2000" dirty="0">
                <a:sym typeface="Symbol" panose="05050102010706020507" pitchFamily="18" charset="2"/>
              </a:rPr>
              <a:t></a:t>
            </a:r>
            <a:r>
              <a:rPr lang="en-US" altLang="zh-CN" sz="2000" dirty="0"/>
              <a:t>B={x|(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A</a:t>
            </a:r>
            <a:r>
              <a:rPr lang="zh-CN" altLang="en-US" sz="2000" dirty="0">
                <a:sym typeface="Symbol" panose="05050102010706020507" pitchFamily="18" charset="2"/>
              </a:rPr>
              <a:t>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B</a:t>
            </a:r>
            <a:r>
              <a:rPr lang="en-US" altLang="zh-CN" sz="2000" dirty="0"/>
              <a:t>)</a:t>
            </a:r>
            <a:r>
              <a:rPr lang="zh-CN" altLang="en-US" sz="2000" dirty="0">
                <a:solidFill>
                  <a:srgbClr val="4D4D4D"/>
                </a:solidFill>
                <a:sym typeface="cajcd fnta1" pitchFamily="2" charset="2"/>
              </a:rPr>
              <a:t>∧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</a:t>
            </a:r>
            <a:r>
              <a:rPr lang="en-US" altLang="zh-CN" sz="2000" dirty="0" err="1"/>
              <a:t>A∩B</a:t>
            </a:r>
            <a:r>
              <a:rPr lang="en-US" altLang="zh-CN" sz="2000" dirty="0"/>
              <a:t>}</a:t>
            </a:r>
          </a:p>
          <a:p>
            <a:pPr algn="just">
              <a:lnSpc>
                <a:spcPct val="155000"/>
              </a:lnSpc>
              <a:buFontTx/>
              <a:buNone/>
            </a:pPr>
            <a:r>
              <a:rPr lang="en-US" altLang="zh-CN" sz="2000" dirty="0"/>
              <a:t>   =(A∪B)-(A∩B)</a:t>
            </a:r>
            <a:endParaRPr lang="zh-CN" altLang="en-US" sz="2400" dirty="0">
              <a:latin typeface="SimSun" panose="02010600030101010101" pitchFamily="2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endParaRPr lang="zh-CN" altLang="en-US" sz="2400" dirty="0">
              <a:solidFill>
                <a:srgbClr val="3333FF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92CF49-ED00-482D-A936-5A899C9D8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153" y="1920922"/>
            <a:ext cx="6738388" cy="420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95000"/>
              </a:lnSpc>
            </a:pPr>
            <a:r>
              <a:rPr lang="zh-CN" altLang="en-US" sz="2000" dirty="0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并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(Union)</a:t>
            </a:r>
          </a:p>
          <a:p>
            <a:pPr>
              <a:lnSpc>
                <a:spcPct val="195000"/>
              </a:lnSpc>
            </a:pPr>
            <a:r>
              <a:rPr lang="zh-CN" altLang="en-US" sz="2000" dirty="0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交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(Intersection),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如果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A∩B=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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，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称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不相交。</a:t>
            </a:r>
            <a:endParaRPr lang="en-US" altLang="zh-CN" sz="2000" dirty="0">
              <a:solidFill>
                <a:srgbClr val="000000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ct val="195000"/>
              </a:lnSpc>
            </a:pPr>
            <a:r>
              <a:rPr lang="zh-CN" altLang="en-US" sz="2000" dirty="0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差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(Subtraction)</a:t>
            </a:r>
          </a:p>
          <a:p>
            <a:pPr>
              <a:lnSpc>
                <a:spcPct val="195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称差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U－A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为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对于某</a:t>
            </a:r>
            <a:r>
              <a:rPr lang="zh-CN" altLang="en-US" sz="2000" dirty="0">
                <a:solidFill>
                  <a:schemeClr val="bg1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全集</a:t>
            </a:r>
          </a:p>
          <a:p>
            <a:pPr>
              <a:lnSpc>
                <a:spcPct val="19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U (Universal)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的补集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(Complement Set)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，用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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来表示。</a:t>
            </a:r>
            <a:r>
              <a:rPr lang="zh-CN" altLang="en-US" sz="2000" dirty="0">
                <a:solidFill>
                  <a:srgbClr val="3333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绝对补</a:t>
            </a:r>
            <a:r>
              <a:rPr lang="en-US" altLang="zh-CN" sz="2000" dirty="0">
                <a:solidFill>
                  <a:srgbClr val="CC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solidFill>
                  <a:srgbClr val="3333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相对补</a:t>
            </a:r>
          </a:p>
          <a:p>
            <a:pPr>
              <a:lnSpc>
                <a:spcPct val="195000"/>
              </a:lnSpc>
            </a:pPr>
            <a:r>
              <a:rPr lang="zh-CN" altLang="en-US" sz="20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对称差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(Symmetric Difference)</a:t>
            </a:r>
            <a:endParaRPr lang="zh-CN" altLang="en-US" sz="2000" dirty="0">
              <a:solidFill>
                <a:srgbClr val="3333FF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9868B1A-1B0B-4F17-A4B1-D0D76970ADC4}"/>
              </a:ext>
            </a:extLst>
          </p:cNvPr>
          <p:cNvGrpSpPr>
            <a:grpSpLocks/>
          </p:cNvGrpSpPr>
          <p:nvPr/>
        </p:nvGrpSpPr>
        <p:grpSpPr bwMode="auto">
          <a:xfrm>
            <a:off x="7585555" y="852488"/>
            <a:ext cx="1477963" cy="1527175"/>
            <a:chOff x="0" y="0"/>
            <a:chExt cx="1008" cy="963"/>
          </a:xfrm>
        </p:grpSpPr>
        <p:sp>
          <p:nvSpPr>
            <p:cNvPr id="7" name="椭圆 37893">
              <a:extLst>
                <a:ext uri="{FF2B5EF4-FFF2-40B4-BE49-F238E27FC236}">
                  <a16:creationId xmlns:a16="http://schemas.microsoft.com/office/drawing/2014/main" id="{427BA45F-C785-4524-B0BB-CEDE2D18F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" name="椭圆 37894">
              <a:extLst>
                <a:ext uri="{FF2B5EF4-FFF2-40B4-BE49-F238E27FC236}">
                  <a16:creationId xmlns:a16="http://schemas.microsoft.com/office/drawing/2014/main" id="{045D7DEE-8A60-4519-B0E8-9B00B3011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4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" name="矩形 37895">
              <a:extLst>
                <a:ext uri="{FF2B5EF4-FFF2-40B4-BE49-F238E27FC236}">
                  <a16:creationId xmlns:a16="http://schemas.microsoft.com/office/drawing/2014/main" id="{CA76BA74-B6E4-4E6D-ABCC-6F1F4F21B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08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" name="矩形 37896">
              <a:extLst>
                <a:ext uri="{FF2B5EF4-FFF2-40B4-BE49-F238E27FC236}">
                  <a16:creationId xmlns:a16="http://schemas.microsoft.com/office/drawing/2014/main" id="{37726212-B0E3-4FB1-8B4C-8F5DF95D3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75"/>
              <a:ext cx="4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A-</a:t>
              </a:r>
              <a:r>
                <a:rPr lang="en-US" altLang="zh-CN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1" name="直接连接符 37897">
              <a:extLst>
                <a:ext uri="{FF2B5EF4-FFF2-40B4-BE49-F238E27FC236}">
                  <a16:creationId xmlns:a16="http://schemas.microsoft.com/office/drawing/2014/main" id="{CFE05F33-DC3C-4C72-AC99-AE73428F1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3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2" name="直接连接符 37898">
              <a:extLst>
                <a:ext uri="{FF2B5EF4-FFF2-40B4-BE49-F238E27FC236}">
                  <a16:creationId xmlns:a16="http://schemas.microsoft.com/office/drawing/2014/main" id="{A56B5A6B-F9E8-4CDA-88CF-B2DFF551B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" name="直接连接符 37899">
              <a:extLst>
                <a:ext uri="{FF2B5EF4-FFF2-40B4-BE49-F238E27FC236}">
                  <a16:creationId xmlns:a16="http://schemas.microsoft.com/office/drawing/2014/main" id="{ECF9FF87-22C9-4C9E-BD21-4E413B056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4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4" name="直接连接符 37900">
              <a:extLst>
                <a:ext uri="{FF2B5EF4-FFF2-40B4-BE49-F238E27FC236}">
                  <a16:creationId xmlns:a16="http://schemas.microsoft.com/office/drawing/2014/main" id="{3E52E4AC-5309-4955-B5D1-E6D773052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5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直接连接符 37901">
              <a:extLst>
                <a:ext uri="{FF2B5EF4-FFF2-40B4-BE49-F238E27FC236}">
                  <a16:creationId xmlns:a16="http://schemas.microsoft.com/office/drawing/2014/main" id="{6070D14D-E90A-4E39-981A-B336347D2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4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" name="直接连接符 37902">
              <a:extLst>
                <a:ext uri="{FF2B5EF4-FFF2-40B4-BE49-F238E27FC236}">
                  <a16:creationId xmlns:a16="http://schemas.microsoft.com/office/drawing/2014/main" id="{24EE8A29-5DFA-4347-824F-40E0B316C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矩形 37903">
              <a:extLst>
                <a:ext uri="{FF2B5EF4-FFF2-40B4-BE49-F238E27FC236}">
                  <a16:creationId xmlns:a16="http://schemas.microsoft.com/office/drawing/2014/main" id="{335903CE-5A83-4527-A887-CF7A0D075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9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A</a:t>
              </a:r>
              <a:endParaRPr lang="en-US" altLang="zh-CN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8" name="矩形 37904">
              <a:extLst>
                <a:ext uri="{FF2B5EF4-FFF2-40B4-BE49-F238E27FC236}">
                  <a16:creationId xmlns:a16="http://schemas.microsoft.com/office/drawing/2014/main" id="{7F927A5D-73A3-457E-AF23-39BB04159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4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B</a:t>
              </a:r>
              <a:endParaRPr lang="en-US" altLang="zh-CN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5E5FDEE-0B62-47F7-81E9-C4C6484A1DC4}"/>
              </a:ext>
            </a:extLst>
          </p:cNvPr>
          <p:cNvGrpSpPr>
            <a:grpSpLocks/>
          </p:cNvGrpSpPr>
          <p:nvPr/>
        </p:nvGrpSpPr>
        <p:grpSpPr bwMode="auto">
          <a:xfrm>
            <a:off x="7550365" y="845079"/>
            <a:ext cx="1477963" cy="1524000"/>
            <a:chOff x="0" y="0"/>
            <a:chExt cx="1008" cy="960"/>
          </a:xfrm>
        </p:grpSpPr>
        <p:sp>
          <p:nvSpPr>
            <p:cNvPr id="20" name="椭圆 37906">
              <a:extLst>
                <a:ext uri="{FF2B5EF4-FFF2-40B4-BE49-F238E27FC236}">
                  <a16:creationId xmlns:a16="http://schemas.microsoft.com/office/drawing/2014/main" id="{CFC59CC1-AF41-4C7B-8DEF-F6E2EF845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1" name="椭圆 37907">
              <a:extLst>
                <a:ext uri="{FF2B5EF4-FFF2-40B4-BE49-F238E27FC236}">
                  <a16:creationId xmlns:a16="http://schemas.microsoft.com/office/drawing/2014/main" id="{EB0DB83D-6BF5-4F8B-A832-9BFDB4182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4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矩形 37908">
              <a:extLst>
                <a:ext uri="{FF2B5EF4-FFF2-40B4-BE49-F238E27FC236}">
                  <a16:creationId xmlns:a16="http://schemas.microsoft.com/office/drawing/2014/main" id="{762CF1CD-7E83-4F36-9CDC-1521188B2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08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3" name="矩形 37909">
              <a:extLst>
                <a:ext uri="{FF2B5EF4-FFF2-40B4-BE49-F238E27FC236}">
                  <a16:creationId xmlns:a16="http://schemas.microsoft.com/office/drawing/2014/main" id="{651FB42A-8493-4867-B937-D8F3710E1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" y="672"/>
              <a:ext cx="5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A</a:t>
              </a:r>
              <a:r>
                <a:rPr lang="en-US" altLang="zh-CN">
                  <a:latin typeface="Arial" panose="020B0604020202020204" pitchFamily="34" charset="0"/>
                  <a:sym typeface="Symbol" panose="05050102010706020507" pitchFamily="18" charset="2"/>
                </a:rPr>
                <a:t>B</a:t>
              </a:r>
            </a:p>
          </p:txBody>
        </p:sp>
        <p:sp>
          <p:nvSpPr>
            <p:cNvPr id="24" name="直接连接符 37910">
              <a:extLst>
                <a:ext uri="{FF2B5EF4-FFF2-40B4-BE49-F238E27FC236}">
                  <a16:creationId xmlns:a16="http://schemas.microsoft.com/office/drawing/2014/main" id="{74BCE90D-4E11-4ACA-B66B-35403F9E9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3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5" name="直接连接符 37911">
              <a:extLst>
                <a:ext uri="{FF2B5EF4-FFF2-40B4-BE49-F238E27FC236}">
                  <a16:creationId xmlns:a16="http://schemas.microsoft.com/office/drawing/2014/main" id="{8F59556D-79EB-4A81-BDA9-BA6EF6148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4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6" name="直接连接符 37912">
              <a:extLst>
                <a:ext uri="{FF2B5EF4-FFF2-40B4-BE49-F238E27FC236}">
                  <a16:creationId xmlns:a16="http://schemas.microsoft.com/office/drawing/2014/main" id="{8D67321D-7CA4-47E0-B964-6C9E517BF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7" name="直接连接符 37913">
              <a:extLst>
                <a:ext uri="{FF2B5EF4-FFF2-40B4-BE49-F238E27FC236}">
                  <a16:creationId xmlns:a16="http://schemas.microsoft.com/office/drawing/2014/main" id="{8BDD200F-8F39-4322-AD6C-6465C11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5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" name="直接连接符 37914">
              <a:extLst>
                <a:ext uri="{FF2B5EF4-FFF2-40B4-BE49-F238E27FC236}">
                  <a16:creationId xmlns:a16="http://schemas.microsoft.com/office/drawing/2014/main" id="{F5D02778-3B8B-4203-82CD-115A27134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5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直接连接符 37915">
              <a:extLst>
                <a:ext uri="{FF2B5EF4-FFF2-40B4-BE49-F238E27FC236}">
                  <a16:creationId xmlns:a16="http://schemas.microsoft.com/office/drawing/2014/main" id="{25D6829D-187E-4721-AC08-A5003E4D5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4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0" name="直接连接符 37916">
              <a:extLst>
                <a:ext uri="{FF2B5EF4-FFF2-40B4-BE49-F238E27FC236}">
                  <a16:creationId xmlns:a16="http://schemas.microsoft.com/office/drawing/2014/main" id="{C8F22B2F-D33B-4E9F-83F4-70E5A8702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直接连接符 37917">
              <a:extLst>
                <a:ext uri="{FF2B5EF4-FFF2-40B4-BE49-F238E27FC236}">
                  <a16:creationId xmlns:a16="http://schemas.microsoft.com/office/drawing/2014/main" id="{CF944DAE-9D82-4EEA-8B32-9F70B8E44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2" name="矩形 37918">
              <a:extLst>
                <a:ext uri="{FF2B5EF4-FFF2-40B4-BE49-F238E27FC236}">
                  <a16:creationId xmlns:a16="http://schemas.microsoft.com/office/drawing/2014/main" id="{BE32CC5B-1647-49DF-A371-9B798DE3D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9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A</a:t>
              </a:r>
              <a:endParaRPr lang="en-US" altLang="zh-CN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3" name="矩形 37919">
              <a:extLst>
                <a:ext uri="{FF2B5EF4-FFF2-40B4-BE49-F238E27FC236}">
                  <a16:creationId xmlns:a16="http://schemas.microsoft.com/office/drawing/2014/main" id="{37220CDA-F98F-4789-9EAC-D4A524067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B</a:t>
              </a:r>
              <a:endParaRPr lang="en-US" altLang="zh-CN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38332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A5442B-6FD1-49DF-84FC-9987EC005F0A}"/>
              </a:ext>
            </a:extLst>
          </p:cNvPr>
          <p:cNvSpPr txBox="1">
            <a:spLocks noChangeArrowheads="1"/>
          </p:cNvSpPr>
          <p:nvPr/>
        </p:nvSpPr>
        <p:spPr>
          <a:xfrm>
            <a:off x="3763526" y="1275958"/>
            <a:ext cx="4965700" cy="7318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A</a:t>
            </a:r>
            <a:r>
              <a:rPr lang="en-US" altLang="zh-CN" baseline="-30000" dirty="0"/>
              <a:t>1</a:t>
            </a:r>
            <a:r>
              <a:rPr lang="en-US" altLang="zh-CN" dirty="0"/>
              <a:t>∪A</a:t>
            </a:r>
            <a:r>
              <a:rPr lang="en-US" altLang="zh-CN" baseline="-30000" dirty="0"/>
              <a:t>2</a:t>
            </a:r>
            <a:r>
              <a:rPr lang="en-US" altLang="zh-CN" dirty="0"/>
              <a:t>∪A</a:t>
            </a:r>
            <a:r>
              <a:rPr lang="en-US" altLang="zh-CN" baseline="-30000" dirty="0"/>
              <a:t>3</a:t>
            </a:r>
            <a:r>
              <a:rPr lang="en-US" altLang="zh-CN" dirty="0"/>
              <a:t>∪</a:t>
            </a:r>
            <a:r>
              <a:rPr lang="en-US" altLang="zh-CN" dirty="0">
                <a:latin typeface="宋体" panose="02010600030101010101" pitchFamily="2" charset="-122"/>
              </a:rPr>
              <a:t>……</a:t>
            </a:r>
            <a:r>
              <a:rPr lang="en-US" altLang="zh-CN" dirty="0"/>
              <a:t>∪A</a:t>
            </a:r>
            <a:r>
              <a:rPr lang="en-US" altLang="zh-CN" baseline="-30000" dirty="0"/>
              <a:t>n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73D58113-443C-4788-9D9D-5D30BCA813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153652"/>
              </p:ext>
            </p:extLst>
          </p:nvPr>
        </p:nvGraphicFramePr>
        <p:xfrm>
          <a:off x="2196663" y="1058461"/>
          <a:ext cx="1404938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Equation" r:id="rId5" imgW="431640" imgH="380880" progId="Equation.DSMT4">
                  <p:embed/>
                </p:oleObj>
              </mc:Choice>
              <mc:Fallback>
                <p:oleObj name="Equation" r:id="rId5" imgW="431640" imgH="380880" progId="Equation.DSMT4">
                  <p:embed/>
                  <p:pic>
                    <p:nvPicPr>
                      <p:cNvPr id="1017860" name="Object 4">
                        <a:extLst>
                          <a:ext uri="{FF2B5EF4-FFF2-40B4-BE49-F238E27FC236}">
                            <a16:creationId xmlns:a16="http://schemas.microsoft.com/office/drawing/2014/main" id="{BD6612A2-93E7-4385-A965-330AB4E277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663" y="1058461"/>
                        <a:ext cx="1404938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9A7DE5B8-1599-4959-B856-EBFC48BE9E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482666"/>
              </p:ext>
            </p:extLst>
          </p:nvPr>
        </p:nvGraphicFramePr>
        <p:xfrm>
          <a:off x="2179201" y="2322120"/>
          <a:ext cx="282892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Equation" r:id="rId7" imgW="1130040" imgH="393480" progId="Equation.3">
                  <p:embed/>
                </p:oleObj>
              </mc:Choice>
              <mc:Fallback>
                <p:oleObj name="Equation" r:id="rId7" imgW="1130040" imgH="393480" progId="Equation.3">
                  <p:embed/>
                  <p:pic>
                    <p:nvPicPr>
                      <p:cNvPr id="1017861" name="Object 5">
                        <a:extLst>
                          <a:ext uri="{FF2B5EF4-FFF2-40B4-BE49-F238E27FC236}">
                            <a16:creationId xmlns:a16="http://schemas.microsoft.com/office/drawing/2014/main" id="{18B0ABAF-173B-4AE8-A13F-08CE8FC6D4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201" y="2322120"/>
                        <a:ext cx="282892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5E87F5E8-414C-418B-88A0-8A36E5408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751125"/>
              </p:ext>
            </p:extLst>
          </p:nvPr>
        </p:nvGraphicFramePr>
        <p:xfrm>
          <a:off x="2209363" y="4368408"/>
          <a:ext cx="2222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Equation" r:id="rId9" imgW="888840" imgH="393480" progId="Equation.3">
                  <p:embed/>
                </p:oleObj>
              </mc:Choice>
              <mc:Fallback>
                <p:oleObj name="Equation" r:id="rId9" imgW="888840" imgH="393480" progId="Equation.3">
                  <p:embed/>
                  <p:pic>
                    <p:nvPicPr>
                      <p:cNvPr id="1017862" name="Object 6">
                        <a:extLst>
                          <a:ext uri="{FF2B5EF4-FFF2-40B4-BE49-F238E27FC236}">
                            <a16:creationId xmlns:a16="http://schemas.microsoft.com/office/drawing/2014/main" id="{2AAAEBAD-66BE-4310-893E-DECE7651CE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363" y="4368408"/>
                        <a:ext cx="22225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839173AC-3E7F-4589-AB95-D082B45377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128834"/>
              </p:ext>
            </p:extLst>
          </p:nvPr>
        </p:nvGraphicFramePr>
        <p:xfrm>
          <a:off x="2209363" y="5332020"/>
          <a:ext cx="2222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Equation" r:id="rId11" imgW="888840" imgH="393480" progId="Equation.3">
                  <p:embed/>
                </p:oleObj>
              </mc:Choice>
              <mc:Fallback>
                <p:oleObj name="Equation" r:id="rId11" imgW="888840" imgH="393480" progId="Equation.3">
                  <p:embed/>
                  <p:pic>
                    <p:nvPicPr>
                      <p:cNvPr id="1017863" name="Object 7">
                        <a:extLst>
                          <a:ext uri="{FF2B5EF4-FFF2-40B4-BE49-F238E27FC236}">
                            <a16:creationId xmlns:a16="http://schemas.microsoft.com/office/drawing/2014/main" id="{EEED53F8-E837-4125-9568-7822171575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363" y="5332020"/>
                        <a:ext cx="22225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>
            <a:extLst>
              <a:ext uri="{FF2B5EF4-FFF2-40B4-BE49-F238E27FC236}">
                <a16:creationId xmlns:a16="http://schemas.microsoft.com/office/drawing/2014/main" id="{5FE9E2D1-0608-4D75-A306-CD23C1D08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676" y="1860158"/>
            <a:ext cx="6265862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={x|(x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0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(x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0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000">
                <a:ea typeface="黑体" panose="02010609060101010101" pitchFamily="49" charset="-122"/>
              </a:rPr>
              <a:t>……</a:t>
            </a: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(x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0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)}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EFAA30EF-AFD8-43FE-8D1F-AB5B4D66E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088" y="2499920"/>
            <a:ext cx="42672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</a:t>
            </a:r>
            <a:r>
              <a:rPr lang="en-US" altLang="zh-CN" sz="2800">
                <a:ea typeface="黑体" panose="02010609060101010101" pitchFamily="49" charset="-122"/>
              </a:rPr>
              <a:t>……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3B6AB703-D8C1-4CB0-9493-D2E3B3657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488" y="3312720"/>
            <a:ext cx="6858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{x|(x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(x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800">
                <a:ea typeface="黑体" panose="02010609060101010101" pitchFamily="49" charset="-122"/>
              </a:rPr>
              <a:t>……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(x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)}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ACF83A0-5450-4169-BEAD-21F3483CF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388" y="3877870"/>
            <a:ext cx="78486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无限增大时，可以记为：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EEC3294A-730A-41BB-ACE8-F434D2C09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8688" y="4557320"/>
            <a:ext cx="32004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∪A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∪A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∪</a:t>
            </a:r>
            <a:r>
              <a:rPr lang="en-US" altLang="zh-CN" sz="2800">
                <a:ea typeface="黑体" panose="02010609060101010101" pitchFamily="49" charset="-122"/>
              </a:rPr>
              <a:t>…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E2DFEA1-266B-46F4-8FCC-94A9BF8E4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488" y="5547920"/>
            <a:ext cx="35814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＝ 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</a:t>
            </a:r>
            <a:r>
              <a:rPr lang="en-US" altLang="zh-CN" sz="2800">
                <a:ea typeface="黑体" panose="02010609060101010101" pitchFamily="49" charset="-122"/>
              </a:rPr>
              <a:t>…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021786"/>
      </p:ext>
    </p:extLst>
  </p:cSld>
  <p:clrMapOvr>
    <a:masterClrMapping/>
  </p:clrMapOvr>
  <p:transition spd="slow" advTm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BF7E43-AF43-4E98-A703-5203C06CCDEC}"/>
              </a:ext>
            </a:extLst>
          </p:cNvPr>
          <p:cNvSpPr/>
          <p:nvPr/>
        </p:nvSpPr>
        <p:spPr>
          <a:xfrm>
            <a:off x="2640138" y="1201909"/>
            <a:ext cx="6096000" cy="46924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5000"/>
              </a:lnSpc>
              <a:buFontTx/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设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A，B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为任意三个集合，则有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 (1)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A∪B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且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A∪B；		 (2)A∩B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且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A∩B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B；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(3)A－B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A；		             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(4)A－B＝A∩B’；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(5)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若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B，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B’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A’；		 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(6)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若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且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C，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A∪B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C；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(7)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若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且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C，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B∩C。</a:t>
            </a:r>
          </a:p>
        </p:txBody>
      </p:sp>
    </p:spTree>
    <p:extLst>
      <p:ext uri="{BB962C8B-B14F-4D97-AF65-F5344CB8AC3E}">
        <p14:creationId xmlns:p14="http://schemas.microsoft.com/office/powerpoint/2010/main" val="970822937"/>
      </p:ext>
    </p:extLst>
  </p:cSld>
  <p:clrMapOvr>
    <a:masterClrMapping/>
  </p:clrMapOvr>
  <p:transition spd="slow" advTm="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13C4AE-EA53-45A2-8F12-325DB28C45AC}"/>
              </a:ext>
            </a:extLst>
          </p:cNvPr>
          <p:cNvSpPr/>
          <p:nvPr/>
        </p:nvSpPr>
        <p:spPr>
          <a:xfrm>
            <a:off x="2534883" y="975514"/>
            <a:ext cx="7819546" cy="1202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buFontTx/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设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A，B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为任意两个集合，则以下条件互相等价：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  (1)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B；  (2)A∪B＝B； (3)A∩B＝A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B6A9D2-1304-4E39-98C6-995C07ACC53F}"/>
              </a:ext>
            </a:extLst>
          </p:cNvPr>
          <p:cNvSpPr/>
          <p:nvPr/>
        </p:nvSpPr>
        <p:spPr>
          <a:xfrm>
            <a:off x="2449365" y="2415092"/>
            <a:ext cx="7030134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(1)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00"/>
                </a:solidFill>
              </a:rPr>
              <a:t>(2)</a:t>
            </a:r>
            <a:r>
              <a:rPr lang="zh-CN" altLang="en-US" sz="2800" dirty="0">
                <a:solidFill>
                  <a:srgbClr val="000000"/>
                </a:solidFill>
              </a:rPr>
              <a:t>：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 B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000000"/>
                </a:solidFill>
              </a:rPr>
              <a:t>A∪B</a:t>
            </a:r>
            <a:r>
              <a:rPr lang="zh-CN" altLang="en-US" sz="2800" dirty="0">
                <a:solidFill>
                  <a:srgbClr val="000000"/>
                </a:solidFill>
              </a:rPr>
              <a:t>；</a:t>
            </a:r>
            <a:endParaRPr lang="zh-CN" altLang="en-US" sz="2800" dirty="0"/>
          </a:p>
          <a:p>
            <a:pPr algn="just">
              <a:lnSpc>
                <a:spcPct val="90000"/>
              </a:lnSpc>
            </a:pPr>
            <a:r>
              <a:rPr lang="zh-CN" altLang="en-US" sz="2800" dirty="0">
                <a:solidFill>
                  <a:srgbClr val="000000"/>
                </a:solidFill>
              </a:rPr>
              <a:t>由</a:t>
            </a:r>
            <a:r>
              <a:rPr lang="en-US" altLang="zh-CN" sz="2800" dirty="0">
                <a:solidFill>
                  <a:srgbClr val="000000"/>
                </a:solidFill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000000"/>
                </a:solidFill>
              </a:rPr>
              <a:t>B</a:t>
            </a:r>
            <a:r>
              <a:rPr lang="zh-CN" altLang="en-US" sz="2800" dirty="0">
                <a:solidFill>
                  <a:srgbClr val="000000"/>
                </a:solidFill>
              </a:rPr>
              <a:t>，又</a:t>
            </a:r>
            <a:r>
              <a:rPr lang="en-US" altLang="zh-CN" sz="2800" dirty="0">
                <a:solidFill>
                  <a:srgbClr val="000000"/>
                </a:solidFill>
              </a:rPr>
              <a:t>B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000000"/>
                </a:solidFill>
              </a:rPr>
              <a:t>B</a:t>
            </a:r>
            <a:r>
              <a:rPr lang="zh-CN" altLang="en-US" sz="2800" dirty="0">
                <a:solidFill>
                  <a:srgbClr val="000000"/>
                </a:solidFill>
              </a:rPr>
              <a:t>，</a:t>
            </a:r>
            <a:r>
              <a:rPr lang="zh-CN" altLang="en-US" sz="2800" dirty="0"/>
              <a:t>得到    </a:t>
            </a:r>
            <a:r>
              <a:rPr lang="en-US" altLang="zh-CN" sz="2800" dirty="0">
                <a:solidFill>
                  <a:srgbClr val="000000"/>
                </a:solidFill>
              </a:rPr>
              <a:t>A∪B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000000"/>
                </a:solidFill>
              </a:rPr>
              <a:t>B </a:t>
            </a:r>
            <a:r>
              <a:rPr lang="zh-CN" altLang="en-US" sz="2800" dirty="0">
                <a:solidFill>
                  <a:srgbClr val="000000"/>
                </a:solidFill>
              </a:rPr>
              <a:t>；</a:t>
            </a:r>
            <a:endParaRPr lang="zh-CN" altLang="en-US" sz="2800" dirty="0"/>
          </a:p>
          <a:p>
            <a:pPr algn="just">
              <a:lnSpc>
                <a:spcPct val="90000"/>
              </a:lnSpc>
            </a:pPr>
            <a:r>
              <a:rPr lang="zh-CN" altLang="en-US" sz="2800" dirty="0">
                <a:solidFill>
                  <a:srgbClr val="000000"/>
                </a:solidFill>
              </a:rPr>
              <a:t>              </a:t>
            </a:r>
            <a:r>
              <a:rPr lang="en-US" altLang="zh-CN" sz="2800" dirty="0">
                <a:solidFill>
                  <a:srgbClr val="000000"/>
                </a:solidFill>
              </a:rPr>
              <a:t>A∪B=B  </a:t>
            </a:r>
            <a:r>
              <a:rPr lang="zh-CN" altLang="en-US" sz="2800" dirty="0">
                <a:solidFill>
                  <a:srgbClr val="000000"/>
                </a:solidFill>
              </a:rPr>
              <a:t>。</a:t>
            </a:r>
            <a:endParaRPr lang="zh-CN" altLang="en-US" sz="2800" dirty="0"/>
          </a:p>
          <a:p>
            <a:pPr algn="just">
              <a:lnSpc>
                <a:spcPct val="90000"/>
              </a:lnSpc>
            </a:pPr>
            <a:r>
              <a:rPr lang="zh-CN" altLang="en-US" sz="2800" dirty="0">
                <a:solidFill>
                  <a:srgbClr val="000000"/>
                </a:solidFill>
              </a:rPr>
              <a:t>     </a:t>
            </a:r>
            <a:r>
              <a:rPr lang="en-US" altLang="zh-CN" sz="2800" dirty="0">
                <a:solidFill>
                  <a:srgbClr val="000000"/>
                </a:solidFill>
              </a:rPr>
              <a:t>(2)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00"/>
                </a:solidFill>
              </a:rPr>
              <a:t>(3)</a:t>
            </a:r>
            <a:r>
              <a:rPr lang="zh-CN" altLang="en-US" sz="2800" dirty="0">
                <a:solidFill>
                  <a:srgbClr val="000000"/>
                </a:solidFill>
              </a:rPr>
              <a:t>：</a:t>
            </a:r>
            <a:endParaRPr lang="en-US" altLang="zh-CN" sz="2800" dirty="0"/>
          </a:p>
          <a:p>
            <a:pPr algn="just"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         A∩B=A∩(A∪B) =A</a:t>
            </a:r>
            <a:endParaRPr lang="en-US" altLang="zh-CN" sz="2800" dirty="0"/>
          </a:p>
          <a:p>
            <a:pPr algn="just">
              <a:lnSpc>
                <a:spcPct val="90000"/>
              </a:lnSpc>
            </a:pPr>
            <a:r>
              <a:rPr lang="zh-CN" altLang="en-US" sz="2800" dirty="0">
                <a:solidFill>
                  <a:srgbClr val="000000"/>
                </a:solidFill>
              </a:rPr>
              <a:t>     </a:t>
            </a:r>
            <a:r>
              <a:rPr lang="en-US" altLang="zh-CN" sz="2800" dirty="0">
                <a:solidFill>
                  <a:srgbClr val="000000"/>
                </a:solidFill>
              </a:rPr>
              <a:t>(3)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00"/>
                </a:solidFill>
              </a:rPr>
              <a:t>(1)</a:t>
            </a:r>
            <a:r>
              <a:rPr lang="zh-CN" altLang="en-US" sz="2800" dirty="0">
                <a:solidFill>
                  <a:srgbClr val="000000"/>
                </a:solidFill>
              </a:rPr>
              <a:t>：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        A= A∩B 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00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6740141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48130">
            <a:extLst>
              <a:ext uri="{FF2B5EF4-FFF2-40B4-BE49-F238E27FC236}">
                <a16:creationId xmlns:a16="http://schemas.microsoft.com/office/drawing/2014/main" id="{49F4778A-7ABC-4B8E-91C1-218E97711BB7}"/>
              </a:ext>
            </a:extLst>
          </p:cNvPr>
          <p:cNvSpPr txBox="1">
            <a:spLocks noChangeArrowheads="1"/>
          </p:cNvSpPr>
          <p:nvPr/>
        </p:nvSpPr>
        <p:spPr>
          <a:xfrm>
            <a:off x="1898581" y="931623"/>
            <a:ext cx="4589463" cy="43957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A、B、C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是全集合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的任意子集，有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70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等幂律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  A∪A＝A， A∩A＝A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170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结合律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 (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A∪B)∪C＝A∪(B∪C)， 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 (A∩B)∩C＝A∩(B∩C) 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170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交换律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A∪B＝B∪A， A∩B＝B∩A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170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分配律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A∪(B∩C)＝(A∪B)∩(A∪C)， 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A∩(B∪C)＝(A∩B)∪(A∩C)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170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同一律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A∪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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＝A， A∩U＝A 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F4E2A6-3FF8-439D-977D-1B09AF18E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568" y="1178531"/>
            <a:ext cx="4505325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20000"/>
              </a:spcBef>
            </a:pPr>
            <a:endParaRPr lang="zh-CN" altLang="en-US" sz="17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zh-CN" altLang="en-US" sz="17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(6)</a:t>
            </a:r>
            <a:r>
              <a:rPr lang="zh-CN" altLang="en-US" sz="1700" b="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零一律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   A∪U＝U， A∩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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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(7)</a:t>
            </a:r>
            <a:r>
              <a:rPr lang="zh-CN" altLang="en-US" sz="1700" b="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互补律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   A∪A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＝U， A∩A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</a:t>
            </a:r>
            <a:endParaRPr lang="en-US" altLang="zh-CN" sz="1700" b="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(8)</a:t>
            </a:r>
            <a:r>
              <a:rPr lang="zh-CN" altLang="en-US" sz="1700" b="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吸收律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   A∪(A∩B)＝A， A∩(A∪B)＝A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(9)</a:t>
            </a:r>
            <a:r>
              <a:rPr lang="zh-CN" altLang="en-US" sz="1700" b="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德摩根律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zh-CN" altLang="en-US" sz="17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(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A∪B)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＝A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∩B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， (A∩B)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＝A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∪B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endParaRPr lang="en-US" altLang="zh-CN" sz="1700" b="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   U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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， 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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＝U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(10)</a:t>
            </a:r>
            <a:r>
              <a:rPr lang="zh-CN" altLang="en-US" sz="1700" b="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对合律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zh-CN" altLang="en-US" sz="17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(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)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＝A</a:t>
            </a:r>
          </a:p>
          <a:p>
            <a:pPr>
              <a:lnSpc>
                <a:spcPct val="10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17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898174"/>
      </p:ext>
    </p:extLst>
  </p:cSld>
  <p:clrMapOvr>
    <a:masterClrMapping/>
  </p:clrMapOvr>
  <p:transition spd="slow" advTm="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50178">
            <a:extLst>
              <a:ext uri="{FF2B5EF4-FFF2-40B4-BE49-F238E27FC236}">
                <a16:creationId xmlns:a16="http://schemas.microsoft.com/office/drawing/2014/main" id="{CB8B0FA8-C5D2-4728-A7A4-6304C7591AC0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63377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>
                <a:solidFill>
                  <a:srgbClr val="CC0000"/>
                </a:solidFill>
                <a:latin typeface="+mn-ea"/>
              </a:rPr>
              <a:t>集合等式的证明</a:t>
            </a:r>
          </a:p>
          <a:p>
            <a:pPr>
              <a:buFontTx/>
              <a:buNone/>
            </a:pP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逻辑演算法</a:t>
            </a:r>
            <a:r>
              <a:rPr lang="en-US" altLang="zh-CN" dirty="0">
                <a:latin typeface="+mn-ea"/>
              </a:rPr>
              <a:t>: </a:t>
            </a:r>
            <a:r>
              <a:rPr lang="zh-CN" altLang="en-US" dirty="0">
                <a:latin typeface="+mn-ea"/>
              </a:rPr>
              <a:t>利用逻辑等值式和推理规则</a:t>
            </a:r>
          </a:p>
          <a:p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集合演算法</a:t>
            </a:r>
            <a:r>
              <a:rPr lang="en-US" altLang="zh-CN" dirty="0">
                <a:latin typeface="+mn-ea"/>
              </a:rPr>
              <a:t>: </a:t>
            </a:r>
            <a:r>
              <a:rPr lang="zh-CN" altLang="en-US" dirty="0">
                <a:latin typeface="+mn-ea"/>
              </a:rPr>
              <a:t>利用集合恒等式和已知结论</a:t>
            </a:r>
          </a:p>
        </p:txBody>
      </p:sp>
    </p:spTree>
    <p:extLst>
      <p:ext uri="{BB962C8B-B14F-4D97-AF65-F5344CB8AC3E}">
        <p14:creationId xmlns:p14="http://schemas.microsoft.com/office/powerpoint/2010/main" val="2740409310"/>
      </p:ext>
    </p:extLst>
  </p:cSld>
  <p:clrMapOvr>
    <a:masterClrMapping/>
  </p:clrMapOvr>
  <p:transition spd="slow" advTm="0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51202">
            <a:extLst>
              <a:ext uri="{FF2B5EF4-FFF2-40B4-BE49-F238E27FC236}">
                <a16:creationId xmlns:a16="http://schemas.microsoft.com/office/drawing/2014/main" id="{D93147EB-35A5-4121-92B8-7E486665A46C}"/>
              </a:ext>
            </a:extLst>
          </p:cNvPr>
          <p:cNvSpPr txBox="1">
            <a:spLocks noChangeArrowheads="1"/>
          </p:cNvSpPr>
          <p:nvPr/>
        </p:nvSpPr>
        <p:spPr>
          <a:xfrm>
            <a:off x="1879052" y="1455738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逻辑演算法</a:t>
            </a:r>
          </a:p>
        </p:txBody>
      </p:sp>
      <p:sp>
        <p:nvSpPr>
          <p:cNvPr id="5" name="矩形 51203">
            <a:extLst>
              <a:ext uri="{FF2B5EF4-FFF2-40B4-BE49-F238E27FC236}">
                <a16:creationId xmlns:a16="http://schemas.microsoft.com/office/drawing/2014/main" id="{394F2BA6-2D8A-4DBE-A656-0772151E9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218" y="2271714"/>
            <a:ext cx="3516313" cy="37099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题目: 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A=B.     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证明: 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x,  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   </a:t>
            </a:r>
            <a:r>
              <a:rPr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x</a:t>
            </a:r>
            <a:r>
              <a:rPr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endParaRPr lang="en-US" altLang="zh-CN" sz="25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    …     (????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    </a:t>
            </a:r>
            <a:r>
              <a:rPr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x</a:t>
            </a:r>
            <a:r>
              <a:rPr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B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  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      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 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A=B. </a:t>
            </a:r>
            <a:endParaRPr lang="zh-CN" altLang="en-US" sz="25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矩形 51204">
            <a:extLst>
              <a:ext uri="{FF2B5EF4-FFF2-40B4-BE49-F238E27FC236}">
                <a16:creationId xmlns:a16="http://schemas.microsoft.com/office/drawing/2014/main" id="{689C98E8-0102-4936-A8FC-30393B6C5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166" y="2271714"/>
            <a:ext cx="3516312" cy="37099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题目: 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B.     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证明: 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x,  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   </a:t>
            </a:r>
            <a:r>
              <a:rPr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x</a:t>
            </a:r>
            <a:r>
              <a:rPr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endParaRPr lang="en-US" altLang="zh-CN" sz="25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   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…     (????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   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x</a:t>
            </a:r>
            <a:r>
              <a:rPr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B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  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      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 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B.</a:t>
            </a:r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   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26332"/>
      </p:ext>
    </p:extLst>
  </p:cSld>
  <p:clrMapOvr>
    <a:masterClrMapping/>
  </p:clrMapOvr>
  <p:transition spd="slow" advTm="0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52226">
            <a:extLst>
              <a:ext uri="{FF2B5EF4-FFF2-40B4-BE49-F238E27FC236}">
                <a16:creationId xmlns:a16="http://schemas.microsoft.com/office/drawing/2014/main" id="{9D47ACBE-B9A1-4726-A71A-AD4FE050D911}"/>
              </a:ext>
            </a:extLst>
          </p:cNvPr>
          <p:cNvSpPr txBox="1">
            <a:spLocks noChangeArrowheads="1"/>
          </p:cNvSpPr>
          <p:nvPr/>
        </p:nvSpPr>
        <p:spPr>
          <a:xfrm>
            <a:off x="1951414" y="956508"/>
            <a:ext cx="8382000" cy="4540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buFontTx/>
              <a:buNone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示例 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试证明分配律：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C)=(A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证明: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x,  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xA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x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              	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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xA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	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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xAx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xAx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	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命题逻辑分配律)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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xA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xA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	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 x(A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 (A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            	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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C)=(A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  <a:p>
            <a:pPr>
              <a:lnSpc>
                <a:spcPct val="105000"/>
              </a:lnSpc>
              <a:buFontTx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68647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Proof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标题 5121">
            <a:extLst>
              <a:ext uri="{FF2B5EF4-FFF2-40B4-BE49-F238E27FC236}">
                <a16:creationId xmlns:a16="http://schemas.microsoft.com/office/drawing/2014/main" id="{BD3B8202-9B15-491A-A771-6A87576C0324}"/>
              </a:ext>
            </a:extLst>
          </p:cNvPr>
          <p:cNvSpPr txBox="1">
            <a:spLocks/>
          </p:cNvSpPr>
          <p:nvPr/>
        </p:nvSpPr>
        <p:spPr>
          <a:xfrm>
            <a:off x="1562100" y="2954338"/>
            <a:ext cx="8691563" cy="1136650"/>
          </a:xfrm>
          <a:prstGeom prst="rect">
            <a:avLst/>
          </a:prstGeom>
          <a:ln>
            <a:miter/>
          </a:ln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35000"/>
              </a:lnSpc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</a:t>
            </a:r>
            <a:endParaRPr lang="en-US" altLang="zh-CN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fontAlgn="auto">
              <a:lnSpc>
                <a:spcPct val="135000"/>
              </a:lnSpc>
              <a:spcAft>
                <a:spcPts val="0"/>
              </a:spcAft>
              <a:defRPr/>
            </a:pPr>
            <a:r>
              <a:rPr lang="zh-CN" altLang="en-US" sz="5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证明  </a:t>
            </a:r>
            <a:r>
              <a:rPr lang="en-US" altLang="zh-CN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Proof</a:t>
            </a:r>
            <a:br>
              <a:rPr lang="en-US" altLang="zh-CN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zh-CN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8835962"/>
      </p:ext>
    </p:extLst>
  </p:cSld>
  <p:clrMapOvr>
    <a:masterClrMapping/>
  </p:clrMapOvr>
  <p:transition spd="slow" advTm="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53250">
            <a:extLst>
              <a:ext uri="{FF2B5EF4-FFF2-40B4-BE49-F238E27FC236}">
                <a16:creationId xmlns:a16="http://schemas.microsoft.com/office/drawing/2014/main" id="{1EA93BD3-935F-4A66-9916-D865798F5C05}"/>
              </a:ext>
            </a:extLst>
          </p:cNvPr>
          <p:cNvSpPr txBox="1">
            <a:spLocks noChangeArrowheads="1"/>
          </p:cNvSpPr>
          <p:nvPr/>
        </p:nvSpPr>
        <p:spPr>
          <a:xfrm>
            <a:off x="1189928" y="1483959"/>
            <a:ext cx="4125912" cy="4038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buFontTx/>
              <a:buNone/>
            </a:pPr>
            <a:r>
              <a:rPr lang="en-US" altLang="zh-CN" sz="25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零一律：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 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证明:    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   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5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x</a:t>
            </a:r>
            <a:r>
              <a:rPr lang="en-US" altLang="zh-CN" sz="2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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 </a:t>
            </a:r>
            <a:r>
              <a:rPr lang="en-US" altLang="zh-CN" sz="25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xA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 x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(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定义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5000"/>
              </a:lnSpc>
              <a:buFont typeface="Symbol" panose="05050102010706020507" pitchFamily="18" charset="2"/>
              <a:buChar char="Û"/>
            </a:pPr>
            <a:r>
              <a:rPr lang="en-US" altLang="zh-CN" sz="25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xA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 0        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定义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05000"/>
              </a:lnSpc>
              <a:buFont typeface="Symbol" panose="05050102010706020507" pitchFamily="18" charset="2"/>
              <a:buNone/>
            </a:pP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 0  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(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命题逻辑零一律)</a:t>
            </a: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 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 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</a:pP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4DF7CD-1BA4-48F7-8EA5-709352105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078" y="1673192"/>
            <a:ext cx="412591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altLang="zh-CN" sz="2500" b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排中律：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A</a:t>
            </a:r>
            <a:r>
              <a:rPr lang="en-US" altLang="zh-CN" sz="17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U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zh-CN" altLang="en-US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证明:  </a:t>
            </a:r>
            <a:r>
              <a:rPr lang="zh-CN" altLang="en-US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   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altLang="zh-CN" sz="2500" b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x</a:t>
            </a:r>
            <a:r>
              <a:rPr lang="en-US" altLang="zh-CN" sz="2500" b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500" b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A</a:t>
            </a:r>
            <a:r>
              <a:rPr lang="en-US" altLang="zh-CN" sz="17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 </a:t>
            </a:r>
            <a:r>
              <a:rPr lang="en-US" altLang="zh-CN" sz="2500" b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xA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 </a:t>
            </a:r>
            <a:r>
              <a:rPr lang="en-US" altLang="zh-CN" sz="2500" b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xA</a:t>
            </a:r>
            <a:r>
              <a:rPr lang="en-US" altLang="zh-CN" sz="17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(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zh-CN" altLang="en-US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定义</a:t>
            </a:r>
            <a:r>
              <a:rPr lang="zh-CN" altLang="en-US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5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 </a:t>
            </a:r>
            <a:r>
              <a:rPr lang="en-US" altLang="zh-CN" sz="2500" b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xA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 </a:t>
            </a:r>
            <a:r>
              <a:rPr lang="en-US" altLang="zh-CN" sz="2500" b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xA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(~</a:t>
            </a:r>
            <a:r>
              <a:rPr lang="zh-CN" altLang="en-US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定义</a:t>
            </a:r>
            <a:r>
              <a:rPr lang="zh-CN" altLang="en-US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5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 </a:t>
            </a:r>
            <a:r>
              <a:rPr lang="en-US" altLang="zh-CN" sz="2500" b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xA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 </a:t>
            </a:r>
            <a:r>
              <a:rPr lang="en-US" altLang="zh-CN" sz="2500" b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xA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(</a:t>
            </a:r>
            <a:r>
              <a:rPr lang="zh-CN" altLang="en-US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定义)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 1     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命题逻辑排中律)</a:t>
            </a:r>
            <a:endParaRPr lang="zh-CN" altLang="en-US" sz="25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 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A</a:t>
            </a:r>
            <a:r>
              <a:rPr lang="en-US" altLang="zh-CN" sz="17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U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endParaRPr lang="zh-CN" altLang="en-US" sz="25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947173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54274">
            <a:extLst>
              <a:ext uri="{FF2B5EF4-FFF2-40B4-BE49-F238E27FC236}">
                <a16:creationId xmlns:a16="http://schemas.microsoft.com/office/drawing/2014/main" id="{50716030-DA42-471D-BC6B-89C677314448}"/>
              </a:ext>
            </a:extLst>
          </p:cNvPr>
          <p:cNvSpPr txBox="1">
            <a:spLocks noChangeArrowheads="1"/>
          </p:cNvSpPr>
          <p:nvPr/>
        </p:nvSpPr>
        <p:spPr>
          <a:xfrm>
            <a:off x="1339621" y="1362578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集合演算法</a:t>
            </a:r>
            <a:endParaRPr lang="zh-CN" altLang="en-US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54275">
            <a:extLst>
              <a:ext uri="{FF2B5EF4-FFF2-40B4-BE49-F238E27FC236}">
                <a16:creationId xmlns:a16="http://schemas.microsoft.com/office/drawing/2014/main" id="{D0D2F861-FCD7-4509-9F91-A8FA20A3E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334" y="2635753"/>
            <a:ext cx="3516312" cy="30353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题目: 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A=B. 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证明:  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       =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…(????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       =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B</a:t>
            </a:r>
            <a:endParaRPr lang="zh-CN" altLang="en-US" sz="25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    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A=B.    </a:t>
            </a:r>
            <a:endParaRPr lang="zh-CN" altLang="en-US" sz="25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矩形 54276">
            <a:extLst>
              <a:ext uri="{FF2B5EF4-FFF2-40B4-BE49-F238E27FC236}">
                <a16:creationId xmlns:a16="http://schemas.microsoft.com/office/drawing/2014/main" id="{223E7187-D3A2-4A82-9128-C22F5B2DD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396" y="2635753"/>
            <a:ext cx="3516313" cy="30353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5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题目: </a:t>
            </a: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zh-CN" altLang="en-US" sz="25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B.     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5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证明:   </a:t>
            </a: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</a:rPr>
              <a:t>       </a:t>
            </a:r>
            <a:r>
              <a:rPr lang="zh-CN" altLang="en-US" sz="25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…(????</a:t>
            </a:r>
            <a:r>
              <a:rPr lang="zh-CN" altLang="en-US" sz="25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5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        </a:t>
            </a: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</a:rPr>
              <a:t>B</a:t>
            </a:r>
            <a:endParaRPr lang="zh-CN" altLang="en-US" sz="250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    </a:t>
            </a: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lang="zh-CN" altLang="en-US" sz="25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</a:rPr>
              <a:t>B.      </a:t>
            </a:r>
            <a:endParaRPr lang="zh-CN" altLang="en-US" sz="25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829840"/>
      </p:ext>
    </p:extLst>
  </p:cSld>
  <p:clrMapOvr>
    <a:masterClrMapping/>
  </p:clrMapOvr>
  <p:transition spd="slow" advTm="0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55298">
            <a:extLst>
              <a:ext uri="{FF2B5EF4-FFF2-40B4-BE49-F238E27FC236}">
                <a16:creationId xmlns:a16="http://schemas.microsoft.com/office/drawing/2014/main" id="{B23D915E-7B1F-48BA-B234-85515AF302AB}"/>
              </a:ext>
            </a:extLst>
          </p:cNvPr>
          <p:cNvSpPr txBox="1">
            <a:spLocks noChangeArrowheads="1"/>
          </p:cNvSpPr>
          <p:nvPr/>
        </p:nvSpPr>
        <p:spPr>
          <a:xfrm>
            <a:off x="1683526" y="1214883"/>
            <a:ext cx="8382000" cy="4038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集合演算法</a:t>
            </a:r>
          </a:p>
        </p:txBody>
      </p:sp>
      <p:sp>
        <p:nvSpPr>
          <p:cNvPr id="5" name="矩形 55299">
            <a:extLst>
              <a:ext uri="{FF2B5EF4-FFF2-40B4-BE49-F238E27FC236}">
                <a16:creationId xmlns:a16="http://schemas.microsoft.com/office/drawing/2014/main" id="{2323B120-CB80-4AD4-B39C-3FD1F1FF1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376" y="2081658"/>
            <a:ext cx="3516313" cy="38877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5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题目: </a:t>
            </a: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A=B. 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5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证明:  () </a:t>
            </a:r>
            <a:r>
              <a:rPr lang="zh-CN" altLang="en-US" sz="250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…</a:t>
            </a:r>
            <a:endParaRPr lang="zh-CN" altLang="en-US" sz="250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      </a:t>
            </a: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lang="zh-CN" altLang="en-US" sz="25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</a:rPr>
              <a:t>B</a:t>
            </a:r>
            <a:endParaRPr lang="en-US" altLang="zh-CN" sz="2500">
              <a:solidFill>
                <a:srgbClr val="000000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</a:rPr>
              <a:t>        (</a:t>
            </a:r>
            <a:r>
              <a:rPr lang="zh-CN" altLang="en-US" sz="25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</a:t>
            </a: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</a:rPr>
              <a:t>) </a:t>
            </a: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…</a:t>
            </a:r>
            <a:endParaRPr lang="en-US" altLang="zh-CN" sz="250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      </a:t>
            </a: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</a:rPr>
              <a:t>A </a:t>
            </a:r>
            <a:r>
              <a:rPr lang="zh-CN" altLang="en-US" sz="25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</a:t>
            </a: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</a:rPr>
              <a:t> B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      </a:t>
            </a: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</a:rPr>
              <a:t>A = B.    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5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说明: 分=成与</a:t>
            </a:r>
          </a:p>
        </p:txBody>
      </p:sp>
      <p:sp>
        <p:nvSpPr>
          <p:cNvPr id="6" name="矩形 55300">
            <a:extLst>
              <a:ext uri="{FF2B5EF4-FFF2-40B4-BE49-F238E27FC236}">
                <a16:creationId xmlns:a16="http://schemas.microsoft.com/office/drawing/2014/main" id="{50D0F61A-80A4-41AC-845B-650AEBDE8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7739" y="2081658"/>
            <a:ext cx="3517900" cy="38877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题目: 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B.     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证明:   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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</a:rPr>
              <a:t>B (</a:t>
            </a:r>
            <a:r>
              <a:rPr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或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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</a:rPr>
              <a:t>B</a:t>
            </a:r>
            <a:r>
              <a:rPr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en-US" sz="21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</a:rPr>
              <a:t>       =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…(????</a:t>
            </a:r>
            <a:r>
              <a:rPr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       = 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 (</a:t>
            </a:r>
            <a:r>
              <a:rPr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或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B)</a:t>
            </a:r>
            <a:endParaRPr lang="en-US" altLang="zh-CN" sz="210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    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</a:rPr>
              <a:t>B.   </a:t>
            </a:r>
            <a:endParaRPr lang="zh-CN" altLang="en-US" sz="21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说明: 化成=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,</a:t>
            </a:r>
            <a:r>
              <a:rPr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利用：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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</a:rPr>
              <a:t>B=A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A</a:t>
            </a:r>
            <a:r>
              <a:rPr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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</a:rPr>
              <a:t>B=B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A</a:t>
            </a:r>
            <a:r>
              <a:rPr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 </a:t>
            </a:r>
            <a:endParaRPr lang="zh-CN" altLang="en-US" sz="210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514196"/>
      </p:ext>
    </p:extLst>
  </p:cSld>
  <p:clrMapOvr>
    <a:masterClrMapping/>
  </p:clrMapOvr>
  <p:transition spd="slow" advTm="0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56322">
            <a:extLst>
              <a:ext uri="{FF2B5EF4-FFF2-40B4-BE49-F238E27FC236}">
                <a16:creationId xmlns:a16="http://schemas.microsoft.com/office/drawing/2014/main" id="{60141CEA-3619-4F35-9328-701CC7545ED2}"/>
              </a:ext>
            </a:extLst>
          </p:cNvPr>
          <p:cNvSpPr txBox="1">
            <a:spLocks noChangeArrowheads="1"/>
          </p:cNvSpPr>
          <p:nvPr/>
        </p:nvSpPr>
        <p:spPr>
          <a:xfrm>
            <a:off x="1316007" y="1342645"/>
            <a:ext cx="4057650" cy="4038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buFontTx/>
              <a:buNone/>
            </a:pPr>
            <a:r>
              <a:rPr lang="zh-CN" altLang="en-US" sz="29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 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试证明吸收律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1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B)=A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证明: 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= (A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U)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   (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同一律)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= A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(U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         (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分配律)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= A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U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(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零一律)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= A 		      (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同一律)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 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B)=A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6B0FD3-4B6B-4FFA-8631-8333DA98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413" y="1838005"/>
            <a:ext cx="40576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20000"/>
              </a:spcBef>
            </a:pPr>
            <a:endParaRPr lang="en-US" altLang="zh-CN" sz="15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spcBef>
                <a:spcPct val="20000"/>
              </a:spcBef>
            </a:pPr>
            <a:endParaRPr lang="en-US" altLang="zh-CN" sz="21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altLang="zh-CN" sz="2100" b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 = A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zh-CN" altLang="en-US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证明:  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(A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A)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    (</a:t>
            </a:r>
            <a:r>
              <a:rPr lang="zh-CN" altLang="en-US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分配律)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A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(A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         (</a:t>
            </a:r>
            <a:r>
              <a:rPr lang="zh-CN" altLang="en-US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等幂律)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A</a:t>
            </a:r>
            <a:r>
              <a:rPr lang="en-US" altLang="zh-CN" sz="19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(</a:t>
            </a:r>
            <a:r>
              <a:rPr lang="zh-CN" altLang="en-US" sz="19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吸收律（</a:t>
            </a:r>
            <a:r>
              <a:rPr lang="en-US" altLang="zh-CN" sz="19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9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 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 = A</a:t>
            </a:r>
            <a:endParaRPr lang="zh-CN" altLang="en-US" sz="21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spcBef>
                <a:spcPct val="20000"/>
              </a:spcBef>
            </a:pPr>
            <a:endParaRPr lang="zh-CN" altLang="en-US" sz="25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203496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57346">
            <a:extLst>
              <a:ext uri="{FF2B5EF4-FFF2-40B4-BE49-F238E27FC236}">
                <a16:creationId xmlns:a16="http://schemas.microsoft.com/office/drawing/2014/main" id="{638B5D19-4012-4A6D-8B78-43DCFA61FB90}"/>
              </a:ext>
            </a:extLst>
          </p:cNvPr>
          <p:cNvSpPr txBox="1">
            <a:spLocks noChangeArrowheads="1"/>
          </p:cNvSpPr>
          <p:nvPr/>
        </p:nvSpPr>
        <p:spPr>
          <a:xfrm>
            <a:off x="1905000" y="956543"/>
            <a:ext cx="8382000" cy="4467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Tx/>
              <a:buNone/>
            </a:pPr>
            <a:r>
              <a:rPr lang="zh-CN" altLang="en-US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P(A)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P(B)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P(A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B)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 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 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P(A)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P(B)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 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P(A)x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P(B)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 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Ax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 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   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P(A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B)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 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P(A)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P(B)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P(A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93888363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内容占位符 58370">
            <a:extLst>
              <a:ext uri="{FF2B5EF4-FFF2-40B4-BE49-F238E27FC236}">
                <a16:creationId xmlns:a16="http://schemas.microsoft.com/office/drawing/2014/main" id="{75510820-1E53-4563-BEE9-53EC06F6E273}"/>
              </a:ext>
            </a:extLst>
          </p:cNvPr>
          <p:cNvSpPr txBox="1">
            <a:spLocks noChangeArrowheads="1"/>
          </p:cNvSpPr>
          <p:nvPr/>
        </p:nvSpPr>
        <p:spPr>
          <a:xfrm>
            <a:off x="1995487" y="0"/>
            <a:ext cx="8445500" cy="4800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Tx/>
              <a:buNone/>
            </a:pPr>
            <a:endParaRPr lang="en-US" altLang="zh-CN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A∩(B-C)=(A∩B)-(A∩C)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A∩(B-C)=A∩(B∩C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=A∩B∩C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(A∩B)-(A∩C)=(A∩B)∩(A∩C)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=(A∩B)∩(A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∪C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=(A∩B∩A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)∪(A∩B∩C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∪(A∩B∩C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互补律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=A∩B∩C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同一律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）知，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A∩(B-C)=(A∩B)-(A∩C)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endParaRPr lang="en-US" altLang="zh-CN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108726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59394">
            <a:extLst>
              <a:ext uri="{FF2B5EF4-FFF2-40B4-BE49-F238E27FC236}">
                <a16:creationId xmlns:a16="http://schemas.microsoft.com/office/drawing/2014/main" id="{3828842C-7AAE-40F9-B724-27938CEC597E}"/>
              </a:ext>
            </a:extLst>
          </p:cNvPr>
          <p:cNvSpPr txBox="1">
            <a:spLocks noChangeArrowheads="1"/>
          </p:cNvSpPr>
          <p:nvPr/>
        </p:nvSpPr>
        <p:spPr>
          <a:xfrm>
            <a:off x="1895475" y="853846"/>
            <a:ext cx="8401050" cy="5719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5000"/>
              </a:lnSpc>
              <a:buFontTx/>
              <a:buNone/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试证明 对任意集合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A，B，C，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等式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(A-B)∪(A-C)=A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成立的充要条件是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A∩B∩C=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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  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证必要性。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设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(A-B)∪(A-C)=A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因为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(A-B)∪(A-C)= (A∩B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)∪(A∩C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)=A∩(B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∪C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)=A∩(B∩C)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=A-(B∩C)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所以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A-(B∩C)=A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，即对任意的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，必有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-(B∩C)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，因而必有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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B∩C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因此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A∩(B∩C)=A∩B∩C=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(2)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证充分性。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设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A∩B∩C=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，则对任意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，必有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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B∩C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(B∩C)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所以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(B∩C)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(A-B)∪(A-C)=A∩(B∩C)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=A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由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(1)(2)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知等式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(A-B)∪(A-C)=A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成立的充要条件是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A∩B∩C=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036771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62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81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39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84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05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15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55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94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0D836C-C6CC-42F7-8855-E7DF8BAA07CD}"/>
              </a:ext>
            </a:extLst>
          </p:cNvPr>
          <p:cNvSpPr/>
          <p:nvPr/>
        </p:nvSpPr>
        <p:spPr>
          <a:xfrm>
            <a:off x="3693605" y="2794770"/>
            <a:ext cx="41969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Hei" panose="02010609060101010101" pitchFamily="2" charset="-122"/>
              </a:rPr>
              <a:t>关系  </a:t>
            </a:r>
            <a:r>
              <a:rPr lang="en-US" altLang="x-none" sz="48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Relation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27611833"/>
      </p:ext>
    </p:extLst>
  </p:cSld>
  <p:clrMapOvr>
    <a:masterClrMapping/>
  </p:clrMapOvr>
  <p:transition spd="slow" advTm="0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67A5FB-2CEC-44E7-AE19-2EF2FEC877F9}"/>
              </a:ext>
            </a:extLst>
          </p:cNvPr>
          <p:cNvSpPr txBox="1"/>
          <p:nvPr/>
        </p:nvSpPr>
        <p:spPr>
          <a:xfrm>
            <a:off x="1960367" y="1013076"/>
            <a:ext cx="89532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个具有给定次序的个体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组成的序列，叫做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重有序组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有序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元组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,ordered tuple)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，记作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a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。其中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叫做该有序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元组的第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个坐标。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C870BE-559D-4BE1-9256-9AB5F3FE1553}"/>
              </a:ext>
            </a:extLst>
          </p:cNvPr>
          <p:cNvSpPr/>
          <p:nvPr/>
        </p:nvSpPr>
        <p:spPr>
          <a:xfrm>
            <a:off x="2191726" y="3128761"/>
            <a:ext cx="7808548" cy="660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重有序组</a:t>
            </a:r>
            <a:r>
              <a:rPr lang="zh-CN" altLang="en-US" sz="32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相等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&lt;a</a:t>
            </a:r>
            <a:r>
              <a:rPr lang="en-US" altLang="x-none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x-none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x-none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&gt;=&lt;b</a:t>
            </a:r>
            <a:r>
              <a:rPr lang="en-US" altLang="x-none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x-none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33800E-7098-4905-BF86-FA010495D4BB}"/>
              </a:ext>
            </a:extLst>
          </p:cNvPr>
          <p:cNvSpPr/>
          <p:nvPr/>
        </p:nvSpPr>
        <p:spPr>
          <a:xfrm>
            <a:off x="677574" y="4007499"/>
            <a:ext cx="1121620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&lt;b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n=m(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iN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93276123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DDDBCB4-E414-40C6-9664-42F8A8C992BA}"/>
              </a:ext>
            </a:extLst>
          </p:cNvPr>
          <p:cNvSpPr/>
          <p:nvPr/>
        </p:nvSpPr>
        <p:spPr>
          <a:xfrm>
            <a:off x="1571625" y="1031539"/>
            <a:ext cx="94399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叉积，笛卡尔积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(cross product ,Cartesian product)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个集合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维笛卡尔积定义为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n)}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140DF5-8B56-4CE0-8267-615624316F2A}"/>
              </a:ext>
            </a:extLst>
          </p:cNvPr>
          <p:cNvSpPr/>
          <p:nvPr/>
        </p:nvSpPr>
        <p:spPr>
          <a:xfrm>
            <a:off x="1751013" y="3510530"/>
            <a:ext cx="881288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维叉积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的每个元素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都称为一个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n-tuple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）；即，叉积是元组的集合；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个位置上的元素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元组的第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个分量（坐标或投影）；元组各分量的顺序不能改变；</a:t>
            </a:r>
          </a:p>
          <a:p>
            <a:pPr>
              <a:buFont typeface="Symbol" panose="050501020107060205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称为该叉积及其元组的维数；</a:t>
            </a:r>
          </a:p>
          <a:p>
            <a:pPr>
              <a:buFont typeface="Symbol" panose="050501020107060205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两个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元组相等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它们的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维数相同且对应的分量相等。</a:t>
            </a:r>
          </a:p>
        </p:txBody>
      </p:sp>
    </p:spTree>
    <p:extLst>
      <p:ext uri="{BB962C8B-B14F-4D97-AF65-F5344CB8AC3E}">
        <p14:creationId xmlns:p14="http://schemas.microsoft.com/office/powerpoint/2010/main" val="427596898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Proof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4D5769-9158-416A-88CC-9CBA71CF8492}"/>
              </a:ext>
            </a:extLst>
          </p:cNvPr>
          <p:cNvSpPr txBox="1"/>
          <p:nvPr/>
        </p:nvSpPr>
        <p:spPr>
          <a:xfrm>
            <a:off x="2602684" y="1607804"/>
            <a:ext cx="6144936" cy="4446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(theorem)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命题、事实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(fact)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、结论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(result)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公理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(axiom)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、假设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(postulate)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引理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(lemma)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(corollary)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猜想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(conjecture)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985B47-1E72-4912-94B5-15F4C3082027}"/>
              </a:ext>
            </a:extLst>
          </p:cNvPr>
          <p:cNvSpPr txBox="1"/>
          <p:nvPr/>
        </p:nvSpPr>
        <p:spPr>
          <a:xfrm>
            <a:off x="1751013" y="803851"/>
            <a:ext cx="4555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术语</a:t>
            </a:r>
          </a:p>
        </p:txBody>
      </p:sp>
    </p:spTree>
    <p:extLst>
      <p:ext uri="{BB962C8B-B14F-4D97-AF65-F5344CB8AC3E}">
        <p14:creationId xmlns:p14="http://schemas.microsoft.com/office/powerpoint/2010/main" val="3452915984"/>
      </p:ext>
    </p:extLst>
  </p:cSld>
  <p:clrMapOvr>
    <a:masterClrMapping/>
  </p:clrMapOvr>
  <p:transition spd="slow" advTm="0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AD3783-FEDB-44A1-9B49-89D391A8B1D8}"/>
              </a:ext>
            </a:extLst>
          </p:cNvPr>
          <p:cNvSpPr/>
          <p:nvPr/>
        </p:nvSpPr>
        <p:spPr>
          <a:xfrm>
            <a:off x="659035" y="1513739"/>
            <a:ext cx="1104360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二个集合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二维或二重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笛卡尔积定义为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={&lt;a, b&gt;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其元素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——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二元组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&lt;a, b&gt;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通常称为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序偶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或偶对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(ordered pair)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二元组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&lt;a, b&gt;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第一分量上的元素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称为前者；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第二分量上的元素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称为后者；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二维叉积的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第一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称为前集；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第二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称为后集。</a:t>
            </a:r>
          </a:p>
        </p:txBody>
      </p:sp>
      <p:sp>
        <p:nvSpPr>
          <p:cNvPr id="5" name="内容占位符 22530">
            <a:extLst>
              <a:ext uri="{FF2B5EF4-FFF2-40B4-BE49-F238E27FC236}">
                <a16:creationId xmlns:a16="http://schemas.microsoft.com/office/drawing/2014/main" id="{0B780738-E2AA-4840-BCAE-78265812D275}"/>
              </a:ext>
            </a:extLst>
          </p:cNvPr>
          <p:cNvSpPr txBox="1">
            <a:spLocks/>
          </p:cNvSpPr>
          <p:nvPr/>
        </p:nvSpPr>
        <p:spPr>
          <a:xfrm>
            <a:off x="1820238" y="738188"/>
            <a:ext cx="8229600" cy="775551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笛卡尔积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(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Cartesian product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，卡氏积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)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: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 </a:t>
            </a: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	</a:t>
            </a:r>
            <a:endParaRPr lang="zh-CN" altLang="en-US" sz="2215" dirty="0">
              <a:solidFill>
                <a:srgbClr val="CC0000"/>
              </a:solidFill>
              <a:latin typeface="Microsoft YaHei" panose="020B0503020204020204" charset="-122"/>
              <a:ea typeface="Microsoft YaHei" panose="020B0503020204020204" charset="-122"/>
              <a:cs typeface="Times New Roman" panose="02020603050405020304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3185E9-AAB5-4183-8144-70BEB3B1B581}"/>
              </a:ext>
            </a:extLst>
          </p:cNvPr>
          <p:cNvSpPr/>
          <p:nvPr/>
        </p:nvSpPr>
        <p:spPr>
          <a:xfrm>
            <a:off x="935584" y="4845887"/>
            <a:ext cx="9720708" cy="1965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.</a:t>
            </a:r>
            <a:r>
              <a:rPr lang="en-US" altLang="zh-CN" sz="2800" dirty="0"/>
              <a:t> A={</a:t>
            </a:r>
            <a:r>
              <a:rPr lang="zh-CN" altLang="en-US" sz="2800" dirty="0"/>
              <a:t>张三</a:t>
            </a:r>
            <a:r>
              <a:rPr lang="en-US" altLang="zh-CN" sz="2800" dirty="0"/>
              <a:t>,</a:t>
            </a:r>
            <a:r>
              <a:rPr lang="zh-CN" altLang="en-US" sz="2800" dirty="0"/>
              <a:t>李四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r>
              <a:rPr lang="en-US" altLang="zh-CN" sz="2800" dirty="0"/>
              <a:t>B={</a:t>
            </a:r>
            <a:r>
              <a:rPr lang="zh-CN" altLang="en-US" sz="2800" dirty="0"/>
              <a:t>白狗</a:t>
            </a:r>
            <a:r>
              <a:rPr lang="en-US" altLang="zh-CN" sz="2800" dirty="0"/>
              <a:t>,</a:t>
            </a:r>
            <a:r>
              <a:rPr lang="zh-CN" altLang="en-US" sz="2800" dirty="0"/>
              <a:t>黄狗</a:t>
            </a:r>
            <a:r>
              <a:rPr lang="en-US" altLang="zh-CN" sz="28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   A×B={(</a:t>
            </a:r>
            <a:r>
              <a:rPr lang="zh-CN" altLang="en-US" sz="2800" dirty="0"/>
              <a:t>张三</a:t>
            </a:r>
            <a:r>
              <a:rPr lang="en-US" altLang="zh-CN" sz="2800" dirty="0"/>
              <a:t>,</a:t>
            </a:r>
            <a:r>
              <a:rPr lang="zh-CN" altLang="en-US" sz="2800" dirty="0"/>
              <a:t>白狗</a:t>
            </a:r>
            <a:r>
              <a:rPr lang="en-US" altLang="zh-CN" sz="2800" dirty="0"/>
              <a:t>),(</a:t>
            </a:r>
            <a:r>
              <a:rPr lang="zh-CN" altLang="en-US" sz="2800" dirty="0"/>
              <a:t>张三</a:t>
            </a:r>
            <a:r>
              <a:rPr lang="en-US" altLang="zh-CN" sz="2800" dirty="0"/>
              <a:t>,</a:t>
            </a:r>
            <a:r>
              <a:rPr lang="zh-CN" altLang="en-US" sz="2800" dirty="0"/>
              <a:t>黄狗</a:t>
            </a:r>
            <a:r>
              <a:rPr lang="en-US" altLang="zh-CN" sz="2800" dirty="0"/>
              <a:t>),(</a:t>
            </a:r>
            <a:r>
              <a:rPr lang="zh-CN" altLang="en-US" sz="2800" dirty="0"/>
              <a:t>李四</a:t>
            </a:r>
            <a:r>
              <a:rPr lang="en-US" altLang="zh-CN" sz="2800" dirty="0"/>
              <a:t>,</a:t>
            </a:r>
            <a:r>
              <a:rPr lang="zh-CN" altLang="en-US" sz="2800" dirty="0"/>
              <a:t>白狗</a:t>
            </a:r>
            <a:r>
              <a:rPr lang="en-US" altLang="zh-CN" sz="2800" dirty="0"/>
              <a:t>),(</a:t>
            </a:r>
            <a:r>
              <a:rPr lang="zh-CN" altLang="en-US" sz="2800" dirty="0"/>
              <a:t>李四</a:t>
            </a:r>
            <a:r>
              <a:rPr lang="en-US" altLang="zh-CN" sz="2800" dirty="0"/>
              <a:t>,</a:t>
            </a:r>
            <a:r>
              <a:rPr lang="zh-CN" altLang="en-US" sz="2800" dirty="0"/>
              <a:t>黄狗</a:t>
            </a:r>
            <a:r>
              <a:rPr lang="en-US" altLang="zh-CN" sz="2800" dirty="0"/>
              <a:t>)}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   B×A={(</a:t>
            </a:r>
            <a:r>
              <a:rPr lang="zh-CN" altLang="en-US" sz="2800" dirty="0"/>
              <a:t>白狗</a:t>
            </a:r>
            <a:r>
              <a:rPr lang="en-US" altLang="zh-CN" sz="2800" dirty="0"/>
              <a:t>,</a:t>
            </a:r>
            <a:r>
              <a:rPr lang="zh-CN" altLang="en-US" sz="2800" dirty="0"/>
              <a:t>张三</a:t>
            </a:r>
            <a:r>
              <a:rPr lang="en-US" altLang="zh-CN" sz="2800" dirty="0"/>
              <a:t>),(</a:t>
            </a:r>
            <a:r>
              <a:rPr lang="zh-CN" altLang="en-US" sz="2800" dirty="0"/>
              <a:t>白狗</a:t>
            </a:r>
            <a:r>
              <a:rPr lang="en-US" altLang="zh-CN" sz="2800" dirty="0"/>
              <a:t>,</a:t>
            </a:r>
            <a:r>
              <a:rPr lang="zh-CN" altLang="en-US" sz="2800" dirty="0"/>
              <a:t>李四</a:t>
            </a:r>
            <a:r>
              <a:rPr lang="en-US" altLang="zh-CN" sz="2800" dirty="0"/>
              <a:t>),(</a:t>
            </a:r>
            <a:r>
              <a:rPr lang="zh-CN" altLang="en-US" sz="2800" dirty="0"/>
              <a:t>黄狗</a:t>
            </a:r>
            <a:r>
              <a:rPr lang="en-US" altLang="zh-CN" sz="2800" dirty="0"/>
              <a:t>,</a:t>
            </a:r>
            <a:r>
              <a:rPr lang="zh-CN" altLang="en-US" sz="2800" dirty="0"/>
              <a:t>张三</a:t>
            </a:r>
            <a:r>
              <a:rPr lang="en-US" altLang="zh-CN" sz="2800" dirty="0"/>
              <a:t>),(</a:t>
            </a:r>
            <a:r>
              <a:rPr lang="zh-CN" altLang="en-US" sz="2800" dirty="0"/>
              <a:t>黄狗</a:t>
            </a:r>
            <a:r>
              <a:rPr lang="en-US" altLang="zh-CN" sz="2800" dirty="0"/>
              <a:t>,</a:t>
            </a:r>
            <a:r>
              <a:rPr lang="zh-CN" altLang="en-US" sz="2800" dirty="0"/>
              <a:t>李四</a:t>
            </a:r>
            <a:r>
              <a:rPr lang="en-US" altLang="zh-CN" sz="2800" dirty="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746979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2401E0-A6FD-47DA-9A8C-4646EDBADE4B}"/>
              </a:ext>
            </a:extLst>
          </p:cNvPr>
          <p:cNvSpPr/>
          <p:nvPr/>
        </p:nvSpPr>
        <p:spPr>
          <a:xfrm>
            <a:off x="1163787" y="3964235"/>
            <a:ext cx="4899098" cy="648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Wingdings" panose="05000000000000000000" pitchFamily="2" charset="2"/>
              </a:rPr>
              <a:t>a,b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Wingdings" panose="05000000000000000000" pitchFamily="2" charset="2"/>
              </a:rPr>
              <a:t>&gt;=&lt;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Wingdings" panose="05000000000000000000" pitchFamily="2" charset="2"/>
              </a:rPr>
              <a:t>c,d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Wingdings" panose="05000000000000000000" pitchFamily="2" charset="2"/>
              </a:rPr>
              <a:t>&gt; 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 a=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cb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=d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C60ED7-83EE-45D1-BD53-D5F4B6BC04F7}"/>
              </a:ext>
            </a:extLst>
          </p:cNvPr>
          <p:cNvSpPr/>
          <p:nvPr/>
        </p:nvSpPr>
        <p:spPr>
          <a:xfrm>
            <a:off x="6194677" y="3964235"/>
            <a:ext cx="4001416" cy="648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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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&lt;</a:t>
            </a:r>
            <a:r>
              <a:rPr lang="en-US" altLang="x-none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a,b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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&lt;</a:t>
            </a:r>
            <a:r>
              <a:rPr lang="en-US" altLang="x-none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b,a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57175B-54B3-4702-8E7D-21AF43A009D1}"/>
              </a:ext>
            </a:extLst>
          </p:cNvPr>
          <p:cNvSpPr/>
          <p:nvPr/>
        </p:nvSpPr>
        <p:spPr>
          <a:xfrm>
            <a:off x="1652336" y="4929155"/>
            <a:ext cx="2500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A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81CFBC-B4BE-4898-A2ED-CBAFC154F792}"/>
              </a:ext>
            </a:extLst>
          </p:cNvPr>
          <p:cNvSpPr/>
          <p:nvPr/>
        </p:nvSpPr>
        <p:spPr>
          <a:xfrm>
            <a:off x="1652336" y="900504"/>
            <a:ext cx="10776064" cy="2795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A={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,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},  B={1,2,3}.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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B={&lt;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,1&gt;,&lt;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,2&gt;,&lt;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,3&gt;,&lt;a,1&gt;,&lt;a,2&gt;,&lt;a,3&gt;}.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BA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={&lt;1,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&gt;,&lt;1,a&gt;,&lt;2,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&gt;,&lt;2,a&gt;,&lt;3,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&gt;,&lt;3,a&gt;}.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A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={ &lt;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 &lt;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,a&gt;, &lt;a,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 &lt;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a,a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&gt;}.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BB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={ &lt;1,1&gt;,&lt;1,2&gt;,&lt;1,3&gt;,&lt;2,1&gt;,&lt;2,2&gt;,&lt;2,3&gt;,&lt;3,1&gt;,&lt;3,2&gt;,&lt;3,3&gt; }.</a:t>
            </a:r>
            <a:endParaRPr lang="en-US" altLang="x-none" sz="24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103E0B-01D4-488F-B8AD-44A29C276C3F}"/>
              </a:ext>
            </a:extLst>
          </p:cNvPr>
          <p:cNvSpPr/>
          <p:nvPr/>
        </p:nvSpPr>
        <p:spPr>
          <a:xfrm>
            <a:off x="2218782" y="5845663"/>
            <a:ext cx="7725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有序组不是集合，因为有序组中的分量计较顺序</a:t>
            </a:r>
          </a:p>
        </p:txBody>
      </p:sp>
    </p:spTree>
    <p:extLst>
      <p:ext uri="{BB962C8B-B14F-4D97-AF65-F5344CB8AC3E}">
        <p14:creationId xmlns:p14="http://schemas.microsoft.com/office/powerpoint/2010/main" val="12234293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C2F578C-7B34-428A-AE4E-4B656CDA2579}"/>
              </a:ext>
            </a:extLst>
          </p:cNvPr>
          <p:cNvSpPr/>
          <p:nvPr/>
        </p:nvSpPr>
        <p:spPr>
          <a:xfrm>
            <a:off x="2223549" y="1007673"/>
            <a:ext cx="6058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为任意两个有限集，则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|A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B| = |A | 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·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|B|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00481A-6962-462A-A03A-73D576AB2658}"/>
              </a:ext>
            </a:extLst>
          </p:cNvPr>
          <p:cNvSpPr/>
          <p:nvPr/>
        </p:nvSpPr>
        <p:spPr>
          <a:xfrm>
            <a:off x="2223548" y="2563827"/>
            <a:ext cx="8940025" cy="299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…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 </a:t>
            </a:r>
          </a:p>
          <a:p>
            <a:pPr>
              <a:lnSpc>
                <a:spcPct val="120000"/>
              </a:lnSpc>
              <a:buNone/>
            </a:pP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= {&lt;x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,x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,…,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sz="3200" baseline="-25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&gt; | x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x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…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sz="3200" baseline="-25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}</a:t>
            </a:r>
          </a:p>
          <a:p>
            <a:pPr>
              <a:lnSpc>
                <a:spcPct val="120000"/>
              </a:lnSpc>
              <a:buNone/>
            </a:pPr>
            <a:r>
              <a:rPr lang="en-US" altLang="x-none" sz="3200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30000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 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 A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…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令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|A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|=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baseline="-25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=1,2,…,n</a:t>
            </a:r>
            <a:r>
              <a:rPr lang="zh-CN" altLang="en-US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，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显然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|A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…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| = n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…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baseline="-25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64531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CB3BB1-213C-4EDC-9AB7-63CDC32828D9}"/>
              </a:ext>
            </a:extLst>
          </p:cNvPr>
          <p:cNvSpPr/>
          <p:nvPr/>
        </p:nvSpPr>
        <p:spPr>
          <a:xfrm>
            <a:off x="2666451" y="1291578"/>
            <a:ext cx="6549911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是四个非空的集合。那么</a:t>
            </a:r>
          </a:p>
          <a:p>
            <a:pPr>
              <a:lnSpc>
                <a:spcPct val="90000"/>
              </a:lnSpc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 = C×D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C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= D </a:t>
            </a: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C×D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F63DC6-AFE0-4B4A-B7DE-934A7A701EB7}"/>
              </a:ext>
            </a:extLst>
          </p:cNvPr>
          <p:cNvSpPr/>
          <p:nvPr/>
        </p:nvSpPr>
        <p:spPr>
          <a:xfrm>
            <a:off x="2666451" y="3429000"/>
            <a:ext cx="842475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显然。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：对任何的元素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AbB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(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C×D  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 = C×D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Cb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C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= D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58491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4FC246-EC29-4DDF-BF87-1BDBE929997F}"/>
              </a:ext>
            </a:extLst>
          </p:cNvPr>
          <p:cNvSpPr/>
          <p:nvPr/>
        </p:nvSpPr>
        <p:spPr>
          <a:xfrm>
            <a:off x="1830993" y="1299519"/>
            <a:ext cx="9687816" cy="5185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是三个集合。则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A×(B∪C) = (A×B)∪(A×C)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A×(B∩C) = (A×B)∩(A×C)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 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A×(B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= (A×B)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(A×C)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(4)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(A∪B)×C = (A×C)∪(B×C) 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(A∩B)×C = (A×C)∩(B×C)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 (A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－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B)×C = (A×C)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－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(B×C)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166082"/>
      </p:ext>
    </p:extLst>
  </p:cSld>
  <p:clrMapOvr>
    <a:masterClrMapping/>
  </p:clrMapOvr>
  <p:transition spd="slow" advTm="0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3CFBED-B685-4CE3-89FA-94E44E6B7DE8}"/>
              </a:ext>
            </a:extLst>
          </p:cNvPr>
          <p:cNvSpPr/>
          <p:nvPr/>
        </p:nvSpPr>
        <p:spPr>
          <a:xfrm>
            <a:off x="2278326" y="1855953"/>
            <a:ext cx="8036632" cy="2845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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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非交换</a:t>
            </a:r>
          </a:p>
          <a:p>
            <a:pPr>
              <a:lnSpc>
                <a:spcPct val="130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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BA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除非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A=B  A=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 B=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  <a:endParaRPr lang="en-US" alt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非结合</a:t>
            </a:r>
          </a:p>
          <a:p>
            <a:pPr>
              <a:lnSpc>
                <a:spcPct val="13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C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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(BC)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除非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 B=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 C=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5645032"/>
      </p:ext>
    </p:extLst>
  </p:cSld>
  <p:clrMapOvr>
    <a:masterClrMapping/>
  </p:clrMapOvr>
  <p:transition spd="slow" advTm="0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FACF39-0DA9-4A03-AC33-2E195085E134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1135857"/>
            <a:ext cx="9308896" cy="1590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0000CC"/>
                </a:solidFill>
              </a:rPr>
              <a:t>问题：</a:t>
            </a:r>
            <a:r>
              <a:rPr lang="zh-CN" altLang="en-US"/>
              <a:t>某学校组织学生看电影，电影院里共有</a:t>
            </a:r>
            <a:r>
              <a:rPr lang="en-US" altLang="zh-CN"/>
              <a:t>n</a:t>
            </a:r>
            <a:r>
              <a:rPr lang="zh-CN" altLang="en-US"/>
              <a:t>个座位，看电影的学生共有</a:t>
            </a:r>
            <a:r>
              <a:rPr lang="en-US" altLang="zh-CN"/>
              <a:t>m</a:t>
            </a:r>
            <a:r>
              <a:rPr lang="zh-CN" altLang="en-US"/>
              <a:t>个（</a:t>
            </a:r>
            <a:r>
              <a:rPr lang="en-US" altLang="zh-CN"/>
              <a:t>m≤n</a:t>
            </a:r>
            <a:r>
              <a:rPr lang="zh-CN" altLang="en-US"/>
              <a:t>），每个学生坐一个座位。请问，</a:t>
            </a:r>
            <a:r>
              <a:rPr lang="zh-CN" altLang="en-US">
                <a:solidFill>
                  <a:srgbClr val="0000CC"/>
                </a:solidFill>
              </a:rPr>
              <a:t>怎样表示学生和座位之间的从属关系？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7D1F9D6F-3686-4B27-992E-0FD4B5B9E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134" y="3021959"/>
            <a:ext cx="4264025" cy="274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假设</a:t>
            </a:r>
            <a:r>
              <a:rPr kumimoji="1"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A,B</a:t>
            </a:r>
            <a:r>
              <a:rPr kumimoji="1"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分别表示某学校所有</a:t>
            </a:r>
            <a:r>
              <a:rPr kumimoji="1" lang="zh-CN" altLang="en-US" dirty="0">
                <a:solidFill>
                  <a:schemeClr val="accent1"/>
                </a:solidFill>
                <a:cs typeface="Times New Roman" panose="02020603050405020304" pitchFamily="18" charset="0"/>
              </a:rPr>
              <a:t>学生的集合</a:t>
            </a:r>
            <a:r>
              <a:rPr kumimoji="1"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和电影院里所有</a:t>
            </a:r>
            <a:r>
              <a:rPr kumimoji="1" lang="zh-CN" altLang="en-US" dirty="0">
                <a:solidFill>
                  <a:schemeClr val="accent1"/>
                </a:solidFill>
                <a:cs typeface="Times New Roman" panose="02020603050405020304" pitchFamily="18" charset="0"/>
              </a:rPr>
              <a:t>座位的集合</a:t>
            </a:r>
            <a:r>
              <a:rPr kumimoji="1"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，即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A={a</a:t>
            </a:r>
            <a:r>
              <a:rPr kumimoji="1" lang="en-US" altLang="zh-CN" baseline="-30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,a</a:t>
            </a:r>
            <a:r>
              <a:rPr kumimoji="1" lang="en-US" altLang="zh-CN" baseline="-30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,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1"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,a</a:t>
            </a:r>
            <a:r>
              <a:rPr kumimoji="1" lang="en-US" altLang="zh-CN" baseline="-30000" dirty="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kumimoji="1"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},B={b</a:t>
            </a:r>
            <a:r>
              <a:rPr kumimoji="1" lang="en-US" altLang="zh-CN" baseline="-30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,b</a:t>
            </a:r>
            <a:r>
              <a:rPr kumimoji="1" lang="en-US" altLang="zh-CN" baseline="-30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,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1"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,b</a:t>
            </a:r>
            <a:r>
              <a:rPr kumimoji="1" lang="en-US" altLang="zh-CN" baseline="-30000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A69B2CAD-E265-4A53-8909-6AE6850888B3}"/>
              </a:ext>
            </a:extLst>
          </p:cNvPr>
          <p:cNvGrpSpPr>
            <a:grpSpLocks/>
          </p:cNvGrpSpPr>
          <p:nvPr/>
        </p:nvGrpSpPr>
        <p:grpSpPr bwMode="auto">
          <a:xfrm>
            <a:off x="6760843" y="3021959"/>
            <a:ext cx="3683000" cy="2724317"/>
            <a:chOff x="3880" y="1752"/>
            <a:chExt cx="2780" cy="2698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EE3A1D65-7E01-48AE-9C34-D8ADA4884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0" y="4092"/>
              <a:ext cx="23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AC75A539-A79D-4AAB-A616-11DA8B0FBA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039" y="3102"/>
              <a:ext cx="23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DB9E7DCE-6191-4C39-8E8D-9BD0E8E67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3780"/>
              <a:ext cx="19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E56CB7A7-20E7-44C8-8C6A-7EE1A0DCB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3480"/>
              <a:ext cx="19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A04102E1-3D49-491E-99A4-9914DA62C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2376"/>
              <a:ext cx="19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F1FC9DAB-9847-4040-BAF7-1258F8307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3186"/>
              <a:ext cx="19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09FDE1A0-6DFE-4136-92F1-3561E803C1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570" y="3096"/>
              <a:ext cx="19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2B107255-55CC-4D23-B709-994DCFED5CA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900" y="3096"/>
              <a:ext cx="19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23B668AE-C932-455D-8552-3BE6857AA1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228" y="3096"/>
              <a:ext cx="19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9E74D0FD-88FF-44C2-A4C2-942590C57E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948" y="3096"/>
              <a:ext cx="19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Oval 19">
              <a:extLst>
                <a:ext uri="{FF2B5EF4-FFF2-40B4-BE49-F238E27FC236}">
                  <a16:creationId xmlns:a16="http://schemas.microsoft.com/office/drawing/2014/main" id="{3D006423-CB25-4F1C-B732-928409322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" y="3158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Oval 20">
              <a:extLst>
                <a:ext uri="{FF2B5EF4-FFF2-40B4-BE49-F238E27FC236}">
                  <a16:creationId xmlns:a16="http://schemas.microsoft.com/office/drawing/2014/main" id="{D01A0F30-4F50-45AF-A830-F57AB19D2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" y="3458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21">
              <a:extLst>
                <a:ext uri="{FF2B5EF4-FFF2-40B4-BE49-F238E27FC236}">
                  <a16:creationId xmlns:a16="http://schemas.microsoft.com/office/drawing/2014/main" id="{293B82C3-4D7F-4C1D-AC01-0C3A4798B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" y="3754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22">
              <a:extLst>
                <a:ext uri="{FF2B5EF4-FFF2-40B4-BE49-F238E27FC236}">
                  <a16:creationId xmlns:a16="http://schemas.microsoft.com/office/drawing/2014/main" id="{6293A856-45AD-4CE7-82FE-CD47CF7D9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" y="3760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Oval 23">
              <a:extLst>
                <a:ext uri="{FF2B5EF4-FFF2-40B4-BE49-F238E27FC236}">
                  <a16:creationId xmlns:a16="http://schemas.microsoft.com/office/drawing/2014/main" id="{4F15473A-5F8E-476C-9838-5D9D9F2CB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" y="3156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Oval 24">
              <a:extLst>
                <a:ext uri="{FF2B5EF4-FFF2-40B4-BE49-F238E27FC236}">
                  <a16:creationId xmlns:a16="http://schemas.microsoft.com/office/drawing/2014/main" id="{0527166C-0DCA-4D78-A51E-0F0C49CA1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0" y="3162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Oval 25">
              <a:extLst>
                <a:ext uri="{FF2B5EF4-FFF2-40B4-BE49-F238E27FC236}">
                  <a16:creationId xmlns:a16="http://schemas.microsoft.com/office/drawing/2014/main" id="{3ED6572F-2E18-4E9D-AD02-DFFA0929D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" y="3458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Oval 26">
              <a:extLst>
                <a:ext uri="{FF2B5EF4-FFF2-40B4-BE49-F238E27FC236}">
                  <a16:creationId xmlns:a16="http://schemas.microsoft.com/office/drawing/2014/main" id="{055B8457-8C7C-47E4-AE3F-9B72E5C8E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0" y="3458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Oval 27">
              <a:extLst>
                <a:ext uri="{FF2B5EF4-FFF2-40B4-BE49-F238E27FC236}">
                  <a16:creationId xmlns:a16="http://schemas.microsoft.com/office/drawing/2014/main" id="{B365132C-3CDD-49F5-B830-F7B9D8775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0" y="3760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28">
              <a:extLst>
                <a:ext uri="{FF2B5EF4-FFF2-40B4-BE49-F238E27FC236}">
                  <a16:creationId xmlns:a16="http://schemas.microsoft.com/office/drawing/2014/main" id="{DE7999F3-B9C6-4B4B-927B-46DB68D4F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0" y="3162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Oval 29">
              <a:extLst>
                <a:ext uri="{FF2B5EF4-FFF2-40B4-BE49-F238E27FC236}">
                  <a16:creationId xmlns:a16="http://schemas.microsoft.com/office/drawing/2014/main" id="{0B44394F-A5A9-445A-AD91-E4DB35E6C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0" y="3458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Oval 30">
              <a:extLst>
                <a:ext uri="{FF2B5EF4-FFF2-40B4-BE49-F238E27FC236}">
                  <a16:creationId xmlns:a16="http://schemas.microsoft.com/office/drawing/2014/main" id="{1DD04F9D-B8E7-4980-982A-4D5D4D218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0" y="3760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31">
              <a:extLst>
                <a:ext uri="{FF2B5EF4-FFF2-40B4-BE49-F238E27FC236}">
                  <a16:creationId xmlns:a16="http://schemas.microsoft.com/office/drawing/2014/main" id="{B5C72A06-2FB6-4D83-9F46-F3F0B0D609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190" y="2356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Oval 32">
              <a:extLst>
                <a:ext uri="{FF2B5EF4-FFF2-40B4-BE49-F238E27FC236}">
                  <a16:creationId xmlns:a16="http://schemas.microsoft.com/office/drawing/2014/main" id="{616E9C9B-2966-4C47-B25E-078FA30C3A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860" y="2346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33">
              <a:extLst>
                <a:ext uri="{FF2B5EF4-FFF2-40B4-BE49-F238E27FC236}">
                  <a16:creationId xmlns:a16="http://schemas.microsoft.com/office/drawing/2014/main" id="{04D9E912-6FA2-4054-94EF-0BD9B783C4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530" y="2356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Oval 34">
              <a:extLst>
                <a:ext uri="{FF2B5EF4-FFF2-40B4-BE49-F238E27FC236}">
                  <a16:creationId xmlns:a16="http://schemas.microsoft.com/office/drawing/2014/main" id="{CB110A31-F18D-4831-8563-0A2BF539A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0" y="2346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37F05B83-6AC3-4617-B2A6-BAE2F6D4B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" y="3982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/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C62308B7-A7A1-4FE5-A044-48C6295923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0" y="3982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/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5B4EB655-6572-4CC8-BE21-886C18415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0" y="3982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/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07436E68-2FD3-4458-AD6D-4A5BA05E3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0" y="3982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lang="en-US" altLang="zh-CN" sz="2000"/>
            </a:p>
          </p:txBody>
        </p:sp>
        <p:sp>
          <p:nvSpPr>
            <p:cNvPr id="38" name="Text Box 39">
              <a:extLst>
                <a:ext uri="{FF2B5EF4-FFF2-40B4-BE49-F238E27FC236}">
                  <a16:creationId xmlns:a16="http://schemas.microsoft.com/office/drawing/2014/main" id="{5A62CCCC-3FF6-46C5-BADD-B6CF45551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0" y="3982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000"/>
            </a:p>
          </p:txBody>
        </p:sp>
        <p:sp>
          <p:nvSpPr>
            <p:cNvPr id="39" name="Text Box 40">
              <a:extLst>
                <a:ext uri="{FF2B5EF4-FFF2-40B4-BE49-F238E27FC236}">
                  <a16:creationId xmlns:a16="http://schemas.microsoft.com/office/drawing/2014/main" id="{14526B63-F25C-476F-8B65-B44F80223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" y="1752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000"/>
            </a:p>
          </p:txBody>
        </p:sp>
        <p:sp>
          <p:nvSpPr>
            <p:cNvPr id="40" name="Text Box 41">
              <a:extLst>
                <a:ext uri="{FF2B5EF4-FFF2-40B4-BE49-F238E27FC236}">
                  <a16:creationId xmlns:a16="http://schemas.microsoft.com/office/drawing/2014/main" id="{FDF89206-B66C-4983-AF80-D233670E1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" y="2114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0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000"/>
            </a:p>
          </p:txBody>
        </p:sp>
        <p:sp>
          <p:nvSpPr>
            <p:cNvPr id="41" name="Text Box 42">
              <a:extLst>
                <a:ext uri="{FF2B5EF4-FFF2-40B4-BE49-F238E27FC236}">
                  <a16:creationId xmlns:a16="http://schemas.microsoft.com/office/drawing/2014/main" id="{8B4E125D-702F-43F2-8B36-38A070657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" y="2940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0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/>
            </a:p>
          </p:txBody>
        </p:sp>
        <p:sp>
          <p:nvSpPr>
            <p:cNvPr id="42" name="Text Box 43">
              <a:extLst>
                <a:ext uri="{FF2B5EF4-FFF2-40B4-BE49-F238E27FC236}">
                  <a16:creationId xmlns:a16="http://schemas.microsoft.com/office/drawing/2014/main" id="{6E26D90E-3C99-4878-A348-5DB26AA79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" y="3232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0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/>
            </a:p>
          </p:txBody>
        </p:sp>
        <p:sp>
          <p:nvSpPr>
            <p:cNvPr id="43" name="Text Box 44">
              <a:extLst>
                <a:ext uri="{FF2B5EF4-FFF2-40B4-BE49-F238E27FC236}">
                  <a16:creationId xmlns:a16="http://schemas.microsoft.com/office/drawing/2014/main" id="{7121559A-0671-44BC-8239-6FDDEB843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" y="3514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0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/>
            </a:p>
          </p:txBody>
        </p:sp>
        <p:sp>
          <p:nvSpPr>
            <p:cNvPr id="44" name="Text Box 45">
              <a:extLst>
                <a:ext uri="{FF2B5EF4-FFF2-40B4-BE49-F238E27FC236}">
                  <a16:creationId xmlns:a16="http://schemas.microsoft.com/office/drawing/2014/main" id="{F4FB6EA6-6B51-4B35-A3C7-8604C2DDD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" y="3982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/>
            </a:p>
          </p:txBody>
        </p:sp>
      </p:grpSp>
    </p:spTree>
    <p:extLst>
      <p:ext uri="{BB962C8B-B14F-4D97-AF65-F5344CB8AC3E}">
        <p14:creationId xmlns:p14="http://schemas.microsoft.com/office/powerpoint/2010/main" val="296690803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2EDEA6-3817-4BF0-A994-A98638D75444}"/>
              </a:ext>
            </a:extLst>
          </p:cNvPr>
          <p:cNvSpPr/>
          <p:nvPr/>
        </p:nvSpPr>
        <p:spPr>
          <a:xfrm>
            <a:off x="2265167" y="814985"/>
            <a:ext cx="8497123" cy="468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设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+，A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,…,A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为任意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个集合，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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…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则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(1)称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,…,A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间的</a:t>
            </a:r>
            <a:r>
              <a:rPr lang="en-US" altLang="x-none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元关系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(2)若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n=2，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为从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到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二元关系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(3)若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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，则称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空关系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(4)若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…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普遍关系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）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(5)若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=…=A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=A，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</a:t>
            </a:r>
            <a:r>
              <a:rPr lang="en-US" altLang="x-none" sz="2800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上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的</a:t>
            </a:r>
            <a:r>
              <a:rPr lang="en-US" altLang="x-none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元关系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(6)若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={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&lt;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x,x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&gt;|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x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}，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上的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恒等关系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。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）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DC3D92-C94B-44EE-898A-331DACE41577}"/>
              </a:ext>
            </a:extLst>
          </p:cNvPr>
          <p:cNvSpPr/>
          <p:nvPr/>
        </p:nvSpPr>
        <p:spPr>
          <a:xfrm>
            <a:off x="1847437" y="5811818"/>
            <a:ext cx="93325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是由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的一个关系，且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x-none" sz="28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R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有关系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，记为</a:t>
            </a:r>
            <a:r>
              <a:rPr lang="en-US" altLang="x-none" sz="2800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x-none" sz="2800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x-none" sz="2800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757603"/>
      </p:ext>
    </p:extLst>
  </p:cSld>
  <p:clrMapOvr>
    <a:masterClrMapping/>
  </p:clrMapOvr>
  <p:transition spd="slow" advTm="0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31746">
            <a:extLst>
              <a:ext uri="{FF2B5EF4-FFF2-40B4-BE49-F238E27FC236}">
                <a16:creationId xmlns:a16="http://schemas.microsoft.com/office/drawing/2014/main" id="{D2459C9E-B83E-4E66-BD19-40B0FBA0701F}"/>
              </a:ext>
            </a:extLst>
          </p:cNvPr>
          <p:cNvSpPr txBox="1">
            <a:spLocks/>
          </p:cNvSpPr>
          <p:nvPr/>
        </p:nvSpPr>
        <p:spPr>
          <a:xfrm>
            <a:off x="1644943" y="939871"/>
            <a:ext cx="8578362" cy="4123592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4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示例</a:t>
            </a:r>
          </a:p>
          <a:p>
            <a:pPr marL="533400" indent="-533400">
              <a:lnSpc>
                <a:spcPct val="145000"/>
              </a:lnSpc>
              <a:buClr>
                <a:srgbClr val="CC0000"/>
              </a:buClr>
              <a:buFont typeface="Arial" panose="020B0604020202020204" pitchFamily="34" charset="0"/>
              <a:buAutoNum type="arabicPeriod"/>
            </a:pP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{&lt;1,2&gt;,&lt;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,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&gt;,&lt;</a:t>
            </a:r>
            <a:r>
              <a:rPr lang="en-US" altLang="x-none" sz="2000" dirty="0" err="1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a,b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&gt;}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是2元关系，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{&lt;1,2&gt;,&lt;3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,4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&gt;,&lt;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白菜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小猫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&gt;}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是2元关系，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A={&lt;</a:t>
            </a:r>
            <a:r>
              <a:rPr lang="en-US" altLang="x-none" sz="2000" dirty="0" err="1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a,b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&gt;,&lt;1,2,3&gt;,a,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,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1}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不是关系</a:t>
            </a:r>
          </a:p>
          <a:p>
            <a:pPr marL="533400" indent="-533400">
              <a:lnSpc>
                <a:spcPct val="145000"/>
              </a:lnSpc>
              <a:buClr>
                <a:srgbClr val="CC0000"/>
              </a:buClr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设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A={1,2,4,7,8}，B={2,3,5,7}，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定义由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到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B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的关系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R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={(</a:t>
            </a:r>
            <a:r>
              <a:rPr lang="en-US" altLang="x-none" sz="2000" dirty="0" err="1">
                <a:latin typeface="Microsoft YaHei" panose="020B0503020204020204" charset="-122"/>
                <a:ea typeface="Microsoft YaHei" panose="020B0503020204020204" charset="-122"/>
              </a:rPr>
              <a:t>a,b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</a:rPr>
              <a:t>)| 5</a:t>
            </a:r>
            <a:r>
              <a:rPr lang="en-US" altLang="x-none" sz="2000" dirty="0">
                <a:solidFill>
                  <a:schemeClr val="tx2"/>
                </a:solidFill>
                <a:latin typeface="Microsoft YaHei" panose="020B0503020204020204" charset="-122"/>
                <a:ea typeface="Microsoft YaHei" panose="020B0503020204020204" charset="-122"/>
              </a:rPr>
              <a:t>|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</a:rPr>
              <a:t>(</a:t>
            </a:r>
            <a:r>
              <a:rPr lang="en-US" altLang="x-none" sz="2000" dirty="0" err="1">
                <a:latin typeface="Microsoft YaHei" panose="020B0503020204020204" charset="-122"/>
                <a:ea typeface="Microsoft YaHei" panose="020B0503020204020204" charset="-122"/>
              </a:rPr>
              <a:t>a+b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</a:rPr>
              <a:t>)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}，</a:t>
            </a:r>
            <a:r>
              <a:rPr lang="en-US" altLang="x-none" sz="2000" dirty="0">
                <a:solidFill>
                  <a:schemeClr val="tx2"/>
                </a:solidFill>
                <a:latin typeface="Microsoft YaHei" panose="020B0503020204020204" charset="-122"/>
                <a:ea typeface="Microsoft YaHei" panose="020B0503020204020204" charset="-122"/>
              </a:rPr>
              <a:t>|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表示整除，求关系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R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。</a:t>
            </a:r>
          </a:p>
          <a:p>
            <a:pPr marL="533400" indent="-533400">
              <a:lnSpc>
                <a:spcPct val="145000"/>
              </a:lnSpc>
              <a:buClr>
                <a:srgbClr val="CC0000"/>
              </a:buClr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设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A={2,3,4,5,9,25}，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定义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上的关系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R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，对于任意的</a:t>
            </a:r>
            <a:r>
              <a:rPr lang="en-US" altLang="x-none" sz="2000" dirty="0" err="1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a,b</a:t>
            </a:r>
            <a:r>
              <a:rPr lang="en-US" altLang="x-none" sz="2000" dirty="0" err="1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</a:t>
            </a:r>
            <a:r>
              <a:rPr lang="en-US" altLang="x-none" sz="2000" dirty="0" err="1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，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当且仅当(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a-b)² 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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时，有</a:t>
            </a:r>
            <a:r>
              <a:rPr lang="en-US" altLang="x-none" sz="2000" dirty="0" err="1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en-US" altLang="x-none" sz="2000" dirty="0" err="1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R</a:t>
            </a:r>
            <a:r>
              <a:rPr lang="en-US" altLang="x-none" sz="2000" dirty="0" err="1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b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，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试问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R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由哪些序偶组成？</a:t>
            </a:r>
          </a:p>
          <a:p>
            <a:pPr marL="533400" indent="-533400">
              <a:lnSpc>
                <a:spcPct val="145000"/>
              </a:lnSpc>
              <a:buClr>
                <a:srgbClr val="CC0000"/>
              </a:buClr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设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A={0,1,2}，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求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上的普遍关系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U</a:t>
            </a:r>
            <a:r>
              <a:rPr lang="en-US" altLang="x-none" sz="2000" baseline="-25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和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上的恒等关系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I</a:t>
            </a:r>
            <a:r>
              <a:rPr lang="en-US" altLang="x-none" sz="2000" baseline="-25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。</a:t>
            </a:r>
          </a:p>
          <a:p>
            <a:pPr marL="533400" indent="-533400">
              <a:lnSpc>
                <a:spcPct val="145000"/>
              </a:lnSpc>
              <a:buClr>
                <a:srgbClr val="CC0000"/>
              </a:buClr>
              <a:buFont typeface="Arial" panose="020B0604020202020204" pitchFamily="34" charset="0"/>
              <a:buAutoNum type="arabicPeriod"/>
            </a:pP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到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B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不同的二元关系共有多少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个？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上不同的二元关系共有多少个？</a:t>
            </a:r>
          </a:p>
        </p:txBody>
      </p:sp>
    </p:spTree>
    <p:extLst>
      <p:ext uri="{BB962C8B-B14F-4D97-AF65-F5344CB8AC3E}">
        <p14:creationId xmlns:p14="http://schemas.microsoft.com/office/powerpoint/2010/main" val="51797398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内容占位符 32770">
            <a:extLst>
              <a:ext uri="{FF2B5EF4-FFF2-40B4-BE49-F238E27FC236}">
                <a16:creationId xmlns:a16="http://schemas.microsoft.com/office/drawing/2014/main" id="{26637D86-2B5F-435B-A75C-D3B4672B8D2B}"/>
              </a:ext>
            </a:extLst>
          </p:cNvPr>
          <p:cNvSpPr txBox="1">
            <a:spLocks/>
          </p:cNvSpPr>
          <p:nvPr/>
        </p:nvSpPr>
        <p:spPr>
          <a:xfrm>
            <a:off x="1691337" y="738188"/>
            <a:ext cx="8379069" cy="443132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6.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设</a:t>
            </a:r>
            <a:r>
              <a:rPr lang="en-US" altLang="x-none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AR,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则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可以定义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上的: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小于等于(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less </a:t>
            </a:r>
            <a:r>
              <a:rPr lang="en-US" altLang="x-none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than or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equal to)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关系: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		LEA = { &lt;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x,y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&gt; | 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xA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 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yA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 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xy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}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小于(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less than)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关系,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LA = { &lt;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x,y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&gt; | 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xA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 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yA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 x&lt;y }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大于等于</a:t>
            </a:r>
            <a:r>
              <a:rPr lang="zh-CN" altLang="en-US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(</a:t>
            </a:r>
            <a:r>
              <a:rPr lang="en-US" altLang="x-none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greater than or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equal to)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关系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大于</a:t>
            </a:r>
            <a:r>
              <a:rPr lang="zh-CN" altLang="en-US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(</a:t>
            </a:r>
            <a:r>
              <a:rPr lang="en-US" altLang="x-none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great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than)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关系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7.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设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为任意集合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则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可以定义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P(A)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上的: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包含关系: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A = { &lt;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x,y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&gt; | 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xA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 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yA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 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xy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}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真包含关系: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A = { &lt;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x,y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&gt; | 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xA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 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yA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 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xy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68423142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Proof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1C2CB8-C393-4BD1-91CE-70E928543F99}"/>
              </a:ext>
            </a:extLst>
          </p:cNvPr>
          <p:cNvSpPr txBox="1"/>
          <p:nvPr/>
        </p:nvSpPr>
        <p:spPr>
          <a:xfrm>
            <a:off x="1969127" y="1333124"/>
            <a:ext cx="6144936" cy="5185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直接证明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空证明、平凡证明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反证法     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归谬证明法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等价证明法 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穷举和分情形证明法  不失一般性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E8999E-5D15-4646-B377-B23C63C17609}"/>
              </a:ext>
            </a:extLst>
          </p:cNvPr>
          <p:cNvSpPr txBox="1"/>
          <p:nvPr/>
        </p:nvSpPr>
        <p:spPr>
          <a:xfrm>
            <a:off x="1751013" y="803851"/>
            <a:ext cx="4555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基本证明技术</a:t>
            </a:r>
          </a:p>
        </p:txBody>
      </p:sp>
    </p:spTree>
    <p:extLst>
      <p:ext uri="{BB962C8B-B14F-4D97-AF65-F5344CB8AC3E}">
        <p14:creationId xmlns:p14="http://schemas.microsoft.com/office/powerpoint/2010/main" val="1335718857"/>
      </p:ext>
    </p:extLst>
  </p:cSld>
  <p:clrMapOvr>
    <a:masterClrMapping/>
  </p:clrMapOvr>
  <p:transition spd="slow" advTm="0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33794">
            <a:extLst>
              <a:ext uri="{FF2B5EF4-FFF2-40B4-BE49-F238E27FC236}">
                <a16:creationId xmlns:a16="http://schemas.microsoft.com/office/drawing/2014/main" id="{889E20FC-BEAA-4102-8855-B208A2F0131D}"/>
              </a:ext>
            </a:extLst>
          </p:cNvPr>
          <p:cNvSpPr txBox="1">
            <a:spLocks/>
          </p:cNvSpPr>
          <p:nvPr/>
        </p:nvSpPr>
        <p:spPr>
          <a:xfrm>
            <a:off x="1842094" y="885633"/>
            <a:ext cx="8229600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自然数上的整除关系</a:t>
            </a:r>
          </a:p>
          <a:p>
            <a:pPr>
              <a:lnSpc>
                <a:spcPct val="140000"/>
              </a:lnSpc>
              <a:buNone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 &lt;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N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Na|b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}</a:t>
            </a:r>
            <a:r>
              <a:rPr kumimoji="1" lang="en-US" altLang="zh-CN" baseline="2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N×N</a:t>
            </a:r>
          </a:p>
          <a:p>
            <a:pPr>
              <a:lnSpc>
                <a:spcPct val="14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自然数上的同余关系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x-non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x-non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&lt;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,|m-n|&gt;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D}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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(mod k)</a:t>
            </a:r>
          </a:p>
        </p:txBody>
      </p:sp>
    </p:spTree>
    <p:extLst>
      <p:ext uri="{BB962C8B-B14F-4D97-AF65-F5344CB8AC3E}">
        <p14:creationId xmlns:p14="http://schemas.microsoft.com/office/powerpoint/2010/main" val="2268196121"/>
      </p:ext>
    </p:extLst>
  </p:cSld>
  <p:clrMapOvr>
    <a:masterClrMapping/>
  </p:clrMapOvr>
  <p:transition spd="slow" advTm="0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33794">
            <a:extLst>
              <a:ext uri="{FF2B5EF4-FFF2-40B4-BE49-F238E27FC236}">
                <a16:creationId xmlns:a16="http://schemas.microsoft.com/office/drawing/2014/main" id="{3D561AFC-D72B-4B03-9117-B69236DB40DF}"/>
              </a:ext>
            </a:extLst>
          </p:cNvPr>
          <p:cNvSpPr txBox="1">
            <a:spLocks/>
          </p:cNvSpPr>
          <p:nvPr/>
        </p:nvSpPr>
        <p:spPr>
          <a:xfrm>
            <a:off x="1815781" y="806692"/>
            <a:ext cx="8229600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x-none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zh-CN" altLang="en-US" dirty="0"/>
              <a:t>设</a:t>
            </a:r>
            <a:r>
              <a:rPr lang="en-US" altLang="zh-CN" dirty="0"/>
              <a:t>N</a:t>
            </a:r>
            <a:r>
              <a:rPr lang="zh-CN" altLang="en-US" dirty="0"/>
              <a:t>是自然数集合。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         </a:t>
            </a:r>
            <a:r>
              <a:rPr lang="en-US" altLang="zh-CN" dirty="0"/>
              <a:t>R=</a:t>
            </a:r>
            <a:r>
              <a:rPr lang="en-US" altLang="zh-CN" dirty="0">
                <a:sym typeface="Symbol" panose="05050102010706020507" pitchFamily="18" charset="2"/>
              </a:rPr>
              <a:t>{&lt;</a:t>
            </a:r>
            <a:r>
              <a:rPr lang="en-US" altLang="zh-CN" dirty="0" err="1">
                <a:sym typeface="Symbol" panose="05050102010706020507" pitchFamily="18" charset="2"/>
              </a:rPr>
              <a:t>m,n</a:t>
            </a:r>
            <a:r>
              <a:rPr lang="en-US" altLang="zh-CN" dirty="0">
                <a:sym typeface="Symbol" panose="05050102010706020507" pitchFamily="18" charset="2"/>
              </a:rPr>
              <a:t>&gt; </a:t>
            </a:r>
            <a:r>
              <a:rPr lang="en-US" altLang="zh-CN" b="1" dirty="0"/>
              <a:t>: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ym typeface="Symbol" panose="05050102010706020507" pitchFamily="18" charset="2"/>
              </a:rPr>
              <a:t>mNnNmn</a:t>
            </a:r>
            <a:r>
              <a:rPr lang="en-US" altLang="zh-CN" dirty="0">
                <a:sym typeface="Symbol" panose="05050102010706020507" pitchFamily="18" charset="2"/>
              </a:rPr>
              <a:t>}</a:t>
            </a:r>
            <a:r>
              <a:rPr lang="en-US" altLang="zh-CN" dirty="0"/>
              <a:t>N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N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      S=</a:t>
            </a:r>
            <a:r>
              <a:rPr lang="en-US" altLang="zh-CN" dirty="0">
                <a:sym typeface="Symbol" panose="05050102010706020507" pitchFamily="18" charset="2"/>
              </a:rPr>
              <a:t>{&lt;</a:t>
            </a:r>
            <a:r>
              <a:rPr lang="en-US" altLang="zh-CN" dirty="0" err="1">
                <a:sym typeface="Symbol" panose="05050102010706020507" pitchFamily="18" charset="2"/>
              </a:rPr>
              <a:t>m,n</a:t>
            </a:r>
            <a:r>
              <a:rPr lang="en-US" altLang="zh-CN" dirty="0">
                <a:sym typeface="Symbol" panose="05050102010706020507" pitchFamily="18" charset="2"/>
              </a:rPr>
              <a:t>&gt; </a:t>
            </a:r>
            <a:r>
              <a:rPr lang="en-US" altLang="zh-CN" b="1" dirty="0"/>
              <a:t>: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ym typeface="Symbol" panose="05050102010706020507" pitchFamily="18" charset="2"/>
              </a:rPr>
              <a:t>mNnNm|n</a:t>
            </a:r>
            <a:r>
              <a:rPr lang="en-US" altLang="zh-CN" dirty="0">
                <a:sym typeface="Symbol" panose="05050102010706020507" pitchFamily="18" charset="2"/>
              </a:rPr>
              <a:t>}</a:t>
            </a:r>
            <a:r>
              <a:rPr lang="en-US" altLang="zh-CN" dirty="0"/>
              <a:t>N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N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则  </a:t>
            </a:r>
            <a:r>
              <a:rPr lang="en-US" altLang="zh-CN" dirty="0"/>
              <a:t>R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=</a:t>
            </a:r>
            <a:r>
              <a:rPr lang="zh-CN" altLang="en-US" dirty="0"/>
              <a:t>大于等于关系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)</a:t>
            </a:r>
            <a:r>
              <a:rPr lang="zh-CN" altLang="en-US" dirty="0">
                <a:sym typeface="Symbol" panose="05050102010706020507" pitchFamily="18" charset="2"/>
              </a:rPr>
              <a:t>；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          </a:t>
            </a:r>
            <a:r>
              <a:rPr lang="en-US" altLang="zh-CN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S=</a:t>
            </a:r>
            <a:r>
              <a:rPr lang="zh-CN" altLang="en-US" dirty="0"/>
              <a:t>小于等于关系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200" dirty="0">
                <a:sym typeface="Symbol" panose="05050102010706020507" pitchFamily="18" charset="2"/>
              </a:rPr>
              <a:t>　      </a:t>
            </a:r>
            <a:r>
              <a:rPr lang="en-US" altLang="zh-CN" dirty="0">
                <a:sym typeface="Symbol" panose="05050102010706020507" pitchFamily="18" charset="2"/>
              </a:rPr>
              <a:t>RS=</a:t>
            </a:r>
            <a:r>
              <a:rPr lang="zh-CN" altLang="en-US" dirty="0">
                <a:sym typeface="Symbol" panose="05050102010706020507" pitchFamily="18" charset="2"/>
              </a:rPr>
              <a:t>不相等的</a:t>
            </a:r>
            <a:r>
              <a:rPr lang="zh-CN" altLang="en-US" dirty="0"/>
              <a:t>整除关系</a:t>
            </a:r>
            <a:r>
              <a:rPr lang="en-US" altLang="zh-CN" dirty="0">
                <a:sym typeface="Symbol" panose="05050102010706020507" pitchFamily="18" charset="2"/>
              </a:rPr>
              <a:t>()</a:t>
            </a:r>
            <a:r>
              <a:rPr lang="zh-CN" altLang="en-US" dirty="0">
                <a:sym typeface="Symbol" panose="05050102010706020507" pitchFamily="18" charset="2"/>
              </a:rPr>
              <a:t>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　　　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zh-CN" altLang="en-US" dirty="0">
                <a:sym typeface="Symbol" panose="05050102010706020507" pitchFamily="18" charset="2"/>
              </a:rPr>
              <a:t>－</a:t>
            </a:r>
            <a:r>
              <a:rPr lang="en-US" altLang="zh-CN" dirty="0">
                <a:sym typeface="Symbol" panose="05050102010706020507" pitchFamily="18" charset="2"/>
              </a:rPr>
              <a:t>S=</a:t>
            </a:r>
            <a:r>
              <a:rPr lang="zh-CN" altLang="en-US" dirty="0"/>
              <a:t>小于又</a:t>
            </a:r>
            <a:r>
              <a:rPr lang="zh-CN" altLang="en-US" dirty="0">
                <a:sym typeface="Symbol" panose="05050102010706020507" pitchFamily="18" charset="2"/>
              </a:rPr>
              <a:t>不</a:t>
            </a:r>
            <a:r>
              <a:rPr lang="zh-CN" altLang="en-US" dirty="0"/>
              <a:t>整除关系</a:t>
            </a:r>
            <a:r>
              <a:rPr lang="en-US" altLang="zh-CN" dirty="0">
                <a:sym typeface="Symbol" panose="05050102010706020507" pitchFamily="18" charset="2"/>
              </a:rPr>
              <a:t>( </a:t>
            </a:r>
            <a:r>
              <a:rPr lang="en-US" altLang="zh-CN" dirty="0">
                <a:ea typeface="Arial Unicode MS" pitchFamily="34" charset="-122"/>
                <a:sym typeface="Symbol" panose="05050102010706020507" pitchFamily="18" charset="2"/>
              </a:rPr>
              <a:t>∤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　　    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zh-CN" altLang="en-US" dirty="0">
                <a:sym typeface="Symbol" panose="05050102010706020507" pitchFamily="18" charset="2"/>
              </a:rPr>
              <a:t>－</a:t>
            </a:r>
            <a:r>
              <a:rPr lang="en-US" altLang="zh-CN" dirty="0">
                <a:sym typeface="Symbol" panose="05050102010706020507" pitchFamily="18" charset="2"/>
              </a:rPr>
              <a:t>R=</a:t>
            </a:r>
            <a:r>
              <a:rPr lang="zh-CN" altLang="en-US" dirty="0">
                <a:sym typeface="Symbol" panose="05050102010706020507" pitchFamily="18" charset="2"/>
              </a:rPr>
              <a:t>相等</a:t>
            </a:r>
            <a:r>
              <a:rPr lang="zh-CN" altLang="en-US" dirty="0"/>
              <a:t>关系</a:t>
            </a:r>
            <a:r>
              <a:rPr lang="en-US" altLang="zh-CN" dirty="0">
                <a:sym typeface="Symbol" panose="05050102010706020507" pitchFamily="18" charset="2"/>
              </a:rPr>
              <a:t>(=) </a:t>
            </a:r>
            <a:endParaRPr lang="en-US" alt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33794">
            <a:extLst>
              <a:ext uri="{FF2B5EF4-FFF2-40B4-BE49-F238E27FC236}">
                <a16:creationId xmlns:a16="http://schemas.microsoft.com/office/drawing/2014/main" id="{AA9A4EEA-EBA0-4431-8018-97F659FE54AC}"/>
              </a:ext>
            </a:extLst>
          </p:cNvPr>
          <p:cNvSpPr txBox="1">
            <a:spLocks/>
          </p:cNvSpPr>
          <p:nvPr/>
        </p:nvSpPr>
        <p:spPr>
          <a:xfrm>
            <a:off x="1571625" y="5128712"/>
            <a:ext cx="9026206" cy="163721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x-none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  </a:t>
            </a:r>
            <a:r>
              <a:rPr lang="zh-CN" altLang="en-US" dirty="0"/>
              <a:t>关系的扩充</a:t>
            </a:r>
            <a:r>
              <a:rPr lang="en-US" altLang="zh-CN" dirty="0"/>
              <a:t>(expansion/</a:t>
            </a:r>
            <a:r>
              <a:rPr lang="en-US" altLang="x-none" dirty="0"/>
              <a:t>extension</a:t>
            </a:r>
            <a:r>
              <a:rPr lang="en-US" altLang="zh-CN" dirty="0"/>
              <a:t>)</a:t>
            </a:r>
            <a:r>
              <a:rPr lang="zh-CN" altLang="en-US" dirty="0"/>
              <a:t>和限制</a:t>
            </a:r>
            <a:r>
              <a:rPr lang="en-US" altLang="x-none" dirty="0"/>
              <a:t>(restriction) </a:t>
            </a:r>
            <a:r>
              <a:rPr lang="zh-CN" altLang="en-US" dirty="0"/>
              <a:t>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　　若</a:t>
            </a:r>
            <a:r>
              <a:rPr lang="en-US" altLang="zh-CN" dirty="0"/>
              <a:t>R</a:t>
            </a:r>
            <a:r>
              <a:rPr lang="en-US" altLang="zh-CN" baseline="-25000" dirty="0"/>
              <a:t>1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-25000" dirty="0"/>
              <a:t> </a:t>
            </a:r>
            <a:r>
              <a:rPr lang="en-US" altLang="zh-CN" dirty="0"/>
              <a:t>R</a:t>
            </a:r>
            <a:r>
              <a:rPr lang="en-US" altLang="zh-CN" baseline="-25000" dirty="0"/>
              <a:t>2 </a:t>
            </a:r>
            <a:r>
              <a:rPr lang="zh-CN" altLang="en-US" dirty="0"/>
              <a:t>，则称关系</a:t>
            </a:r>
            <a:r>
              <a:rPr lang="en-US" altLang="zh-CN" dirty="0"/>
              <a:t>R</a:t>
            </a:r>
            <a:r>
              <a:rPr lang="en-US" altLang="zh-CN" baseline="-25000" dirty="0"/>
              <a:t>2 </a:t>
            </a:r>
            <a:r>
              <a:rPr lang="zh-CN" altLang="en-US" dirty="0"/>
              <a:t>是关系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的扩充</a:t>
            </a:r>
            <a:r>
              <a:rPr lang="en-US" altLang="zh-CN" dirty="0"/>
              <a:t>/</a:t>
            </a:r>
            <a:r>
              <a:rPr lang="zh-CN" altLang="en-US" dirty="0"/>
              <a:t>延拓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                              称关系</a:t>
            </a:r>
            <a:r>
              <a:rPr lang="en-US" altLang="zh-CN" dirty="0"/>
              <a:t>R</a:t>
            </a:r>
            <a:r>
              <a:rPr lang="en-US" altLang="zh-CN" baseline="-25000" dirty="0"/>
              <a:t>1 </a:t>
            </a:r>
            <a:r>
              <a:rPr lang="zh-CN" altLang="en-US" dirty="0"/>
              <a:t>是关系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的限制</a:t>
            </a:r>
            <a:endParaRPr lang="en-US" alt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8208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931607-B2E2-4360-B9CB-2A42321598BF}"/>
              </a:ext>
            </a:extLst>
          </p:cNvPr>
          <p:cNvSpPr/>
          <p:nvPr/>
        </p:nvSpPr>
        <p:spPr>
          <a:xfrm>
            <a:off x="1833015" y="1198775"/>
            <a:ext cx="10029018" cy="32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定义域(</a:t>
            </a:r>
            <a:r>
              <a:rPr lang="en-US" altLang="x-none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值域(</a:t>
            </a:r>
            <a:r>
              <a:rPr lang="en-US" altLang="x-none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range)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域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(field)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是两个非空集合，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是一关系。则关系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定义域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dom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a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)}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值域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ran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b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aA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}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后域、陪域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域：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fld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=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dom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∪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ran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42">
            <a:extLst>
              <a:ext uri="{FF2B5EF4-FFF2-40B4-BE49-F238E27FC236}">
                <a16:creationId xmlns:a16="http://schemas.microsoft.com/office/drawing/2014/main" id="{5A271F59-E9D7-42C5-9C26-AC255FED9603}"/>
              </a:ext>
            </a:extLst>
          </p:cNvPr>
          <p:cNvGrpSpPr>
            <a:grpSpLocks/>
          </p:cNvGrpSpPr>
          <p:nvPr/>
        </p:nvGrpSpPr>
        <p:grpSpPr bwMode="auto">
          <a:xfrm>
            <a:off x="2193289" y="4930115"/>
            <a:ext cx="6019800" cy="1600200"/>
            <a:chOff x="1152" y="1392"/>
            <a:chExt cx="3792" cy="1008"/>
          </a:xfrm>
        </p:grpSpPr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3AF1313A-018E-4DE4-94FF-41D73999D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536"/>
              <a:ext cx="864" cy="4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525AFA4C-8A38-49D3-9790-8C473CD21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728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17E5398D-CA3A-4786-8DE6-00536CAB3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88"/>
              <a:ext cx="576" cy="43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417A707C-F00E-4ECA-B387-D11926DF2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872"/>
              <a:ext cx="1392" cy="33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738258E5-8426-4BF4-8675-BAC9FBC4F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632"/>
              <a:ext cx="768" cy="72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C4D14308-E833-40C6-9697-03A71BC38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392"/>
              <a:ext cx="1440" cy="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39102EB9-CC01-412C-ABE1-72703C1E7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40"/>
              <a:ext cx="1536" cy="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B657A46F-FD16-4F2E-AC78-89057221D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536"/>
              <a:ext cx="816" cy="6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7389D6F1-6532-4CEF-A71C-1F2C87D0D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584"/>
              <a:ext cx="768" cy="6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3DD6C864-3F5A-4E2F-9434-B5660F206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72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B066731E-2AF2-48AD-A84D-6D4F80C5E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824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 dirty="0">
                  <a:sym typeface="Symbol" panose="05050102010706020507" pitchFamily="18" charset="2"/>
                </a:rPr>
                <a:t></a:t>
              </a:r>
              <a:r>
                <a:rPr lang="en-US" altLang="zh-CN" i="1" dirty="0"/>
                <a:t> </a:t>
              </a:r>
              <a:r>
                <a:rPr lang="en-US" altLang="zh-CN" dirty="0"/>
                <a:t>(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484CD53D-5207-4781-96D1-36741F794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82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19" name="Text Box 22">
              <a:extLst>
                <a:ext uri="{FF2B5EF4-FFF2-40B4-BE49-F238E27FC236}">
                  <a16:creationId xmlns:a16="http://schemas.microsoft.com/office/drawing/2014/main" id="{A36B219C-29D9-4442-88E8-92A5AADCF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872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 dirty="0">
                  <a:sym typeface="Symbol" panose="05050102010706020507" pitchFamily="18" charset="2"/>
                </a:rPr>
                <a:t></a:t>
              </a:r>
              <a:r>
                <a:rPr lang="en-US" altLang="zh-CN" i="1" dirty="0"/>
                <a:t> </a:t>
              </a:r>
              <a:r>
                <a:rPr lang="en-US" altLang="zh-CN" dirty="0"/>
                <a:t>(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5E03139A-089F-467B-A690-2E505F8DE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632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1F80213D-1FDA-486F-A4A6-D00C66236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680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2" name="AutoShape 26">
              <a:extLst>
                <a:ext uri="{FF2B5EF4-FFF2-40B4-BE49-F238E27FC236}">
                  <a16:creationId xmlns:a16="http://schemas.microsoft.com/office/drawing/2014/main" id="{6A72688E-1080-4F7E-8595-D4D56B996D22}"/>
                </a:ext>
              </a:extLst>
            </p:cNvPr>
            <p:cNvCxnSpPr>
              <a:cxnSpLocks noChangeShapeType="1"/>
              <a:stCxn id="20" idx="7"/>
              <a:endCxn id="21" idx="1"/>
            </p:cNvCxnSpPr>
            <p:nvPr/>
          </p:nvCxnSpPr>
          <p:spPr bwMode="auto">
            <a:xfrm rot="5400000" flipV="1">
              <a:off x="2976" y="528"/>
              <a:ext cx="48" cy="2270"/>
            </a:xfrm>
            <a:prstGeom prst="curvedConnector3">
              <a:avLst>
                <a:gd name="adj1" fmla="val -314583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7">
              <a:extLst>
                <a:ext uri="{FF2B5EF4-FFF2-40B4-BE49-F238E27FC236}">
                  <a16:creationId xmlns:a16="http://schemas.microsoft.com/office/drawing/2014/main" id="{2ED5AD1D-B32D-44C6-BC2F-6F7B911B6758}"/>
                </a:ext>
              </a:extLst>
            </p:cNvPr>
            <p:cNvCxnSpPr>
              <a:cxnSpLocks noChangeShapeType="1"/>
              <a:stCxn id="20" idx="7"/>
              <a:endCxn id="21" idx="0"/>
            </p:cNvCxnSpPr>
            <p:nvPr/>
          </p:nvCxnSpPr>
          <p:spPr bwMode="auto">
            <a:xfrm rot="5400000" flipV="1">
              <a:off x="2988" y="516"/>
              <a:ext cx="41" cy="2287"/>
            </a:xfrm>
            <a:prstGeom prst="bentConnector3">
              <a:avLst>
                <a:gd name="adj1" fmla="val -368292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B3FC56C1-6209-4466-89DD-7AB835D74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1632"/>
              <a:ext cx="2704" cy="56"/>
            </a:xfrm>
            <a:custGeom>
              <a:avLst/>
              <a:gdLst>
                <a:gd name="T0" fmla="*/ 0 w 2704"/>
                <a:gd name="T1" fmla="*/ 0 h 56"/>
                <a:gd name="T2" fmla="*/ 2304 w 2704"/>
                <a:gd name="T3" fmla="*/ 48 h 56"/>
                <a:gd name="T4" fmla="*/ 2400 w 2704"/>
                <a:gd name="T5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4" h="56">
                  <a:moveTo>
                    <a:pt x="0" y="0"/>
                  </a:moveTo>
                  <a:cubicBezTo>
                    <a:pt x="952" y="20"/>
                    <a:pt x="1904" y="40"/>
                    <a:pt x="2304" y="48"/>
                  </a:cubicBezTo>
                  <a:cubicBezTo>
                    <a:pt x="2704" y="56"/>
                    <a:pt x="2392" y="48"/>
                    <a:pt x="2400" y="48"/>
                  </a:cubicBez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A2CCF51B-909D-463C-ABA1-588900E4D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32"/>
              <a:ext cx="2304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83B4A916-A0D8-4AC0-AF9C-BFBA13B74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63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4B63F309-F6A8-4E4C-B8C9-7A6475572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1898D3B0-0E69-4E50-808B-20DF644BD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40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endParaRPr lang="en-US" altLang="zh-CN" dirty="0"/>
            </a:p>
          </p:txBody>
        </p:sp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2244E15A-99B5-44DB-AA64-18128BEE83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776"/>
              <a:ext cx="1920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F4F315C0-4A90-4943-8401-B42EDE85E5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920"/>
              <a:ext cx="1776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59FDB38F-1AE4-400A-8C45-C4E7F2730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016"/>
              <a:ext cx="1824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36">
              <a:extLst>
                <a:ext uri="{FF2B5EF4-FFF2-40B4-BE49-F238E27FC236}">
                  <a16:creationId xmlns:a16="http://schemas.microsoft.com/office/drawing/2014/main" id="{3CFD1FEE-B393-4C60-87F9-365216837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728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7">
              <a:extLst>
                <a:ext uri="{FF2B5EF4-FFF2-40B4-BE49-F238E27FC236}">
                  <a16:creationId xmlns:a16="http://schemas.microsoft.com/office/drawing/2014/main" id="{F7E91DA2-E3D1-4D7A-B30C-FC104BDAC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824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38">
              <a:extLst>
                <a:ext uri="{FF2B5EF4-FFF2-40B4-BE49-F238E27FC236}">
                  <a16:creationId xmlns:a16="http://schemas.microsoft.com/office/drawing/2014/main" id="{129FB5C4-4EC6-4F1C-B624-1AF0F47CF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920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39">
              <a:extLst>
                <a:ext uri="{FF2B5EF4-FFF2-40B4-BE49-F238E27FC236}">
                  <a16:creationId xmlns:a16="http://schemas.microsoft.com/office/drawing/2014/main" id="{391B5138-A290-4C6D-9D31-AE5DF9F24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016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40">
              <a:extLst>
                <a:ext uri="{FF2B5EF4-FFF2-40B4-BE49-F238E27FC236}">
                  <a16:creationId xmlns:a16="http://schemas.microsoft.com/office/drawing/2014/main" id="{3F48218C-D14D-4502-9546-7D05E86D8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20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41">
              <a:extLst>
                <a:ext uri="{FF2B5EF4-FFF2-40B4-BE49-F238E27FC236}">
                  <a16:creationId xmlns:a16="http://schemas.microsoft.com/office/drawing/2014/main" id="{361A6944-26B0-4221-BDAA-211DDD881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64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449591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29909F-55EB-4545-9D6F-48D982EC6376}"/>
              </a:ext>
            </a:extLst>
          </p:cNvPr>
          <p:cNvSpPr txBox="1">
            <a:spLocks noChangeArrowheads="1"/>
          </p:cNvSpPr>
          <p:nvPr/>
        </p:nvSpPr>
        <p:spPr>
          <a:xfrm>
            <a:off x="2029442" y="990600"/>
            <a:ext cx="7620000" cy="548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设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,R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A×B</a:t>
            </a:r>
            <a:r>
              <a:rPr lang="zh-CN" altLang="en-US" dirty="0">
                <a:solidFill>
                  <a:srgbClr val="C00000"/>
                </a:solidFill>
              </a:rPr>
              <a:t>是两个关系，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  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则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  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(1)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zh-CN" altLang="en-US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zh-CN" altLang="en-US" dirty="0">
                <a:solidFill>
                  <a:srgbClr val="C00000"/>
                </a:solidFill>
              </a:rPr>
              <a:t>；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</a:rPr>
              <a:t>    </a:t>
            </a:r>
            <a:r>
              <a:rPr lang="en-US" altLang="zh-CN" dirty="0">
                <a:solidFill>
                  <a:srgbClr val="C00000"/>
                </a:solidFill>
              </a:rPr>
              <a:t>(2)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zh-CN" altLang="en-US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zh-CN" altLang="en-US" dirty="0">
                <a:solidFill>
                  <a:srgbClr val="C00000"/>
                </a:solidFill>
              </a:rPr>
              <a:t>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证</a:t>
            </a:r>
            <a:r>
              <a:rPr lang="en-US" altLang="zh-CN" dirty="0"/>
              <a:t>]</a:t>
            </a:r>
            <a:r>
              <a:rPr lang="en-US" altLang="zh-CN" b="1" dirty="0"/>
              <a:t>.</a:t>
            </a:r>
            <a:r>
              <a:rPr lang="zh-CN" altLang="en-US" dirty="0"/>
              <a:t> 对任何元素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　　　 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　　 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bB</a:t>
            </a:r>
            <a:r>
              <a:rPr lang="en-US" altLang="zh-CN" dirty="0">
                <a:sym typeface="Symbol" panose="05050102010706020507" pitchFamily="18" charset="2"/>
              </a:rPr>
              <a:t>)(a 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b)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　　 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bB</a:t>
            </a:r>
            <a:r>
              <a:rPr lang="en-US" altLang="zh-CN" dirty="0">
                <a:sym typeface="Symbol" panose="05050102010706020507" pitchFamily="18" charset="2"/>
              </a:rPr>
              <a:t>)((</a:t>
            </a:r>
            <a:r>
              <a:rPr lang="en-US" altLang="zh-CN" dirty="0" err="1">
                <a:sym typeface="Symbol" panose="05050102010706020507" pitchFamily="18" charset="2"/>
              </a:rPr>
              <a:t>a,b</a:t>
            </a:r>
            <a:r>
              <a:rPr lang="en-US" altLang="zh-CN" dirty="0">
                <a:sym typeface="Symbol" panose="05050102010706020507" pitchFamily="18" charset="2"/>
              </a:rPr>
              <a:t>)R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　　</a:t>
            </a:r>
            <a:r>
              <a:rPr lang="zh-CN" altLang="en-US" dirty="0">
                <a:sym typeface="Symbol" panose="05050102010706020507" pitchFamily="18" charset="2"/>
              </a:rPr>
              <a:t> 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bB</a:t>
            </a:r>
            <a:r>
              <a:rPr lang="en-US" altLang="zh-CN" dirty="0">
                <a:sym typeface="Symbol" panose="05050102010706020507" pitchFamily="18" charset="2"/>
              </a:rPr>
              <a:t>)((</a:t>
            </a:r>
            <a:r>
              <a:rPr lang="en-US" altLang="zh-CN" dirty="0" err="1">
                <a:sym typeface="Symbol" panose="05050102010706020507" pitchFamily="18" charset="2"/>
              </a:rPr>
              <a:t>a,b</a:t>
            </a:r>
            <a:r>
              <a:rPr lang="en-US" altLang="zh-CN" dirty="0">
                <a:sym typeface="Symbol" panose="05050102010706020507" pitchFamily="18" charset="2"/>
              </a:rPr>
              <a:t>)R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)    (</a:t>
            </a:r>
            <a:r>
              <a:rPr lang="zh-CN" altLang="en-US" dirty="0">
                <a:sym typeface="Symbol" panose="05050102010706020507" pitchFamily="18" charset="2"/>
              </a:rPr>
              <a:t>条件：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 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bB</a:t>
            </a:r>
            <a:r>
              <a:rPr lang="en-US" altLang="zh-CN" dirty="0">
                <a:sym typeface="Symbol" panose="05050102010706020507" pitchFamily="18" charset="2"/>
              </a:rPr>
              <a:t>)(a 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b)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　     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zh-CN" altLang="en-US" dirty="0"/>
              <a:t>所以   </a:t>
            </a:r>
            <a:r>
              <a:rPr lang="zh-CN" altLang="en-US" i="1" dirty="0">
                <a:sym typeface="Symbol" panose="05050102010706020507" pitchFamily="18" charset="2"/>
              </a:rPr>
              <a:t></a:t>
            </a:r>
            <a:r>
              <a:rPr lang="zh-CN" altLang="en-US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1289353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12FCEF13-54CD-4C1A-B6FA-5182749FC0E9}"/>
              </a:ext>
            </a:extLst>
          </p:cNvPr>
          <p:cNvSpPr txBox="1">
            <a:spLocks noChangeAspect="1" noChangeArrowheads="1"/>
          </p:cNvSpPr>
          <p:nvPr/>
        </p:nvSpPr>
        <p:spPr>
          <a:xfrm>
            <a:off x="2141274" y="843133"/>
            <a:ext cx="8489448" cy="556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设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, 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是</a:t>
            </a:r>
            <a:r>
              <a:rPr lang="en-US" altLang="zh-CN" dirty="0">
                <a:solidFill>
                  <a:srgbClr val="C00000"/>
                </a:solidFill>
              </a:rPr>
              <a:t>A×B</a:t>
            </a:r>
            <a:r>
              <a:rPr lang="zh-CN" altLang="en-US" dirty="0">
                <a:solidFill>
                  <a:srgbClr val="C00000"/>
                </a:solidFill>
              </a:rPr>
              <a:t>上的两个二元关系。则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</a:rPr>
              <a:t>    </a:t>
            </a:r>
            <a:r>
              <a:rPr lang="en-US" altLang="zh-CN" dirty="0">
                <a:solidFill>
                  <a:srgbClr val="C00000"/>
                </a:solidFill>
              </a:rPr>
              <a:t>(1)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 ∪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= 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)∪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    (2)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 ∪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= 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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)∪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证</a:t>
            </a:r>
            <a:r>
              <a:rPr lang="en-US" altLang="zh-CN" dirty="0"/>
              <a:t>]</a:t>
            </a:r>
            <a:r>
              <a:rPr lang="en-US" altLang="zh-CN" b="1" dirty="0"/>
              <a:t>.</a:t>
            </a:r>
            <a:r>
              <a:rPr lang="en-US" altLang="zh-CN" dirty="0">
                <a:sym typeface="Symbol" panose="05050102010706020507" pitchFamily="18" charset="2"/>
              </a:rPr>
              <a:t> (1)</a:t>
            </a:r>
            <a:r>
              <a:rPr lang="zh-CN" altLang="en-US" dirty="0">
                <a:sym typeface="Symbol" panose="05050102010706020507" pitchFamily="18" charset="2"/>
              </a:rPr>
              <a:t>先证： </a:t>
            </a:r>
            <a:r>
              <a:rPr lang="zh-CN" altLang="en-US" i="1" dirty="0">
                <a:sym typeface="Symbol" panose="05050102010706020507" pitchFamily="18" charset="2"/>
              </a:rPr>
              <a:t></a:t>
            </a:r>
            <a:r>
              <a:rPr lang="zh-CN" altLang="en-US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)∪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∪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　由于　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∪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，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∪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 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　                    有 </a:t>
            </a:r>
            <a:r>
              <a:rPr lang="zh-CN" altLang="en-US" i="1" dirty="0">
                <a:sym typeface="Symbol" panose="05050102010706020507" pitchFamily="18" charset="2"/>
              </a:rPr>
              <a:t></a:t>
            </a:r>
            <a:r>
              <a:rPr lang="zh-CN" altLang="en-US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∪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i="1" dirty="0">
                <a:sym typeface="Symbol" panose="05050102010706020507" pitchFamily="18" charset="2"/>
              </a:rPr>
              <a:t>                           </a:t>
            </a:r>
            <a:r>
              <a:rPr lang="zh-CN" altLang="en-US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∪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dirty="0"/>
              <a:t>　可得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dirty="0"/>
              <a:t>　     </a:t>
            </a:r>
            <a:r>
              <a:rPr lang="zh-CN" altLang="en-US" i="1" dirty="0">
                <a:sym typeface="Symbol" panose="05050102010706020507" pitchFamily="18" charset="2"/>
              </a:rPr>
              <a:t></a:t>
            </a:r>
            <a:r>
              <a:rPr lang="zh-CN" altLang="en-US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)∪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∪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02499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F1AA88-6BBB-4B44-A0FB-CAA4196F928B}"/>
              </a:ext>
            </a:extLst>
          </p:cNvPr>
          <p:cNvSpPr/>
          <p:nvPr/>
        </p:nvSpPr>
        <p:spPr>
          <a:xfrm>
            <a:off x="2469099" y="813653"/>
            <a:ext cx="6096000" cy="604434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对任何元素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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， 若</a:t>
            </a:r>
          </a:p>
          <a:p>
            <a:pPr lvl="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　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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∪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，</a:t>
            </a:r>
          </a:p>
          <a:p>
            <a:pPr lvl="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则存在 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bB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，使得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　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 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∪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b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　因此　　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　　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a,b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)R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∪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，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从而有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　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a,b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)R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zh-CN" altLang="en-US" sz="2800" baseline="-250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　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或者　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a,b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)R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endParaRPr kumimoji="1" lang="en-US" altLang="zh-CN" sz="2800" baseline="-25000" dirty="0">
              <a:solidFill>
                <a:srgbClr val="000000"/>
              </a:solidFill>
              <a:latin typeface="Times New Roman"/>
              <a:ea typeface="宋体"/>
              <a:sym typeface="Symbol" panose="05050102010706020507" pitchFamily="18" charset="2"/>
            </a:endParaRP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kumimoji="1" lang="zh-CN" altLang="en-US" sz="2800">
                <a:solidFill>
                  <a:srgbClr val="FF0000"/>
                </a:solidFill>
                <a:latin typeface="Times New Roman"/>
                <a:ea typeface="宋体"/>
              </a:rPr>
              <a:t>即  </a:t>
            </a:r>
            <a:r>
              <a:rPr kumimoji="1" lang="en-US" altLang="zh-CN" sz="28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aR</a:t>
            </a:r>
            <a:r>
              <a:rPr kumimoji="1" lang="en-US" altLang="zh-CN" sz="2800" baseline="-250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b</a:t>
            </a:r>
            <a:r>
              <a:rPr kumimoji="1" lang="zh-CN" altLang="en-US" sz="2800" baseline="-25000" dirty="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　</a:t>
            </a:r>
            <a:r>
              <a:rPr kumimoji="1" lang="zh-CN" altLang="en-US" sz="2800">
                <a:solidFill>
                  <a:srgbClr val="FF0000"/>
                </a:solidFill>
                <a:latin typeface="Times New Roman"/>
                <a:ea typeface="宋体"/>
              </a:rPr>
              <a:t>或者  </a:t>
            </a:r>
            <a:r>
              <a:rPr kumimoji="1" lang="en-US" altLang="zh-CN" sz="28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aR</a:t>
            </a:r>
            <a:r>
              <a:rPr kumimoji="1" lang="en-US" altLang="zh-CN" sz="2800" baseline="-250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b</a:t>
            </a:r>
            <a:endParaRPr kumimoji="1" lang="en-US" altLang="zh-CN" sz="2800" dirty="0">
              <a:solidFill>
                <a:srgbClr val="FF0000"/>
              </a:solidFill>
              <a:latin typeface="Times New Roman"/>
              <a:ea typeface="宋体"/>
            </a:endParaRP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于是</a:t>
            </a:r>
            <a:endParaRPr kumimoji="1" lang="zh-CN" altLang="en-US" sz="2800" dirty="0">
              <a:solidFill>
                <a:srgbClr val="000000"/>
              </a:solidFill>
              <a:latin typeface="Times New Roman"/>
              <a:ea typeface="宋体"/>
              <a:sym typeface="Symbol" panose="05050102010706020507" pitchFamily="18" charset="2"/>
            </a:endParaRP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　   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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zh-CN" altLang="en-US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１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或者　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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故此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 　  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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∪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lang="zh-CN" altLang="en-US" sz="2800" dirty="0">
                <a:sym typeface="Symbol" panose="05050102010706020507" pitchFamily="18" charset="2"/>
              </a:rPr>
              <a:t>所以　 </a:t>
            </a:r>
            <a:r>
              <a:rPr lang="zh-CN" altLang="en-US" sz="2800" i="1">
                <a:sym typeface="Symbol" panose="05050102010706020507" pitchFamily="18" charset="2"/>
              </a:rPr>
              <a:t></a:t>
            </a:r>
            <a:r>
              <a:rPr lang="zh-CN" altLang="en-US" sz="2800" i="1"/>
              <a:t> </a:t>
            </a:r>
            <a:r>
              <a:rPr lang="en-US" altLang="zh-CN" sz="2800"/>
              <a:t>(</a:t>
            </a:r>
            <a:r>
              <a:rPr lang="en-US" altLang="zh-CN" sz="2800">
                <a:sym typeface="Symbol" panose="05050102010706020507" pitchFamily="18" charset="2"/>
              </a:rPr>
              <a:t>R</a:t>
            </a:r>
            <a:r>
              <a:rPr lang="en-US" altLang="zh-CN" sz="2800" baseline="-25000">
                <a:sym typeface="Symbol" panose="05050102010706020507" pitchFamily="18" charset="2"/>
              </a:rPr>
              <a:t>1</a:t>
            </a:r>
            <a:r>
              <a:rPr lang="en-US" altLang="zh-CN" sz="2800"/>
              <a:t> ∪ </a:t>
            </a:r>
            <a:r>
              <a:rPr lang="en-US" altLang="zh-CN" sz="2800">
                <a:sym typeface="Symbol" panose="05050102010706020507" pitchFamily="18" charset="2"/>
              </a:rPr>
              <a:t>R</a:t>
            </a:r>
            <a:r>
              <a:rPr lang="en-US" altLang="zh-CN" sz="2800" baseline="-25000">
                <a:sym typeface="Symbol" panose="05050102010706020507" pitchFamily="18" charset="2"/>
              </a:rPr>
              <a:t>2</a:t>
            </a:r>
            <a:r>
              <a:rPr lang="en-US" altLang="zh-CN" sz="2800" dirty="0"/>
              <a:t>) 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baseline="20000" dirty="0">
                <a:sym typeface="Symbol" panose="05050102010706020507" pitchFamily="18" charset="2"/>
              </a:rPr>
              <a:t> </a:t>
            </a:r>
            <a:r>
              <a:rPr lang="en-US" altLang="zh-CN" sz="2800" i="1">
                <a:sym typeface="Symbol" panose="05050102010706020507" pitchFamily="18" charset="2"/>
              </a:rPr>
              <a:t></a:t>
            </a:r>
            <a:r>
              <a:rPr lang="en-US" altLang="zh-CN" sz="2800" i="1"/>
              <a:t> </a:t>
            </a:r>
            <a:r>
              <a:rPr lang="en-US" altLang="zh-CN" sz="2800"/>
              <a:t>(</a:t>
            </a:r>
            <a:r>
              <a:rPr lang="en-US" altLang="zh-CN" sz="2800">
                <a:sym typeface="Symbol" panose="05050102010706020507" pitchFamily="18" charset="2"/>
              </a:rPr>
              <a:t>R</a:t>
            </a:r>
            <a:r>
              <a:rPr lang="en-US" altLang="zh-CN" sz="2800" baseline="-25000">
                <a:sym typeface="Symbol" panose="05050102010706020507" pitchFamily="18" charset="2"/>
              </a:rPr>
              <a:t>1</a:t>
            </a:r>
            <a:r>
              <a:rPr lang="en-US" altLang="zh-CN" sz="2800" dirty="0"/>
              <a:t>)</a:t>
            </a:r>
            <a:r>
              <a:rPr lang="en-US" altLang="zh-CN" sz="2800"/>
              <a:t>∪</a:t>
            </a:r>
            <a:r>
              <a:rPr lang="en-US" altLang="zh-CN" sz="2800" i="1">
                <a:sym typeface="Symbol" panose="05050102010706020507" pitchFamily="18" charset="2"/>
              </a:rPr>
              <a:t></a:t>
            </a:r>
            <a:r>
              <a:rPr lang="en-US" altLang="zh-CN" sz="2800" i="1"/>
              <a:t> </a:t>
            </a:r>
            <a:r>
              <a:rPr lang="en-US" altLang="zh-CN" sz="2800"/>
              <a:t>(</a:t>
            </a:r>
            <a:r>
              <a:rPr lang="en-US" altLang="zh-CN" sz="2800">
                <a:sym typeface="Symbol" panose="05050102010706020507" pitchFamily="18" charset="2"/>
              </a:rPr>
              <a:t>R</a:t>
            </a:r>
            <a:r>
              <a:rPr lang="en-US" altLang="zh-CN" sz="2800" baseline="-25000">
                <a:sym typeface="Symbol" panose="05050102010706020507" pitchFamily="18" charset="2"/>
              </a:rPr>
              <a:t>2</a:t>
            </a:r>
            <a:r>
              <a:rPr lang="en-US" altLang="zh-CN" sz="2800" dirty="0"/>
              <a:t>)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282551"/>
      </p:ext>
    </p:extLst>
  </p:cSld>
  <p:clrMapOvr>
    <a:masterClrMapping/>
  </p:clrMapOvr>
  <p:transition spd="slow" advTm="0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776D68-068F-4244-8AB3-50789EDB97E3}"/>
              </a:ext>
            </a:extLst>
          </p:cNvPr>
          <p:cNvSpPr/>
          <p:nvPr/>
        </p:nvSpPr>
        <p:spPr>
          <a:xfrm>
            <a:off x="1955981" y="547414"/>
            <a:ext cx="6911725" cy="1961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设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,R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 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A×B</a:t>
            </a:r>
            <a:r>
              <a:rPr lang="zh-CN" altLang="en-US" sz="2800" dirty="0">
                <a:solidFill>
                  <a:srgbClr val="C00000"/>
                </a:solidFill>
              </a:rPr>
              <a:t>是两个关系</a:t>
            </a:r>
            <a:r>
              <a:rPr lang="en-US" altLang="zh-CN" sz="2800" dirty="0">
                <a:solidFill>
                  <a:srgbClr val="C00000"/>
                </a:solidFill>
              </a:rPr>
              <a:t>,</a:t>
            </a:r>
            <a:r>
              <a:rPr lang="zh-CN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则</a:t>
            </a:r>
          </a:p>
          <a:p>
            <a:pPr lvl="0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</a:rPr>
              <a:t> (3)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sz="2800" i="1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</a:rPr>
              <a:t> ∩ 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C00000"/>
                </a:solidFill>
              </a:rPr>
              <a:t>) 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baseline="200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</a:rPr>
              <a:t>)∩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sz="2800" i="1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C00000"/>
                </a:solidFill>
              </a:rPr>
              <a:t>) </a:t>
            </a:r>
          </a:p>
          <a:p>
            <a:pPr lvl="0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</a:rPr>
              <a:t> (4)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en-US" altLang="zh-CN" sz="2800" i="1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</a:rPr>
              <a:t> ∩ 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C00000"/>
                </a:solidFill>
              </a:rPr>
              <a:t>) 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baseline="200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en-US" altLang="zh-CN" sz="2800" i="1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</a:rPr>
              <a:t>)∩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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C00000"/>
                </a:solidFill>
              </a:rPr>
              <a:t>) </a:t>
            </a:r>
            <a:r>
              <a:rPr lang="en-US" altLang="zh-CN" sz="2800" baseline="20000" dirty="0">
                <a:solidFill>
                  <a:srgbClr val="C00000"/>
                </a:solidFill>
                <a:sym typeface="Symbol" panose="05050102010706020507" pitchFamily="18" charset="2"/>
              </a:rPr>
              <a:t>   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FFF71-6020-4796-916C-A3DAF7183AE9}"/>
              </a:ext>
            </a:extLst>
          </p:cNvPr>
          <p:cNvSpPr/>
          <p:nvPr/>
        </p:nvSpPr>
        <p:spPr>
          <a:xfrm>
            <a:off x="1571625" y="2633407"/>
            <a:ext cx="8438955" cy="237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SzTx/>
              <a:buFontTx/>
              <a:buNone/>
              <a:tabLst/>
              <a:defRPr/>
            </a:pP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)∩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　由于　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 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，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，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　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　　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，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　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可得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　　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)∩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F59A26-4CBC-42CF-8337-53172DEE492A}"/>
              </a:ext>
            </a:extLst>
          </p:cNvPr>
          <p:cNvSpPr/>
          <p:nvPr/>
        </p:nvSpPr>
        <p:spPr>
          <a:xfrm>
            <a:off x="1909932" y="5199839"/>
            <a:ext cx="79905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={(1,1),(2,2)}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={(1,2),(2,1)}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则，由于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，故　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　但是，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{1,2 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{1,2}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故　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)∩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{1,2 }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420213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Proof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B3D870-EDA3-410A-8F63-4843FA7302D1}"/>
              </a:ext>
            </a:extLst>
          </p:cNvPr>
          <p:cNvSpPr txBox="1"/>
          <p:nvPr/>
        </p:nvSpPr>
        <p:spPr>
          <a:xfrm>
            <a:off x="1751013" y="803851"/>
            <a:ext cx="4555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基本证明技术</a:t>
            </a:r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C1CCAF9D-65E7-4676-B528-D00DB4B8CD88}"/>
              </a:ext>
            </a:extLst>
          </p:cNvPr>
          <p:cNvSpPr txBox="1"/>
          <p:nvPr/>
        </p:nvSpPr>
        <p:spPr>
          <a:xfrm>
            <a:off x="1689702" y="1824186"/>
            <a:ext cx="6144895" cy="2233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存在性证明</a:t>
            </a:r>
            <a:r>
              <a:rPr lang="en-US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构造性</a:t>
            </a:r>
            <a:r>
              <a:rPr lang="en-US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非构造性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唯一性证明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正向和反向推理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16295"/>
      </p:ext>
    </p:ext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Proof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1C2CB8-C393-4BD1-91CE-70E928543F99}"/>
              </a:ext>
            </a:extLst>
          </p:cNvPr>
          <p:cNvSpPr txBox="1"/>
          <p:nvPr/>
        </p:nvSpPr>
        <p:spPr>
          <a:xfrm>
            <a:off x="1751013" y="1650442"/>
            <a:ext cx="6144936" cy="149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数学归纳法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强行式数学归纳法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B3D870-EDA3-410A-8F63-4843FA7302D1}"/>
              </a:ext>
            </a:extLst>
          </p:cNvPr>
          <p:cNvSpPr txBox="1"/>
          <p:nvPr/>
        </p:nvSpPr>
        <p:spPr>
          <a:xfrm>
            <a:off x="1751013" y="803851"/>
            <a:ext cx="4555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数学归纳法</a:t>
            </a:r>
          </a:p>
        </p:txBody>
      </p:sp>
    </p:spTree>
    <p:extLst>
      <p:ext uri="{BB962C8B-B14F-4D97-AF65-F5344CB8AC3E}">
        <p14:creationId xmlns:p14="http://schemas.microsoft.com/office/powerpoint/2010/main" val="1192375567"/>
      </p:ext>
    </p:ext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 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5C4381-AF5E-41B0-9965-3FCFAB2117DB}"/>
              </a:ext>
            </a:extLst>
          </p:cNvPr>
          <p:cNvSpPr/>
          <p:nvPr/>
        </p:nvSpPr>
        <p:spPr>
          <a:xfrm>
            <a:off x="2848847" y="2850957"/>
            <a:ext cx="657744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49" charset="-122"/>
                <a:cs typeface="+mj-cs"/>
              </a:rPr>
              <a:t>集合的基本概念</a:t>
            </a:r>
            <a:endParaRPr lang="en-US" altLang="zh-CN" sz="5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黑体" panose="02010609060101010101" pitchFamily="49" charset="-122"/>
              <a:cs typeface="+mj-cs"/>
            </a:endParaRPr>
          </a:p>
          <a:p>
            <a:pPr algn="ctr"/>
            <a:r>
              <a:rPr lang="en-US" altLang="zh-CN" sz="5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49" charset="-122"/>
                <a:cs typeface="+mj-cs"/>
              </a:rPr>
              <a:t> Basic Concepts of Set</a:t>
            </a:r>
            <a:endParaRPr lang="zh-CN" altLang="en-US" sz="5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4525854"/>
      </p:ext>
    </p:ext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4758BF4-8C89-464E-8D33-AED8018A9FE1}"/>
              </a:ext>
            </a:extLst>
          </p:cNvPr>
          <p:cNvSpPr txBox="1">
            <a:spLocks noChangeArrowheads="1"/>
          </p:cNvSpPr>
          <p:nvPr/>
        </p:nvSpPr>
        <p:spPr>
          <a:xfrm>
            <a:off x="1367693" y="1949802"/>
            <a:ext cx="8966999" cy="5410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1800" dirty="0">
                <a:latin typeface="+mn-ea"/>
              </a:rPr>
              <a:t>　　</a:t>
            </a:r>
            <a:r>
              <a:rPr lang="zh-CN" altLang="en-US" sz="2400" dirty="0">
                <a:latin typeface="+mn-ea"/>
              </a:rPr>
              <a:t>集合概念将作为一个不言自明的元概念（基本概念）。它不能用别的术语来精确的定义，只能用别的术语来加以说明。它本身就是用来定义其它概念的概念。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</a:rPr>
              <a:t>         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96358A-9CF6-4028-AD10-B641C74E007A}"/>
              </a:ext>
            </a:extLst>
          </p:cNvPr>
          <p:cNvSpPr txBox="1"/>
          <p:nvPr/>
        </p:nvSpPr>
        <p:spPr>
          <a:xfrm>
            <a:off x="1751013" y="1026233"/>
            <a:ext cx="280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0070C0"/>
                </a:solidFill>
              </a:rPr>
              <a:t>集合？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131230-1E11-4B32-AB43-44E425F130A0}"/>
              </a:ext>
            </a:extLst>
          </p:cNvPr>
          <p:cNvSpPr txBox="1"/>
          <p:nvPr/>
        </p:nvSpPr>
        <p:spPr>
          <a:xfrm>
            <a:off x="1136906" y="3577684"/>
            <a:ext cx="926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集合</a:t>
            </a:r>
            <a:r>
              <a:rPr lang="zh-CN" altLang="en-US" sz="3200" dirty="0"/>
              <a:t>是由指定范围内满足给定条件的所有对象聚集在一起构成的。</a:t>
            </a:r>
          </a:p>
        </p:txBody>
      </p:sp>
    </p:spTree>
    <p:extLst>
      <p:ext uri="{BB962C8B-B14F-4D97-AF65-F5344CB8AC3E}">
        <p14:creationId xmlns:p14="http://schemas.microsoft.com/office/powerpoint/2010/main" val="102297957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9010</TotalTime>
  <Words>5822</Words>
  <Application>Microsoft Office PowerPoint</Application>
  <PresentationFormat>宽屏</PresentationFormat>
  <Paragraphs>586</Paragraphs>
  <Slides>56</Slides>
  <Notes>56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6" baseType="lpstr">
      <vt:lpstr>Microsoft YaHei Light</vt:lpstr>
      <vt:lpstr>等线</vt:lpstr>
      <vt:lpstr>等线 Light</vt:lpstr>
      <vt:lpstr>黑体</vt:lpstr>
      <vt:lpstr>KaiTi</vt:lpstr>
      <vt:lpstr>SimSun</vt:lpstr>
      <vt:lpstr>SimSun</vt:lpstr>
      <vt:lpstr>微软雅黑</vt:lpstr>
      <vt:lpstr>微软雅黑</vt:lpstr>
      <vt:lpstr>Arial</vt:lpstr>
      <vt:lpstr>Arial Black</vt:lpstr>
      <vt:lpstr>Comic Sans MS</vt:lpstr>
      <vt:lpstr>Lucida Calligraphy</vt:lpstr>
      <vt:lpstr>Lucida Handwriting</vt:lpstr>
      <vt:lpstr>Segoe UI Semibold</vt:lpstr>
      <vt:lpstr>Symbol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77</dc:creator>
  <cp:lastModifiedBy>wyq</cp:lastModifiedBy>
  <cp:revision>107</cp:revision>
  <dcterms:created xsi:type="dcterms:W3CDTF">2019-03-24T11:36:16Z</dcterms:created>
  <dcterms:modified xsi:type="dcterms:W3CDTF">2021-11-05T13:10:33Z</dcterms:modified>
</cp:coreProperties>
</file>