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5"/>
  </p:normalViewPr>
  <p:slideViewPr>
    <p:cSldViewPr snapToGrid="0">
      <p:cViewPr varScale="1">
        <p:scale>
          <a:sx n="113" d="100"/>
          <a:sy n="113" d="100"/>
        </p:scale>
        <p:origin x="54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"/>
      </a:defRPr>
    </a:lvl1pPr>
    <a:lvl2pPr indent="228600" latinLnBrk="0">
      <a:defRPr sz="1200">
        <a:latin typeface="+mn-lt"/>
        <a:ea typeface="+mn-ea"/>
        <a:cs typeface="+mn-cs"/>
        <a:sym typeface="Helvetica"/>
      </a:defRPr>
    </a:lvl2pPr>
    <a:lvl3pPr indent="457200" latinLnBrk="0">
      <a:defRPr sz="1200">
        <a:latin typeface="+mn-lt"/>
        <a:ea typeface="+mn-ea"/>
        <a:cs typeface="+mn-cs"/>
        <a:sym typeface="Helvetica"/>
      </a:defRPr>
    </a:lvl3pPr>
    <a:lvl4pPr indent="685800" latinLnBrk="0">
      <a:defRPr sz="1200">
        <a:latin typeface="+mn-lt"/>
        <a:ea typeface="+mn-ea"/>
        <a:cs typeface="+mn-cs"/>
        <a:sym typeface="Helvetica"/>
      </a:defRPr>
    </a:lvl4pPr>
    <a:lvl5pPr indent="914400" latinLnBrk="0">
      <a:defRPr sz="1200">
        <a:latin typeface="+mn-lt"/>
        <a:ea typeface="+mn-ea"/>
        <a:cs typeface="+mn-cs"/>
        <a:sym typeface="Helvetica"/>
      </a:defRPr>
    </a:lvl5pPr>
    <a:lvl6pPr indent="1143000" latinLnBrk="0">
      <a:defRPr sz="1200">
        <a:latin typeface="+mn-lt"/>
        <a:ea typeface="+mn-ea"/>
        <a:cs typeface="+mn-cs"/>
        <a:sym typeface="Helvetica"/>
      </a:defRPr>
    </a:lvl6pPr>
    <a:lvl7pPr indent="1371600" latinLnBrk="0">
      <a:defRPr sz="1200">
        <a:latin typeface="+mn-lt"/>
        <a:ea typeface="+mn-ea"/>
        <a:cs typeface="+mn-cs"/>
        <a:sym typeface="Helvetica"/>
      </a:defRPr>
    </a:lvl7pPr>
    <a:lvl8pPr indent="1600200" latinLnBrk="0">
      <a:defRPr sz="1200">
        <a:latin typeface="+mn-lt"/>
        <a:ea typeface="+mn-ea"/>
        <a:cs typeface="+mn-cs"/>
        <a:sym typeface="Helvetica"/>
      </a:defRPr>
    </a:lvl8pPr>
    <a:lvl9pPr indent="1828800" latinLnBrk="0">
      <a:defRPr sz="12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" descr="Image"/>
          <p:cNvPicPr>
            <a:picLocks noChangeAspect="1"/>
          </p:cNvPicPr>
          <p:nvPr/>
        </p:nvPicPr>
        <p:blipFill>
          <a:blip r:embed="rId2">
            <a:alphaModFix amt="17135"/>
          </a:blip>
          <a:stretch>
            <a:fillRect/>
          </a:stretch>
        </p:blipFill>
        <p:spPr>
          <a:xfrm>
            <a:off x="7109" y="0"/>
            <a:ext cx="12177782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53800" y="6404292"/>
            <a:ext cx="273656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97971" marR="0" indent="-97971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71500" marR="0" indent="-1143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51560" marR="0" indent="-13716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524000" marR="0" indent="-152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81200" marR="0" indent="-152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438400" marR="0" indent="-152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895600" marR="0" indent="-152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352800" marR="0" indent="-152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810000" marR="0" indent="-152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E0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Data Layer."/>
          <p:cNvSpPr txBox="1"/>
          <p:nvPr/>
        </p:nvSpPr>
        <p:spPr>
          <a:xfrm>
            <a:off x="402133" y="357276"/>
            <a:ext cx="1971050" cy="810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70000"/>
              </a:lnSpc>
              <a:defRPr sz="6600">
                <a:solidFill>
                  <a:srgbClr val="929292"/>
                </a:solidFill>
                <a:latin typeface="Futura Condensed"/>
                <a:ea typeface="Futura Condensed"/>
                <a:cs typeface="Futura Condensed"/>
                <a:sym typeface="Futura Condensed"/>
              </a:defRPr>
            </a:lvl1pPr>
          </a:lstStyle>
          <a:p>
            <a:r>
              <a:rPr lang="en-US" dirty="0"/>
              <a:t>Delong</a:t>
            </a:r>
            <a:endParaRPr dirty="0"/>
          </a:p>
        </p:txBody>
      </p:sp>
      <p:sp>
        <p:nvSpPr>
          <p:cNvPr id="95" name="Data Privacy…"/>
          <p:cNvSpPr txBox="1"/>
          <p:nvPr/>
        </p:nvSpPr>
        <p:spPr>
          <a:xfrm>
            <a:off x="708708" y="4953065"/>
            <a:ext cx="5071104" cy="157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929292"/>
                </a:solidFill>
              </a:defRPr>
            </a:pPr>
            <a:r>
              <a:t>Data Privacy</a:t>
            </a:r>
          </a:p>
          <a:p>
            <a:pPr>
              <a:defRPr>
                <a:solidFill>
                  <a:srgbClr val="929292"/>
                </a:solidFill>
              </a:defRPr>
            </a:pPr>
            <a:endParaRPr/>
          </a:p>
          <a:p>
            <a:pPr marL="160421" indent="-160421">
              <a:buSzPct val="100000"/>
              <a:buChar char="•"/>
              <a:defRPr>
                <a:solidFill>
                  <a:srgbClr val="929292"/>
                </a:solidFill>
              </a:defRPr>
            </a:pPr>
            <a:r>
              <a:t>User data: end-to-end encryption to TEE</a:t>
            </a:r>
          </a:p>
          <a:p>
            <a:pPr marL="541421" lvl="1" indent="-160421">
              <a:buSzPct val="100000"/>
              <a:buChar char="•"/>
              <a:defRPr>
                <a:solidFill>
                  <a:srgbClr val="929292"/>
                </a:solidFill>
              </a:defRPr>
            </a:pPr>
            <a:r>
              <a:t>after verifying the attestation and reviewing the program on TEE</a:t>
            </a:r>
          </a:p>
          <a:p>
            <a:pPr marL="160421" indent="-160421">
              <a:buSzPct val="100000"/>
              <a:buChar char="•"/>
              <a:defRPr>
                <a:solidFill>
                  <a:srgbClr val="929292"/>
                </a:solidFill>
              </a:defRPr>
            </a:pPr>
            <a:r>
              <a:t>All algorithms running on data</a:t>
            </a:r>
          </a:p>
          <a:p>
            <a:pPr marL="541421" lvl="1" indent="-160421">
              <a:buSzPct val="100000"/>
              <a:buChar char="•"/>
              <a:defRPr>
                <a:solidFill>
                  <a:srgbClr val="929292"/>
                </a:solidFill>
              </a:defRPr>
            </a:pPr>
            <a:r>
              <a:t>are ensured to be available on-chain</a:t>
            </a:r>
          </a:p>
          <a:p>
            <a:pPr marL="541421" lvl="1" indent="-160421">
              <a:buSzPct val="100000"/>
              <a:buChar char="•"/>
              <a:defRPr>
                <a:solidFill>
                  <a:srgbClr val="929292"/>
                </a:solidFill>
              </a:defRPr>
            </a:pPr>
            <a:r>
              <a:t>should be approved by the DataDAO</a:t>
            </a:r>
          </a:p>
          <a:p>
            <a:pPr marL="160421" indent="-160421">
              <a:buSzPct val="100000"/>
              <a:buChar char="•"/>
              <a:defRPr>
                <a:solidFill>
                  <a:srgbClr val="929292"/>
                </a:solidFill>
              </a:defRPr>
            </a:pPr>
            <a:r>
              <a:t>Algorithm result: end-to-end encryption to scientist</a:t>
            </a:r>
          </a:p>
        </p:txBody>
      </p:sp>
      <p:sp>
        <p:nvSpPr>
          <p:cNvPr id="96" name="Data Validation…"/>
          <p:cNvSpPr txBox="1"/>
          <p:nvPr/>
        </p:nvSpPr>
        <p:spPr>
          <a:xfrm>
            <a:off x="6015860" y="5041965"/>
            <a:ext cx="5744951" cy="122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929292"/>
                </a:solidFill>
              </a:defRPr>
            </a:pPr>
            <a:r>
              <a:t>Data Validation</a:t>
            </a:r>
          </a:p>
          <a:p>
            <a:pPr>
              <a:defRPr>
                <a:solidFill>
                  <a:srgbClr val="929292"/>
                </a:solidFill>
              </a:defRPr>
            </a:pPr>
            <a:endParaRPr/>
          </a:p>
          <a:p>
            <a:pPr marL="120315" indent="-120315">
              <a:buSzPct val="100000"/>
              <a:buChar char="•"/>
              <a:defRPr>
                <a:solidFill>
                  <a:srgbClr val="929292"/>
                </a:solidFill>
              </a:defRPr>
            </a:pPr>
            <a:r>
              <a:t>Verify signatures from trusted institutions / wearable devices</a:t>
            </a:r>
          </a:p>
          <a:p>
            <a:pPr marL="120315" indent="-120315">
              <a:buSzPct val="100000"/>
              <a:buChar char="•"/>
              <a:defRPr>
                <a:solidFill>
                  <a:srgbClr val="929292"/>
                </a:solidFill>
              </a:defRPr>
            </a:pPr>
            <a:r>
              <a:t>If no signatures:</a:t>
            </a:r>
          </a:p>
          <a:p>
            <a:pPr marL="501315" lvl="1" indent="-120315">
              <a:buSzPct val="100000"/>
              <a:buChar char="•"/>
              <a:defRPr>
                <a:solidFill>
                  <a:srgbClr val="929292"/>
                </a:solidFill>
              </a:defRPr>
            </a:pPr>
            <a:r>
              <a:t>zkEmail: if users can receive personal data from institutions by email</a:t>
            </a:r>
          </a:p>
          <a:p>
            <a:pPr marL="501315" lvl="1" indent="-120315">
              <a:buSzPct val="100000"/>
              <a:buChar char="•"/>
              <a:defRPr>
                <a:solidFill>
                  <a:srgbClr val="929292"/>
                </a:solidFill>
              </a:defRPr>
            </a:pPr>
            <a:r>
              <a:t>zkTLS: if users can see personal data when logging in to the websites/apps</a:t>
            </a:r>
          </a:p>
        </p:txBody>
      </p:sp>
      <p:pic>
        <p:nvPicPr>
          <p:cNvPr id="97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30" y="1532532"/>
            <a:ext cx="7948297" cy="2949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Tianyang Tao</cp:lastModifiedBy>
  <cp:revision>1</cp:revision>
  <dcterms:modified xsi:type="dcterms:W3CDTF">2025-07-10T14:08:51Z</dcterms:modified>
</cp:coreProperties>
</file>