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0"/>
  </p:notesMasterIdLst>
  <p:sldIdLst>
    <p:sldId id="256" r:id="rId2"/>
    <p:sldId id="257" r:id="rId3"/>
    <p:sldId id="272" r:id="rId4"/>
    <p:sldId id="258" r:id="rId5"/>
    <p:sldId id="260" r:id="rId6"/>
    <p:sldId id="261" r:id="rId7"/>
    <p:sldId id="262" r:id="rId8"/>
    <p:sldId id="263" r:id="rId9"/>
    <p:sldId id="265" r:id="rId10"/>
    <p:sldId id="264" r:id="rId11"/>
    <p:sldId id="267" r:id="rId12"/>
    <p:sldId id="268" r:id="rId13"/>
    <p:sldId id="269" r:id="rId14"/>
    <p:sldId id="270" r:id="rId15"/>
    <p:sldId id="271" r:id="rId16"/>
    <p:sldId id="273" r:id="rId17"/>
    <p:sldId id="274" r:id="rId18"/>
    <p:sldId id="259"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007" autoAdjust="0"/>
  </p:normalViewPr>
  <p:slideViewPr>
    <p:cSldViewPr>
      <p:cViewPr varScale="1">
        <p:scale>
          <a:sx n="62" d="100"/>
          <a:sy n="62" d="100"/>
        </p:scale>
        <p:origin x="-72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92B3C7-9C5C-416D-B4E9-A8F551C526AD}" type="datetimeFigureOut">
              <a:rPr lang="zh-CN" altLang="en-US" smtClean="0"/>
              <a:pPr/>
              <a:t>2015-07-06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CCDB9F-4D3D-4979-AC7E-ECEAE7B2121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JhengHei" pitchFamily="34" charset="-120"/>
                <a:ea typeface="Microsoft JhengHei" pitchFamily="34" charset="-120"/>
              </a:rPr>
              <a:t>鼠标</a:t>
            </a:r>
            <a:r>
              <a:rPr lang="en-US" altLang="zh-CN" sz="1200" dirty="0" smtClean="0">
                <a:latin typeface="Microsoft JhengHei" pitchFamily="34" charset="-120"/>
                <a:ea typeface="Microsoft JhengHei" pitchFamily="34" charset="-120"/>
              </a:rPr>
              <a:t>+</a:t>
            </a:r>
            <a:r>
              <a:rPr lang="zh-CN" altLang="en-US" sz="1200" dirty="0" smtClean="0">
                <a:latin typeface="Microsoft JhengHei" pitchFamily="34" charset="-120"/>
                <a:ea typeface="Microsoft JhengHei" pitchFamily="34" charset="-120"/>
              </a:rPr>
              <a:t>键盘操作。</a:t>
            </a:r>
            <a:endParaRPr lang="en-US" altLang="zh-CN" sz="1600" dirty="0" smtClean="0">
              <a:latin typeface="Microsoft JhengHei" pitchFamily="34" charset="-120"/>
              <a:ea typeface="Microsoft JhengHei" pitchFamily="34" charset="-120"/>
            </a:endParaRPr>
          </a:p>
          <a:p>
            <a:endParaRPr lang="zh-CN" altLang="en-US" dirty="0"/>
          </a:p>
        </p:txBody>
      </p:sp>
      <p:sp>
        <p:nvSpPr>
          <p:cNvPr id="4" name="灯片编号占位符 3"/>
          <p:cNvSpPr>
            <a:spLocks noGrp="1"/>
          </p:cNvSpPr>
          <p:nvPr>
            <p:ph type="sldNum" sz="quarter" idx="10"/>
          </p:nvPr>
        </p:nvSpPr>
        <p:spPr/>
        <p:txBody>
          <a:bodyPr/>
          <a:lstStyle/>
          <a:p>
            <a:fld id="{53CCDB9F-4D3D-4979-AC7E-ECEAE7B2121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400" b="1" dirty="0" smtClean="0"/>
          </a:p>
          <a:p>
            <a:pPr>
              <a:buFont typeface="Wingdings" pitchFamily="2" charset="2"/>
              <a:buChar char="p"/>
            </a:pPr>
            <a:r>
              <a:rPr lang="en-US" altLang="zh-CN" sz="1200" dirty="0" smtClean="0"/>
              <a:t>bmp</a:t>
            </a:r>
            <a:r>
              <a:rPr lang="zh-CN" altLang="en-US" sz="1200" dirty="0" smtClean="0"/>
              <a:t>、</a:t>
            </a:r>
            <a:r>
              <a:rPr lang="en-US" altLang="zh-CN" sz="1200" dirty="0" smtClean="0"/>
              <a:t>jpg</a:t>
            </a:r>
            <a:r>
              <a:rPr lang="zh-CN" altLang="en-US" sz="1200" dirty="0" smtClean="0"/>
              <a:t>、</a:t>
            </a:r>
            <a:r>
              <a:rPr lang="en-US" altLang="zh-CN" sz="1200" dirty="0" err="1" smtClean="0"/>
              <a:t>png</a:t>
            </a:r>
            <a:r>
              <a:rPr lang="en-US" altLang="zh-CN" sz="1200" dirty="0" smtClean="0"/>
              <a:t>——</a:t>
            </a:r>
            <a:r>
              <a:rPr lang="zh-CN" altLang="en-US" sz="1200" dirty="0" smtClean="0"/>
              <a:t>常见，易用；</a:t>
            </a:r>
            <a:endParaRPr lang="en-US" altLang="zh-CN" sz="1200" dirty="0" smtClean="0"/>
          </a:p>
          <a:p>
            <a:pPr>
              <a:buFont typeface="Wingdings" pitchFamily="2" charset="2"/>
              <a:buChar char="p"/>
            </a:pPr>
            <a:r>
              <a:rPr lang="en-US" altLang="zh-CN" sz="1200" dirty="0" smtClean="0"/>
              <a:t>tiff/ </a:t>
            </a:r>
            <a:r>
              <a:rPr lang="en-US" altLang="zh-CN" sz="1200" dirty="0" err="1" smtClean="0"/>
              <a:t>tif</a:t>
            </a:r>
            <a:r>
              <a:rPr lang="en-US" altLang="zh-CN" sz="1200" dirty="0" smtClean="0"/>
              <a:t>——</a:t>
            </a:r>
            <a:r>
              <a:rPr lang="zh-CN" altLang="en-US" sz="1200" dirty="0" smtClean="0"/>
              <a:t>复杂位图格式。对图像质量要求较高的图像的存储与转换。文件结构灵活。包容性大。</a:t>
            </a:r>
            <a:r>
              <a:rPr lang="en-US" altLang="zh-CN" sz="1200" dirty="0" smtClean="0"/>
              <a:t>PS</a:t>
            </a:r>
            <a:r>
              <a:rPr lang="zh-CN" altLang="en-US" sz="1200" dirty="0" smtClean="0"/>
              <a:t>中可保存路径和图层。</a:t>
            </a:r>
            <a:endParaRPr lang="en-US" altLang="zh-CN" sz="1200" dirty="0" smtClean="0"/>
          </a:p>
          <a:p>
            <a:pPr>
              <a:buFont typeface="Wingdings" pitchFamily="2" charset="2"/>
              <a:buChar char="p"/>
            </a:pPr>
            <a:r>
              <a:rPr lang="en-US" altLang="zh-CN" sz="1200" dirty="0" smtClean="0"/>
              <a:t>gif——</a:t>
            </a:r>
            <a:r>
              <a:rPr lang="zh-CN" altLang="en-US" sz="1200" dirty="0" smtClean="0"/>
              <a:t>动画格式，小，画质和颜色失真。</a:t>
            </a:r>
            <a:endParaRPr lang="en-US" altLang="zh-CN" sz="1200" dirty="0" smtClean="0"/>
          </a:p>
          <a:p>
            <a:pPr>
              <a:buFont typeface="Wingdings" pitchFamily="2" charset="2"/>
              <a:buChar char="p"/>
            </a:pPr>
            <a:r>
              <a:rPr lang="en-US" altLang="zh-CN" sz="1200" dirty="0" err="1" smtClean="0"/>
              <a:t>psd</a:t>
            </a:r>
            <a:r>
              <a:rPr lang="en-US" altLang="zh-CN" sz="1200" dirty="0" smtClean="0"/>
              <a:t>——</a:t>
            </a:r>
            <a:r>
              <a:rPr lang="en-US" altLang="zh-CN" sz="1200" dirty="0" err="1" smtClean="0"/>
              <a:t>photoshop</a:t>
            </a:r>
            <a:r>
              <a:rPr lang="en-US" altLang="zh-CN" sz="1200" dirty="0" smtClean="0"/>
              <a:t> document</a:t>
            </a:r>
            <a:r>
              <a:rPr lang="zh-CN" altLang="en-US" sz="1200" dirty="0" smtClean="0"/>
              <a:t>，保留尽可能多的</a:t>
            </a:r>
            <a:r>
              <a:rPr lang="en-US" altLang="zh-CN" sz="1200" dirty="0" smtClean="0"/>
              <a:t>PS</a:t>
            </a:r>
            <a:r>
              <a:rPr lang="zh-CN" altLang="en-US" sz="1200" dirty="0" smtClean="0"/>
              <a:t>编辑信息。</a:t>
            </a:r>
            <a:endParaRPr lang="en-US" altLang="zh-CN" sz="1200" dirty="0" smtClean="0"/>
          </a:p>
          <a:p>
            <a:endParaRPr lang="en-US" altLang="zh-CN" sz="1200" dirty="0" smtClean="0"/>
          </a:p>
          <a:p>
            <a:r>
              <a:rPr lang="en-US" altLang="zh-CN" sz="1200" dirty="0" err="1" smtClean="0"/>
              <a:t>Pdf</a:t>
            </a:r>
            <a:r>
              <a:rPr lang="zh-CN" altLang="en-US" sz="1200" dirty="0" smtClean="0"/>
              <a:t>、</a:t>
            </a:r>
            <a:r>
              <a:rPr lang="en-US" altLang="zh-CN" sz="1200" dirty="0" err="1" smtClean="0"/>
              <a:t>esp</a:t>
            </a:r>
            <a:r>
              <a:rPr lang="zh-CN" altLang="en-US" sz="1200" dirty="0" smtClean="0"/>
              <a:t>等格式，百度。</a:t>
            </a:r>
            <a:endParaRPr lang="zh-CN" altLang="en-US" dirty="0"/>
          </a:p>
        </p:txBody>
      </p:sp>
      <p:sp>
        <p:nvSpPr>
          <p:cNvPr id="4" name="灯片编号占位符 3"/>
          <p:cNvSpPr>
            <a:spLocks noGrp="1"/>
          </p:cNvSpPr>
          <p:nvPr>
            <p:ph type="sldNum" sz="quarter" idx="10"/>
          </p:nvPr>
        </p:nvSpPr>
        <p:spPr/>
        <p:txBody>
          <a:bodyPr/>
          <a:lstStyle/>
          <a:p>
            <a:fld id="{53CCDB9F-4D3D-4979-AC7E-ECEAE7B2121F}"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A3553138-3F07-45E8-AB6E-83C436D7A7B7}" type="datetimeFigureOut">
              <a:rPr lang="zh-CN" altLang="en-US" smtClean="0"/>
              <a:pPr/>
              <a:t>2015-07-06</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86926D38-869F-45EE-9D56-45B9768347F9}"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3553138-3F07-45E8-AB6E-83C436D7A7B7}" type="datetimeFigureOut">
              <a:rPr lang="zh-CN" altLang="en-US" smtClean="0"/>
              <a:pPr/>
              <a:t>2015-07-06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6926D38-869F-45EE-9D56-45B9768347F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3553138-3F07-45E8-AB6E-83C436D7A7B7}" type="datetimeFigureOut">
              <a:rPr lang="zh-CN" altLang="en-US" smtClean="0"/>
              <a:pPr/>
              <a:t>2015-07-06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6926D38-869F-45EE-9D56-45B9768347F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3553138-3F07-45E8-AB6E-83C436D7A7B7}" type="datetimeFigureOut">
              <a:rPr lang="zh-CN" altLang="en-US" smtClean="0"/>
              <a:pPr/>
              <a:t>2015-07-06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6926D38-869F-45EE-9D56-45B9768347F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A3553138-3F07-45E8-AB6E-83C436D7A7B7}" type="datetimeFigureOut">
              <a:rPr lang="zh-CN" altLang="en-US" smtClean="0"/>
              <a:pPr/>
              <a:t>2015-07-06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6926D38-869F-45EE-9D56-45B9768347F9}"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A3553138-3F07-45E8-AB6E-83C436D7A7B7}" type="datetimeFigureOut">
              <a:rPr lang="zh-CN" altLang="en-US" smtClean="0"/>
              <a:pPr/>
              <a:t>2015-07-06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6926D38-869F-45EE-9D56-45B9768347F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A3553138-3F07-45E8-AB6E-83C436D7A7B7}" type="datetimeFigureOut">
              <a:rPr lang="zh-CN" altLang="en-US" smtClean="0"/>
              <a:pPr/>
              <a:t>2015-07-06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86926D38-869F-45EE-9D56-45B9768347F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A3553138-3F07-45E8-AB6E-83C436D7A7B7}" type="datetimeFigureOut">
              <a:rPr lang="zh-CN" altLang="en-US" smtClean="0"/>
              <a:pPr/>
              <a:t>2015-07-06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86926D38-869F-45EE-9D56-45B9768347F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A3553138-3F07-45E8-AB6E-83C436D7A7B7}" type="datetimeFigureOut">
              <a:rPr lang="zh-CN" altLang="en-US" smtClean="0"/>
              <a:pPr/>
              <a:t>2015-07-06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86926D38-869F-45EE-9D56-45B9768347F9}"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A3553138-3F07-45E8-AB6E-83C436D7A7B7}" type="datetimeFigureOut">
              <a:rPr lang="zh-CN" altLang="en-US" smtClean="0"/>
              <a:pPr/>
              <a:t>2015-07-06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6926D38-869F-45EE-9D56-45B9768347F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A3553138-3F07-45E8-AB6E-83C436D7A7B7}" type="datetimeFigureOut">
              <a:rPr lang="zh-CN" altLang="en-US" smtClean="0"/>
              <a:pPr/>
              <a:t>2015-07-06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6926D38-869F-45EE-9D56-45B9768347F9}"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3553138-3F07-45E8-AB6E-83C436D7A7B7}" type="datetimeFigureOut">
              <a:rPr lang="zh-CN" altLang="en-US" smtClean="0"/>
              <a:pPr/>
              <a:t>2015-07-06</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6926D38-869F-45EE-9D56-45B9768347F9}"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Photoshop</a:t>
            </a:r>
            <a:r>
              <a:rPr lang="zh-CN" altLang="en-US" dirty="0" smtClean="0"/>
              <a:t>在实验结果处理中的应用</a:t>
            </a:r>
            <a:endParaRPr lang="zh-CN" altLang="en-US" dirty="0"/>
          </a:p>
        </p:txBody>
      </p:sp>
      <p:sp>
        <p:nvSpPr>
          <p:cNvPr id="3" name="副标题 2"/>
          <p:cNvSpPr>
            <a:spLocks noGrp="1"/>
          </p:cNvSpPr>
          <p:nvPr>
            <p:ph type="subTitle" idx="1"/>
          </p:nvPr>
        </p:nvSpPr>
        <p:spPr/>
        <p:txBody>
          <a:bodyPr>
            <a:normAutofit/>
          </a:bodyPr>
          <a:lstStyle/>
          <a:p>
            <a:r>
              <a:rPr lang="zh-CN" altLang="en-US" dirty="0" smtClean="0"/>
              <a:t>王军亮</a:t>
            </a:r>
            <a:endParaRPr lang="en-US" altLang="zh-CN" dirty="0" smtClean="0"/>
          </a:p>
          <a:p>
            <a:r>
              <a:rPr lang="en-US" altLang="zh-CN" dirty="0" smtClean="0"/>
              <a:t>jimmymall@163.com</a:t>
            </a:r>
          </a:p>
          <a:p>
            <a:r>
              <a:rPr lang="en-US" altLang="zh-CN" dirty="0" smtClean="0"/>
              <a:t>2015-7-6</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a:t>
            </a:r>
            <a:r>
              <a:rPr lang="zh-CN" altLang="en-US" dirty="0" smtClean="0"/>
              <a:t>常用工具与操作</a:t>
            </a:r>
            <a:r>
              <a:rPr lang="en-US" altLang="zh-CN" dirty="0" smtClean="0"/>
              <a:t>3</a:t>
            </a:r>
            <a:r>
              <a:rPr lang="zh-CN" altLang="en-US" dirty="0" smtClean="0"/>
              <a:t>：裁切</a:t>
            </a:r>
            <a:endParaRPr lang="zh-CN" altLang="en-US" sz="2200" dirty="0" smtClean="0"/>
          </a:p>
        </p:txBody>
      </p:sp>
      <p:sp>
        <p:nvSpPr>
          <p:cNvPr id="7" name="矩形 6"/>
          <p:cNvSpPr/>
          <p:nvPr/>
        </p:nvSpPr>
        <p:spPr>
          <a:xfrm>
            <a:off x="1000100" y="1643050"/>
            <a:ext cx="3714776" cy="2862322"/>
          </a:xfrm>
          <a:prstGeom prst="rect">
            <a:avLst/>
          </a:prstGeom>
        </p:spPr>
        <p:txBody>
          <a:bodyPr wrap="square">
            <a:spAutoFit/>
          </a:bodyPr>
          <a:lstStyle/>
          <a:p>
            <a:r>
              <a:rPr lang="en-US" altLang="zh-CN" dirty="0" smtClean="0"/>
              <a:t>1.</a:t>
            </a:r>
            <a:r>
              <a:rPr lang="zh-CN" altLang="en-US" dirty="0" smtClean="0"/>
              <a:t>选中左侧工具箱中的</a:t>
            </a:r>
            <a:r>
              <a:rPr lang="en-US" altLang="zh-CN" dirty="0" smtClean="0"/>
              <a:t>【</a:t>
            </a:r>
            <a:r>
              <a:rPr lang="zh-CN" altLang="en-US" dirty="0" smtClean="0"/>
              <a:t>裁切工具</a:t>
            </a:r>
            <a:r>
              <a:rPr lang="en-US" altLang="zh-CN" dirty="0" smtClean="0"/>
              <a:t>】</a:t>
            </a:r>
          </a:p>
          <a:p>
            <a:r>
              <a:rPr lang="en-US" altLang="zh-CN" dirty="0" smtClean="0"/>
              <a:t>2.</a:t>
            </a:r>
            <a:r>
              <a:rPr lang="zh-CN" altLang="en-US" dirty="0" smtClean="0"/>
              <a:t>图层面板中选中电泳图图层</a:t>
            </a:r>
            <a:endParaRPr lang="en-US" altLang="zh-CN" dirty="0" smtClean="0"/>
          </a:p>
          <a:p>
            <a:r>
              <a:rPr lang="en-US" altLang="zh-CN" dirty="0" smtClean="0"/>
              <a:t>3.</a:t>
            </a:r>
            <a:r>
              <a:rPr lang="zh-CN" altLang="en-US" dirty="0" smtClean="0"/>
              <a:t>在工作区拖动画出想要的区域</a:t>
            </a:r>
            <a:endParaRPr lang="en-US" altLang="zh-CN" dirty="0" smtClean="0"/>
          </a:p>
          <a:p>
            <a:r>
              <a:rPr lang="en-US" altLang="zh-CN" dirty="0" smtClean="0"/>
              <a:t>4.</a:t>
            </a:r>
            <a:r>
              <a:rPr lang="zh-CN" altLang="en-US" dirty="0"/>
              <a:t>精细</a:t>
            </a:r>
            <a:r>
              <a:rPr lang="zh-CN" altLang="en-US" dirty="0" smtClean="0"/>
              <a:t>调整至满意，</a:t>
            </a:r>
            <a:r>
              <a:rPr lang="en-US" altLang="zh-CN" dirty="0" smtClean="0"/>
              <a:t>【</a:t>
            </a:r>
            <a:r>
              <a:rPr lang="zh-CN" altLang="en-US" dirty="0" smtClean="0"/>
              <a:t>回车</a:t>
            </a:r>
            <a:r>
              <a:rPr lang="en-US" altLang="zh-CN" dirty="0" smtClean="0"/>
              <a:t>】</a:t>
            </a:r>
            <a:r>
              <a:rPr lang="zh-CN" altLang="en-US" dirty="0" smtClean="0"/>
              <a:t>。</a:t>
            </a:r>
            <a:endParaRPr lang="en-US" altLang="zh-CN" dirty="0" smtClean="0"/>
          </a:p>
          <a:p>
            <a:endParaRPr lang="en-US" altLang="zh-CN" dirty="0" smtClean="0"/>
          </a:p>
          <a:p>
            <a:endParaRPr lang="en-US" altLang="zh-CN" dirty="0"/>
          </a:p>
          <a:p>
            <a:r>
              <a:rPr lang="zh-CN" altLang="en-US" dirty="0" smtClean="0">
                <a:solidFill>
                  <a:srgbClr val="FF0000"/>
                </a:solidFill>
              </a:rPr>
              <a:t>警告：裁切会裁切掉所有图层选框外的部分，是破坏、不可逆的。</a:t>
            </a:r>
            <a:endParaRPr lang="en-US" altLang="zh-CN" dirty="0" smtClean="0">
              <a:solidFill>
                <a:srgbClr val="FF0000"/>
              </a:solidFill>
            </a:endParaRPr>
          </a:p>
          <a:p>
            <a:endParaRPr lang="en-US" altLang="zh-CN" dirty="0">
              <a:solidFill>
                <a:srgbClr val="FF0000"/>
              </a:solidFill>
            </a:endParaRPr>
          </a:p>
          <a:p>
            <a:r>
              <a:rPr lang="zh-CN" altLang="en-US" dirty="0">
                <a:solidFill>
                  <a:srgbClr val="FF0000"/>
                </a:solidFill>
              </a:rPr>
              <a:t>一般</a:t>
            </a:r>
            <a:r>
              <a:rPr lang="zh-CN" altLang="en-US" dirty="0" smtClean="0">
                <a:solidFill>
                  <a:srgbClr val="FF0000"/>
                </a:solidFill>
              </a:rPr>
              <a:t>做为输出前的最后一步操作。</a:t>
            </a:r>
            <a:endParaRPr lang="zh-CN" altLang="en-US" dirty="0"/>
          </a:p>
        </p:txBody>
      </p:sp>
      <p:pic>
        <p:nvPicPr>
          <p:cNvPr id="4102" name="Picture 6"/>
          <p:cNvPicPr>
            <a:picLocks noChangeAspect="1" noChangeArrowheads="1"/>
          </p:cNvPicPr>
          <p:nvPr/>
        </p:nvPicPr>
        <p:blipFill>
          <a:blip r:embed="rId2" cstate="print"/>
          <a:srcRect/>
          <a:stretch>
            <a:fillRect/>
          </a:stretch>
        </p:blipFill>
        <p:spPr bwMode="auto">
          <a:xfrm>
            <a:off x="4838700" y="1347796"/>
            <a:ext cx="4305300" cy="3295650"/>
          </a:xfrm>
          <a:prstGeom prst="rect">
            <a:avLst/>
          </a:prstGeom>
          <a:noFill/>
          <a:ln w="9525">
            <a:noFill/>
            <a:miter lim="800000"/>
            <a:headEnd/>
            <a:tailEnd/>
          </a:ln>
          <a:effectLst/>
        </p:spPr>
      </p:pic>
      <p:pic>
        <p:nvPicPr>
          <p:cNvPr id="4103" name="Picture 7"/>
          <p:cNvPicPr>
            <a:picLocks noChangeAspect="1" noChangeArrowheads="1"/>
          </p:cNvPicPr>
          <p:nvPr/>
        </p:nvPicPr>
        <p:blipFill>
          <a:blip r:embed="rId3" cstate="print"/>
          <a:srcRect/>
          <a:stretch>
            <a:fillRect/>
          </a:stretch>
        </p:blipFill>
        <p:spPr bwMode="auto">
          <a:xfrm>
            <a:off x="6500826" y="4897405"/>
            <a:ext cx="2357422" cy="124623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a:t>
            </a:r>
            <a:r>
              <a:rPr lang="zh-CN" altLang="en-US" dirty="0" smtClean="0"/>
              <a:t>常用工具与操作</a:t>
            </a:r>
            <a:r>
              <a:rPr lang="en-US" altLang="zh-CN" dirty="0" smtClean="0"/>
              <a:t>4</a:t>
            </a:r>
            <a:r>
              <a:rPr lang="zh-CN" altLang="en-US" dirty="0" smtClean="0"/>
              <a:t>：颜色翻转</a:t>
            </a:r>
            <a:endParaRPr lang="zh-CN" altLang="en-US" sz="2200" dirty="0" smtClean="0"/>
          </a:p>
        </p:txBody>
      </p:sp>
      <p:sp>
        <p:nvSpPr>
          <p:cNvPr id="7" name="矩形 6"/>
          <p:cNvSpPr/>
          <p:nvPr/>
        </p:nvSpPr>
        <p:spPr>
          <a:xfrm>
            <a:off x="2571736" y="1782537"/>
            <a:ext cx="3714776" cy="646331"/>
          </a:xfrm>
          <a:prstGeom prst="rect">
            <a:avLst/>
          </a:prstGeom>
        </p:spPr>
        <p:txBody>
          <a:bodyPr wrap="square">
            <a:spAutoFit/>
          </a:bodyPr>
          <a:lstStyle/>
          <a:p>
            <a:pPr marL="342900" indent="-342900"/>
            <a:r>
              <a:rPr lang="en-US" altLang="zh-CN" dirty="0" smtClean="0"/>
              <a:t>1.</a:t>
            </a:r>
            <a:r>
              <a:rPr lang="zh-CN" altLang="en-US" dirty="0" smtClean="0"/>
              <a:t>图层面板中选中电泳图图层；</a:t>
            </a:r>
            <a:endParaRPr lang="en-US" altLang="zh-CN" dirty="0" smtClean="0"/>
          </a:p>
          <a:p>
            <a:pPr marL="342900" indent="-342900"/>
            <a:r>
              <a:rPr lang="en-US" altLang="zh-CN" dirty="0" smtClean="0"/>
              <a:t>2.</a:t>
            </a:r>
            <a:r>
              <a:rPr lang="zh-CN" altLang="en-US" dirty="0" smtClean="0"/>
              <a:t>快捷键</a:t>
            </a:r>
            <a:r>
              <a:rPr lang="en-US" altLang="zh-CN" dirty="0" smtClean="0"/>
              <a:t>【</a:t>
            </a:r>
            <a:r>
              <a:rPr lang="en-US" altLang="zh-CN" dirty="0" err="1" smtClean="0"/>
              <a:t>ctrl+i</a:t>
            </a:r>
            <a:r>
              <a:rPr lang="en-US" altLang="zh-CN" dirty="0" smtClean="0"/>
              <a:t>】</a:t>
            </a:r>
            <a:r>
              <a:rPr lang="zh-CN" altLang="en-US" dirty="0" smtClean="0"/>
              <a:t>；</a:t>
            </a:r>
            <a:endParaRPr lang="zh-CN" altLang="en-US" dirty="0"/>
          </a:p>
        </p:txBody>
      </p:sp>
      <p:pic>
        <p:nvPicPr>
          <p:cNvPr id="27650" name="Picture 2"/>
          <p:cNvPicPr>
            <a:picLocks noChangeAspect="1" noChangeArrowheads="1"/>
          </p:cNvPicPr>
          <p:nvPr/>
        </p:nvPicPr>
        <p:blipFill>
          <a:blip r:embed="rId2" cstate="print"/>
          <a:srcRect/>
          <a:stretch>
            <a:fillRect/>
          </a:stretch>
        </p:blipFill>
        <p:spPr bwMode="auto">
          <a:xfrm>
            <a:off x="2714612" y="2714620"/>
            <a:ext cx="3408363" cy="1801813"/>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cstate="print"/>
          <a:srcRect/>
          <a:stretch>
            <a:fillRect/>
          </a:stretch>
        </p:blipFill>
        <p:spPr bwMode="auto">
          <a:xfrm>
            <a:off x="2714612" y="4500570"/>
            <a:ext cx="3408363" cy="180181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a:t>
            </a:r>
            <a:r>
              <a:rPr lang="zh-CN" altLang="en-US" dirty="0" smtClean="0"/>
              <a:t>常用工具与操作</a:t>
            </a:r>
            <a:r>
              <a:rPr lang="en-US" altLang="zh-CN" dirty="0" smtClean="0"/>
              <a:t>5</a:t>
            </a:r>
            <a:r>
              <a:rPr lang="zh-CN" altLang="en-US" dirty="0" smtClean="0"/>
              <a:t>：扩展画布</a:t>
            </a:r>
            <a:endParaRPr lang="zh-CN" altLang="en-US" sz="2200" dirty="0" smtClean="0"/>
          </a:p>
        </p:txBody>
      </p:sp>
      <p:sp>
        <p:nvSpPr>
          <p:cNvPr id="7" name="矩形 6"/>
          <p:cNvSpPr/>
          <p:nvPr/>
        </p:nvSpPr>
        <p:spPr>
          <a:xfrm>
            <a:off x="2214546" y="1299977"/>
            <a:ext cx="4857784" cy="1200329"/>
          </a:xfrm>
          <a:prstGeom prst="rect">
            <a:avLst/>
          </a:prstGeom>
        </p:spPr>
        <p:txBody>
          <a:bodyPr wrap="square">
            <a:spAutoFit/>
          </a:bodyPr>
          <a:lstStyle/>
          <a:p>
            <a:pPr marL="342900" indent="-342900"/>
            <a:r>
              <a:rPr lang="en-US" altLang="zh-CN" dirty="0" smtClean="0"/>
              <a:t>1.</a:t>
            </a:r>
            <a:r>
              <a:rPr lang="zh-CN" altLang="en-US" dirty="0" smtClean="0"/>
              <a:t>菜单命令：图像</a:t>
            </a:r>
            <a:r>
              <a:rPr lang="en-US" altLang="zh-CN" dirty="0" smtClean="0"/>
              <a:t>&gt;</a:t>
            </a:r>
            <a:r>
              <a:rPr lang="zh-CN" altLang="en-US" dirty="0" smtClean="0"/>
              <a:t>画布大小；</a:t>
            </a:r>
            <a:endParaRPr lang="en-US" altLang="zh-CN" dirty="0" smtClean="0"/>
          </a:p>
          <a:p>
            <a:pPr marL="342900" indent="-342900"/>
            <a:r>
              <a:rPr lang="en-US" altLang="zh-CN" dirty="0" smtClean="0"/>
              <a:t>2.</a:t>
            </a:r>
            <a:r>
              <a:rPr lang="zh-CN" altLang="en-US" dirty="0" smtClean="0"/>
              <a:t>方向设置为向上扩展，大小为</a:t>
            </a:r>
            <a:r>
              <a:rPr lang="en-US" altLang="zh-CN" dirty="0" smtClean="0"/>
              <a:t>50%</a:t>
            </a:r>
            <a:r>
              <a:rPr lang="zh-CN" altLang="en-US" dirty="0" smtClean="0"/>
              <a:t>；</a:t>
            </a:r>
            <a:endParaRPr lang="en-US" altLang="zh-CN" dirty="0" smtClean="0"/>
          </a:p>
          <a:p>
            <a:pPr marL="342900" indent="-342900"/>
            <a:r>
              <a:rPr lang="en-US" altLang="zh-CN" dirty="0" smtClean="0"/>
              <a:t>3.</a:t>
            </a:r>
            <a:r>
              <a:rPr lang="zh-CN" altLang="en-US" dirty="0" smtClean="0"/>
              <a:t>点击</a:t>
            </a:r>
            <a:r>
              <a:rPr lang="en-US" altLang="zh-CN" dirty="0" smtClean="0"/>
              <a:t>OK</a:t>
            </a:r>
            <a:r>
              <a:rPr lang="zh-CN" altLang="en-US" dirty="0" smtClean="0"/>
              <a:t>；</a:t>
            </a:r>
            <a:endParaRPr lang="en-US" altLang="zh-CN" dirty="0" smtClean="0"/>
          </a:p>
          <a:p>
            <a:pPr marL="342900" indent="-342900"/>
            <a:r>
              <a:rPr lang="en-US" altLang="zh-CN" dirty="0" smtClean="0"/>
              <a:t>4.</a:t>
            </a:r>
            <a:r>
              <a:rPr lang="zh-CN" altLang="en-US" dirty="0" smtClean="0"/>
              <a:t>选中背景层，填充白色。</a:t>
            </a:r>
            <a:endParaRPr lang="zh-CN" altLang="en-US" dirty="0"/>
          </a:p>
        </p:txBody>
      </p:sp>
      <p:pic>
        <p:nvPicPr>
          <p:cNvPr id="28674" name="Picture 2"/>
          <p:cNvPicPr>
            <a:picLocks noChangeAspect="1" noChangeArrowheads="1"/>
          </p:cNvPicPr>
          <p:nvPr/>
        </p:nvPicPr>
        <p:blipFill>
          <a:blip r:embed="rId2" cstate="print"/>
          <a:srcRect/>
          <a:stretch>
            <a:fillRect/>
          </a:stretch>
        </p:blipFill>
        <p:spPr bwMode="auto">
          <a:xfrm>
            <a:off x="1357290" y="2790732"/>
            <a:ext cx="4572032" cy="378154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cstate="print"/>
          <a:srcRect/>
          <a:stretch>
            <a:fillRect/>
          </a:stretch>
        </p:blipFill>
        <p:spPr bwMode="auto">
          <a:xfrm>
            <a:off x="5000628" y="3911424"/>
            <a:ext cx="3071834" cy="251797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00562" y="2808990"/>
            <a:ext cx="4643438" cy="4049009"/>
          </a:xfrm>
          <a:prstGeom prst="rect">
            <a:avLst/>
          </a:prstGeom>
          <a:noFill/>
          <a:ln w="9525">
            <a:noFill/>
            <a:miter lim="800000"/>
            <a:headEnd/>
            <a:tailEnd/>
          </a:ln>
          <a:effectLst/>
        </p:spPr>
      </p:pic>
      <p:sp>
        <p:nvSpPr>
          <p:cNvPr id="2" name="标题 1"/>
          <p:cNvSpPr>
            <a:spLocks noGrp="1"/>
          </p:cNvSpPr>
          <p:nvPr>
            <p:ph type="title"/>
          </p:nvPr>
        </p:nvSpPr>
        <p:spPr/>
        <p:txBody>
          <a:bodyPr>
            <a:normAutofit/>
          </a:bodyPr>
          <a:lstStyle/>
          <a:p>
            <a:r>
              <a:rPr lang="en-US" altLang="zh-CN" dirty="0" smtClean="0"/>
              <a:t>5.</a:t>
            </a:r>
            <a:r>
              <a:rPr lang="zh-CN" altLang="en-US" dirty="0" smtClean="0"/>
              <a:t>常用工具与操作</a:t>
            </a:r>
            <a:r>
              <a:rPr lang="en-US" altLang="zh-CN" dirty="0" smtClean="0"/>
              <a:t>6</a:t>
            </a:r>
            <a:r>
              <a:rPr lang="zh-CN" altLang="en-US" dirty="0" smtClean="0"/>
              <a:t>：添加文字</a:t>
            </a:r>
            <a:endParaRPr lang="zh-CN" altLang="en-US" sz="2200" dirty="0" smtClean="0"/>
          </a:p>
        </p:txBody>
      </p:sp>
      <p:sp>
        <p:nvSpPr>
          <p:cNvPr id="7" name="矩形 6"/>
          <p:cNvSpPr/>
          <p:nvPr/>
        </p:nvSpPr>
        <p:spPr>
          <a:xfrm>
            <a:off x="2428860" y="1357298"/>
            <a:ext cx="6715140" cy="1200329"/>
          </a:xfrm>
          <a:prstGeom prst="rect">
            <a:avLst/>
          </a:prstGeom>
        </p:spPr>
        <p:txBody>
          <a:bodyPr wrap="square">
            <a:spAutoFit/>
          </a:bodyPr>
          <a:lstStyle/>
          <a:p>
            <a:pPr marL="342900" indent="-342900"/>
            <a:r>
              <a:rPr lang="en-US" altLang="zh-CN" dirty="0" smtClean="0"/>
              <a:t>1.</a:t>
            </a:r>
            <a:r>
              <a:rPr lang="zh-CN" altLang="en-US" dirty="0" smtClean="0"/>
              <a:t>图层面板中，新建图层；</a:t>
            </a:r>
            <a:endParaRPr lang="en-US" altLang="zh-CN" dirty="0" smtClean="0"/>
          </a:p>
          <a:p>
            <a:pPr marL="342900" indent="-342900"/>
            <a:r>
              <a:rPr lang="en-US" altLang="zh-CN" dirty="0" smtClean="0"/>
              <a:t>2.</a:t>
            </a:r>
            <a:r>
              <a:rPr lang="zh-CN" altLang="en-US" dirty="0" smtClean="0"/>
              <a:t>工具箱中，选中文字工具；</a:t>
            </a:r>
            <a:endParaRPr lang="en-US" altLang="zh-CN" dirty="0" smtClean="0"/>
          </a:p>
          <a:p>
            <a:pPr marL="342900" indent="-342900"/>
            <a:r>
              <a:rPr lang="en-US" altLang="zh-CN" dirty="0" smtClean="0"/>
              <a:t>3.</a:t>
            </a:r>
            <a:r>
              <a:rPr lang="zh-CN" altLang="en-US" dirty="0" smtClean="0"/>
              <a:t>在工作区单击，或者拖动，即可输入文字；</a:t>
            </a:r>
            <a:endParaRPr lang="en-US" altLang="zh-CN" dirty="0" smtClean="0"/>
          </a:p>
          <a:p>
            <a:pPr marL="342900" indent="-342900"/>
            <a:r>
              <a:rPr lang="en-US" altLang="zh-CN" dirty="0" smtClean="0"/>
              <a:t>4.</a:t>
            </a:r>
            <a:r>
              <a:rPr lang="zh-CN" altLang="en-US" dirty="0" smtClean="0"/>
              <a:t>点击文字面板，可调整字体、字号、行间距、下划线等。</a:t>
            </a:r>
            <a:endParaRPr lang="zh-CN" altLang="en-US" dirty="0"/>
          </a:p>
        </p:txBody>
      </p:sp>
      <p:pic>
        <p:nvPicPr>
          <p:cNvPr id="29699" name="Picture 3"/>
          <p:cNvPicPr>
            <a:picLocks noChangeAspect="1" noChangeArrowheads="1"/>
          </p:cNvPicPr>
          <p:nvPr/>
        </p:nvPicPr>
        <p:blipFill>
          <a:blip r:embed="rId3" cstate="print"/>
          <a:srcRect/>
          <a:stretch>
            <a:fillRect/>
          </a:stretch>
        </p:blipFill>
        <p:spPr bwMode="auto">
          <a:xfrm>
            <a:off x="419075" y="1214422"/>
            <a:ext cx="581025" cy="3990975"/>
          </a:xfrm>
          <a:prstGeom prst="rect">
            <a:avLst/>
          </a:prstGeom>
          <a:noFill/>
          <a:ln w="9525">
            <a:noFill/>
            <a:miter lim="800000"/>
            <a:headEnd/>
            <a:tailEnd/>
          </a:ln>
          <a:effectLst/>
        </p:spPr>
      </p:pic>
      <p:sp>
        <p:nvSpPr>
          <p:cNvPr id="9" name="矩形 8"/>
          <p:cNvSpPr/>
          <p:nvPr/>
        </p:nvSpPr>
        <p:spPr>
          <a:xfrm>
            <a:off x="0" y="2714620"/>
            <a:ext cx="877163"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dirty="0" smtClean="0"/>
              <a:t>工具箱</a:t>
            </a:r>
            <a:endParaRPr lang="zh-CN" altLang="en-US" dirty="0"/>
          </a:p>
        </p:txBody>
      </p:sp>
      <p:pic>
        <p:nvPicPr>
          <p:cNvPr id="29700" name="Picture 4"/>
          <p:cNvPicPr>
            <a:picLocks noChangeAspect="1" noChangeArrowheads="1"/>
          </p:cNvPicPr>
          <p:nvPr/>
        </p:nvPicPr>
        <p:blipFill>
          <a:blip r:embed="rId4" cstate="print"/>
          <a:srcRect r="39634"/>
          <a:stretch>
            <a:fillRect/>
          </a:stretch>
        </p:blipFill>
        <p:spPr bwMode="auto">
          <a:xfrm>
            <a:off x="1000100" y="2500306"/>
            <a:ext cx="2357454" cy="3129665"/>
          </a:xfrm>
          <a:prstGeom prst="rect">
            <a:avLst/>
          </a:prstGeom>
          <a:noFill/>
          <a:ln w="9525">
            <a:noFill/>
            <a:miter lim="800000"/>
            <a:headEnd/>
            <a:tailEnd/>
          </a:ln>
          <a:effectLst/>
        </p:spPr>
      </p:pic>
      <p:pic>
        <p:nvPicPr>
          <p:cNvPr id="29698" name="Picture 2"/>
          <p:cNvPicPr>
            <a:picLocks noChangeAspect="1" noChangeArrowheads="1"/>
          </p:cNvPicPr>
          <p:nvPr/>
        </p:nvPicPr>
        <p:blipFill>
          <a:blip r:embed="rId5" cstate="print"/>
          <a:srcRect/>
          <a:stretch>
            <a:fillRect/>
          </a:stretch>
        </p:blipFill>
        <p:spPr bwMode="auto">
          <a:xfrm>
            <a:off x="1714480" y="4524375"/>
            <a:ext cx="2009775" cy="2333625"/>
          </a:xfrm>
          <a:prstGeom prst="rect">
            <a:avLst/>
          </a:prstGeom>
          <a:noFill/>
          <a:ln w="9525">
            <a:noFill/>
            <a:miter lim="800000"/>
            <a:headEnd/>
            <a:tailEnd/>
          </a:ln>
          <a:effectLst/>
        </p:spPr>
      </p:pic>
      <p:sp>
        <p:nvSpPr>
          <p:cNvPr id="8" name="矩形 7"/>
          <p:cNvSpPr/>
          <p:nvPr/>
        </p:nvSpPr>
        <p:spPr>
          <a:xfrm>
            <a:off x="2571736" y="5072074"/>
            <a:ext cx="1107996"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dirty="0" smtClean="0"/>
              <a:t>图层面板</a:t>
            </a:r>
            <a:endParaRPr lang="zh-CN" altLang="en-US" dirty="0"/>
          </a:p>
        </p:txBody>
      </p:sp>
      <p:sp>
        <p:nvSpPr>
          <p:cNvPr id="10" name="矩形 9"/>
          <p:cNvSpPr/>
          <p:nvPr/>
        </p:nvSpPr>
        <p:spPr>
          <a:xfrm>
            <a:off x="7500958" y="4643446"/>
            <a:ext cx="1107996"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dirty="0" smtClean="0"/>
              <a:t>文字面板</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a:t>
            </a:r>
            <a:r>
              <a:rPr lang="zh-CN" altLang="en-US" dirty="0" smtClean="0"/>
              <a:t>常用工具与操作</a:t>
            </a:r>
            <a:r>
              <a:rPr lang="en-US" altLang="zh-CN" dirty="0" smtClean="0"/>
              <a:t>7</a:t>
            </a:r>
            <a:r>
              <a:rPr lang="zh-CN" altLang="en-US" dirty="0" smtClean="0"/>
              <a:t>：裁切输出</a:t>
            </a:r>
            <a:endParaRPr lang="zh-CN" altLang="en-US" sz="2200" dirty="0" smtClean="0"/>
          </a:p>
        </p:txBody>
      </p:sp>
      <p:sp>
        <p:nvSpPr>
          <p:cNvPr id="7" name="矩形 6"/>
          <p:cNvSpPr/>
          <p:nvPr/>
        </p:nvSpPr>
        <p:spPr>
          <a:xfrm>
            <a:off x="1643042" y="1434100"/>
            <a:ext cx="4857784" cy="646331"/>
          </a:xfrm>
          <a:prstGeom prst="rect">
            <a:avLst/>
          </a:prstGeom>
        </p:spPr>
        <p:txBody>
          <a:bodyPr wrap="square">
            <a:spAutoFit/>
          </a:bodyPr>
          <a:lstStyle/>
          <a:p>
            <a:pPr marL="342900" indent="-342900"/>
            <a:r>
              <a:rPr lang="en-US" altLang="zh-CN" dirty="0" smtClean="0"/>
              <a:t>1.</a:t>
            </a:r>
            <a:r>
              <a:rPr lang="zh-CN" altLang="en-US" dirty="0" smtClean="0"/>
              <a:t>再次裁切至合适大小；</a:t>
            </a:r>
            <a:endParaRPr lang="en-US" altLang="zh-CN" dirty="0" smtClean="0"/>
          </a:p>
          <a:p>
            <a:pPr marL="342900" indent="-342900"/>
            <a:r>
              <a:rPr lang="en-US" altLang="zh-CN" dirty="0" smtClean="0"/>
              <a:t>2.</a:t>
            </a:r>
            <a:r>
              <a:rPr lang="zh-CN" altLang="en-US" dirty="0" smtClean="0"/>
              <a:t>另存为</a:t>
            </a:r>
            <a:r>
              <a:rPr lang="en-US" altLang="zh-CN" dirty="0" smtClean="0"/>
              <a:t>jpg</a:t>
            </a:r>
            <a:r>
              <a:rPr lang="zh-CN" altLang="en-US" dirty="0" smtClean="0"/>
              <a:t>格式；</a:t>
            </a:r>
            <a:endParaRPr lang="zh-CN" altLang="en-US" dirty="0"/>
          </a:p>
        </p:txBody>
      </p:sp>
      <p:sp>
        <p:nvSpPr>
          <p:cNvPr id="9" name="矩形 8"/>
          <p:cNvSpPr/>
          <p:nvPr/>
        </p:nvSpPr>
        <p:spPr>
          <a:xfrm>
            <a:off x="6786578" y="3559734"/>
            <a:ext cx="1107996"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dirty="0" smtClean="0"/>
              <a:t>最终输出</a:t>
            </a:r>
            <a:endParaRPr lang="zh-CN" altLang="en-US" dirty="0"/>
          </a:p>
        </p:txBody>
      </p:sp>
      <p:pic>
        <p:nvPicPr>
          <p:cNvPr id="30722" name="Picture 2"/>
          <p:cNvPicPr>
            <a:picLocks noChangeAspect="1" noChangeArrowheads="1"/>
          </p:cNvPicPr>
          <p:nvPr/>
        </p:nvPicPr>
        <p:blipFill>
          <a:blip r:embed="rId2" cstate="print"/>
          <a:srcRect/>
          <a:stretch>
            <a:fillRect/>
          </a:stretch>
        </p:blipFill>
        <p:spPr bwMode="auto">
          <a:xfrm>
            <a:off x="2000232" y="2428868"/>
            <a:ext cx="3343353" cy="2357430"/>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cstate="print"/>
          <a:srcRect/>
          <a:stretch>
            <a:fillRect/>
          </a:stretch>
        </p:blipFill>
        <p:spPr bwMode="auto">
          <a:xfrm>
            <a:off x="5500694" y="4000504"/>
            <a:ext cx="3408363" cy="209708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a:t>
            </a:r>
            <a:r>
              <a:rPr lang="zh-CN" altLang="en-US" dirty="0" smtClean="0"/>
              <a:t>常用工具与操作</a:t>
            </a:r>
            <a:r>
              <a:rPr lang="en-US" altLang="zh-CN" dirty="0" smtClean="0"/>
              <a:t>8</a:t>
            </a:r>
            <a:r>
              <a:rPr lang="zh-CN" altLang="en-US" dirty="0" smtClean="0"/>
              <a:t>：更精细化</a:t>
            </a:r>
            <a:endParaRPr lang="zh-CN" altLang="en-US" sz="2200" dirty="0" smtClean="0"/>
          </a:p>
        </p:txBody>
      </p:sp>
      <p:sp>
        <p:nvSpPr>
          <p:cNvPr id="8" name="矩形 7"/>
          <p:cNvSpPr/>
          <p:nvPr/>
        </p:nvSpPr>
        <p:spPr>
          <a:xfrm>
            <a:off x="1444173" y="6345816"/>
            <a:ext cx="6628289"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dirty="0" smtClean="0"/>
              <a:t>说明文字：质粒名字、处理方式、</a:t>
            </a:r>
            <a:r>
              <a:rPr lang="en-US" altLang="zh-CN" dirty="0" smtClean="0"/>
              <a:t>marker</a:t>
            </a:r>
            <a:r>
              <a:rPr lang="zh-CN" altLang="en-US" dirty="0" smtClean="0"/>
              <a:t>大小、时间、操作人</a:t>
            </a:r>
            <a:r>
              <a:rPr lang="en-US" altLang="zh-CN" dirty="0" smtClean="0"/>
              <a:t>…</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871684" y="1328757"/>
            <a:ext cx="5772150" cy="48863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pic>
        <p:nvPicPr>
          <p:cNvPr id="1026" name="Picture 2"/>
          <p:cNvPicPr>
            <a:picLocks noChangeAspect="1" noChangeArrowheads="1"/>
          </p:cNvPicPr>
          <p:nvPr/>
        </p:nvPicPr>
        <p:blipFill>
          <a:blip r:embed="rId2"/>
          <a:srcRect r="42576" b="29540"/>
          <a:stretch>
            <a:fillRect/>
          </a:stretch>
        </p:blipFill>
        <p:spPr bwMode="auto">
          <a:xfrm>
            <a:off x="0" y="1357298"/>
            <a:ext cx="5010156" cy="3214710"/>
          </a:xfrm>
          <a:prstGeom prst="rect">
            <a:avLst/>
          </a:prstGeom>
          <a:noFill/>
          <a:ln w="9525">
            <a:noFill/>
            <a:miter lim="800000"/>
            <a:headEnd/>
            <a:tailEnd/>
          </a:ln>
          <a:effectLst/>
        </p:spPr>
      </p:pic>
      <p:sp>
        <p:nvSpPr>
          <p:cNvPr id="4" name="矩形 3"/>
          <p:cNvSpPr/>
          <p:nvPr/>
        </p:nvSpPr>
        <p:spPr>
          <a:xfrm>
            <a:off x="2143108" y="6000768"/>
            <a:ext cx="6715204" cy="646331"/>
          </a:xfrm>
          <a:prstGeom prst="rect">
            <a:avLst/>
          </a:prstGeom>
        </p:spPr>
        <p:txBody>
          <a:bodyPr wrap="square">
            <a:spAutoFit/>
          </a:bodyPr>
          <a:lstStyle/>
          <a:p>
            <a:r>
              <a:rPr lang="en-US" altLang="zh-CN" dirty="0" smtClean="0"/>
              <a:t>http://www.ncbi.nlm.nih.gov/pmc/articles/PMC3288220/</a:t>
            </a:r>
          </a:p>
          <a:p>
            <a:r>
              <a:rPr lang="en-US" altLang="zh-CN" dirty="0" smtClean="0"/>
              <a:t>http://www.sciencedirect.com/science/article/pii/S1046592805000276</a:t>
            </a:r>
            <a:endParaRPr lang="zh-CN" altLang="en-US" dirty="0"/>
          </a:p>
        </p:txBody>
      </p:sp>
      <p:pic>
        <p:nvPicPr>
          <p:cNvPr id="1027" name="Picture 3"/>
          <p:cNvPicPr>
            <a:picLocks noChangeAspect="1" noChangeArrowheads="1"/>
          </p:cNvPicPr>
          <p:nvPr/>
        </p:nvPicPr>
        <p:blipFill>
          <a:blip r:embed="rId3"/>
          <a:srcRect/>
          <a:stretch>
            <a:fillRect/>
          </a:stretch>
        </p:blipFill>
        <p:spPr bwMode="auto">
          <a:xfrm>
            <a:off x="6215074" y="0"/>
            <a:ext cx="2928926" cy="3366829"/>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5500662" y="0"/>
            <a:ext cx="3643338" cy="461545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6408" y="1813173"/>
            <a:ext cx="4501361" cy="4062651"/>
          </a:xfrm>
          <a:prstGeom prst="rect">
            <a:avLst/>
          </a:prstGeom>
        </p:spPr>
        <p:txBody>
          <a:bodyPr wrap="none">
            <a:spAutoFit/>
          </a:bodyPr>
          <a:lstStyle/>
          <a:p>
            <a:pPr algn="ctr"/>
            <a:r>
              <a:rPr lang="en-US" altLang="zh-CN" sz="15000" dirty="0" smtClean="0"/>
              <a:t>END</a:t>
            </a:r>
          </a:p>
          <a:p>
            <a:pPr algn="ctr"/>
            <a:endParaRPr lang="en-US" altLang="zh-CN" dirty="0" smtClean="0"/>
          </a:p>
          <a:p>
            <a:pPr algn="ctr"/>
            <a:endParaRPr lang="en-US" altLang="zh-CN" dirty="0" smtClean="0"/>
          </a:p>
          <a:p>
            <a:pPr algn="ctr"/>
            <a:endParaRPr lang="en-US" altLang="zh-CN" dirty="0"/>
          </a:p>
          <a:p>
            <a:pPr algn="ctr"/>
            <a:r>
              <a:rPr lang="en-US" altLang="zh-CN" dirty="0" smtClean="0"/>
              <a:t>http://study.163.com/search.htm?p=photoshop</a:t>
            </a:r>
          </a:p>
          <a:p>
            <a:pPr algn="ctr"/>
            <a:r>
              <a:rPr lang="zh-CN" altLang="en-US" dirty="0" smtClean="0"/>
              <a:t>更多资源百度找。</a:t>
            </a:r>
            <a:endParaRPr lang="en-US" altLang="zh-CN" dirty="0" smtClean="0"/>
          </a:p>
          <a:p>
            <a:pPr algn="ct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矩形 2"/>
          <p:cNvSpPr/>
          <p:nvPr/>
        </p:nvSpPr>
        <p:spPr>
          <a:xfrm>
            <a:off x="1500166" y="1428736"/>
            <a:ext cx="7286676" cy="4401205"/>
          </a:xfrm>
          <a:prstGeom prst="rect">
            <a:avLst/>
          </a:prstGeom>
        </p:spPr>
        <p:txBody>
          <a:bodyPr wrap="square">
            <a:spAutoFit/>
          </a:bodyPr>
          <a:lstStyle/>
          <a:p>
            <a:r>
              <a:rPr lang="zh-CN" altLang="en-US" sz="3200" dirty="0" smtClean="0">
                <a:latin typeface="Microsoft JhengHei" pitchFamily="34" charset="-120"/>
                <a:ea typeface="Microsoft JhengHei" pitchFamily="34" charset="-120"/>
              </a:rPr>
              <a:t>目标：</a:t>
            </a:r>
            <a:endParaRPr lang="en-US" altLang="zh-CN" sz="3200" dirty="0" smtClean="0">
              <a:latin typeface="Microsoft JhengHei" pitchFamily="34" charset="-120"/>
              <a:ea typeface="Microsoft JhengHei" pitchFamily="34" charset="-120"/>
            </a:endParaRPr>
          </a:p>
          <a:p>
            <a:r>
              <a:rPr lang="en-US" altLang="zh-CN" sz="2400" dirty="0" smtClean="0">
                <a:latin typeface="Microsoft JhengHei" pitchFamily="34" charset="-120"/>
                <a:ea typeface="Microsoft JhengHei" pitchFamily="34" charset="-120"/>
              </a:rPr>
              <a:t>Photoshop</a:t>
            </a:r>
            <a:r>
              <a:rPr lang="zh-CN" altLang="en-US" sz="2400" dirty="0" smtClean="0">
                <a:latin typeface="Microsoft JhengHei" pitchFamily="34" charset="-120"/>
                <a:ea typeface="Microsoft JhengHei" pitchFamily="34" charset="-120"/>
              </a:rPr>
              <a:t>是一个以</a:t>
            </a:r>
            <a:r>
              <a:rPr lang="zh-CN" altLang="en-US" sz="2400" dirty="0" smtClean="0">
                <a:solidFill>
                  <a:srgbClr val="FF0000"/>
                </a:solidFill>
                <a:latin typeface="Microsoft JhengHei" pitchFamily="34" charset="-120"/>
                <a:ea typeface="Microsoft JhengHei" pitchFamily="34" charset="-120"/>
              </a:rPr>
              <a:t>图层</a:t>
            </a:r>
            <a:r>
              <a:rPr lang="zh-CN" altLang="en-US" sz="2400" dirty="0" smtClean="0">
                <a:latin typeface="Microsoft JhengHei" pitchFamily="34" charset="-120"/>
                <a:ea typeface="Microsoft JhengHei" pitchFamily="34" charset="-120"/>
              </a:rPr>
              <a:t>为核心的顶级位图处理软件。本节讲解其在电泳图处理中的应用。</a:t>
            </a:r>
            <a:endParaRPr lang="en-US" altLang="zh-CN" sz="2400" dirty="0" smtClean="0">
              <a:latin typeface="Microsoft JhengHei" pitchFamily="34" charset="-120"/>
              <a:ea typeface="Microsoft JhengHei" pitchFamily="34" charset="-120"/>
            </a:endParaRPr>
          </a:p>
          <a:p>
            <a:endParaRPr lang="en-US" altLang="zh-CN" sz="2400" dirty="0" smtClean="0">
              <a:latin typeface="Microsoft JhengHei" pitchFamily="34" charset="-120"/>
              <a:ea typeface="Microsoft JhengHei" pitchFamily="34" charset="-120"/>
            </a:endParaRPr>
          </a:p>
          <a:p>
            <a:r>
              <a:rPr lang="zh-CN" altLang="en-US" sz="3200" dirty="0" smtClean="0">
                <a:latin typeface="Microsoft JhengHei" pitchFamily="34" charset="-120"/>
                <a:ea typeface="Microsoft JhengHei" pitchFamily="34" charset="-120"/>
              </a:rPr>
              <a:t>知识点：</a:t>
            </a:r>
            <a:endParaRPr lang="en-US" altLang="zh-CN" sz="3200" dirty="0" smtClean="0">
              <a:latin typeface="Microsoft JhengHei" pitchFamily="34" charset="-120"/>
              <a:ea typeface="Microsoft JhengHei" pitchFamily="34" charset="-120"/>
            </a:endParaRPr>
          </a:p>
          <a:p>
            <a:pPr marL="457200" indent="-457200">
              <a:buFont typeface="+mj-lt"/>
              <a:buAutoNum type="arabicPeriod"/>
            </a:pPr>
            <a:r>
              <a:rPr lang="zh-CN" altLang="en-US" sz="2400" dirty="0" smtClean="0">
                <a:latin typeface="Microsoft JhengHei" pitchFamily="34" charset="-120"/>
                <a:ea typeface="Microsoft JhengHei" pitchFamily="34" charset="-120"/>
              </a:rPr>
              <a:t>像素与分辨率</a:t>
            </a:r>
            <a:r>
              <a:rPr lang="en-US" altLang="zh-CN" sz="2400" dirty="0" smtClean="0">
                <a:latin typeface="Microsoft JhengHei" pitchFamily="34" charset="-120"/>
                <a:ea typeface="Microsoft JhengHei" pitchFamily="34" charset="-120"/>
              </a:rPr>
              <a:t>——</a:t>
            </a:r>
            <a:r>
              <a:rPr lang="zh-CN" altLang="en-US" sz="2400" dirty="0" smtClean="0">
                <a:latin typeface="Microsoft JhengHei" pitchFamily="34" charset="-120"/>
                <a:ea typeface="Microsoft JhengHei" pitchFamily="34" charset="-120"/>
              </a:rPr>
              <a:t>图像的正常浏览与打印；</a:t>
            </a:r>
            <a:endParaRPr lang="en-US" altLang="zh-CN" sz="2400" dirty="0" smtClean="0">
              <a:latin typeface="Microsoft JhengHei" pitchFamily="34" charset="-120"/>
              <a:ea typeface="Microsoft JhengHei" pitchFamily="34" charset="-120"/>
            </a:endParaRPr>
          </a:p>
          <a:p>
            <a:pPr marL="457200" indent="-457200">
              <a:buFont typeface="+mj-lt"/>
              <a:buAutoNum type="arabicPeriod"/>
            </a:pPr>
            <a:r>
              <a:rPr lang="zh-CN" altLang="en-US" sz="2400" dirty="0" smtClean="0">
                <a:latin typeface="Microsoft JhengHei" pitchFamily="34" charset="-120"/>
                <a:ea typeface="Microsoft JhengHei" pitchFamily="34" charset="-120"/>
              </a:rPr>
              <a:t>常见格式、输入与输出</a:t>
            </a:r>
            <a:r>
              <a:rPr lang="en-US" altLang="zh-CN" sz="2400" dirty="0" smtClean="0">
                <a:latin typeface="Microsoft JhengHei" pitchFamily="34" charset="-120"/>
                <a:ea typeface="Microsoft JhengHei" pitchFamily="34" charset="-120"/>
              </a:rPr>
              <a:t>——</a:t>
            </a:r>
            <a:r>
              <a:rPr lang="zh-CN" altLang="en-US" sz="2400" dirty="0" smtClean="0">
                <a:latin typeface="Microsoft JhengHei" pitchFamily="34" charset="-120"/>
                <a:ea typeface="Microsoft JhengHei" pitchFamily="34" charset="-120"/>
              </a:rPr>
              <a:t>会打开与保存；</a:t>
            </a:r>
            <a:endParaRPr lang="en-US" altLang="zh-CN" sz="2400" dirty="0" smtClean="0">
              <a:latin typeface="Microsoft JhengHei" pitchFamily="34" charset="-120"/>
              <a:ea typeface="Microsoft JhengHei" pitchFamily="34" charset="-120"/>
            </a:endParaRPr>
          </a:p>
          <a:p>
            <a:pPr marL="457200" indent="-457200">
              <a:buFont typeface="+mj-lt"/>
              <a:buAutoNum type="arabicPeriod"/>
            </a:pPr>
            <a:r>
              <a:rPr lang="zh-CN" altLang="en-US" sz="2400" dirty="0" smtClean="0">
                <a:latin typeface="Microsoft JhengHei" pitchFamily="34" charset="-120"/>
                <a:ea typeface="Microsoft JhengHei" pitchFamily="34" charset="-120"/>
              </a:rPr>
              <a:t>颜色模式与对比</a:t>
            </a:r>
            <a:r>
              <a:rPr lang="en-US" altLang="zh-CN" sz="2400" dirty="0" smtClean="0">
                <a:latin typeface="Microsoft JhengHei" pitchFamily="34" charset="-120"/>
                <a:ea typeface="Microsoft JhengHei" pitchFamily="34" charset="-120"/>
              </a:rPr>
              <a:t>——</a:t>
            </a:r>
            <a:r>
              <a:rPr lang="zh-CN" altLang="en-US" sz="2400" dirty="0" smtClean="0">
                <a:latin typeface="Microsoft JhengHei" pitchFamily="34" charset="-120"/>
                <a:ea typeface="Microsoft JhengHei" pitchFamily="34" charset="-120"/>
              </a:rPr>
              <a:t>便于打印；</a:t>
            </a:r>
            <a:endParaRPr lang="en-US" altLang="zh-CN" sz="2400" dirty="0" smtClean="0">
              <a:latin typeface="Microsoft JhengHei" pitchFamily="34" charset="-120"/>
              <a:ea typeface="Microsoft JhengHei" pitchFamily="34" charset="-120"/>
            </a:endParaRPr>
          </a:p>
          <a:p>
            <a:pPr marL="457200" indent="-457200">
              <a:buFont typeface="+mj-lt"/>
              <a:buAutoNum type="arabicPeriod"/>
            </a:pPr>
            <a:r>
              <a:rPr lang="zh-CN" altLang="en-US" sz="2400" dirty="0" smtClean="0">
                <a:latin typeface="Microsoft JhengHei" pitchFamily="34" charset="-120"/>
                <a:ea typeface="Microsoft JhengHei" pitchFamily="34" charset="-120"/>
              </a:rPr>
              <a:t>图层与图层面板</a:t>
            </a:r>
            <a:r>
              <a:rPr lang="en-US" altLang="zh-CN" sz="2400" dirty="0" smtClean="0">
                <a:latin typeface="Microsoft JhengHei" pitchFamily="34" charset="-120"/>
                <a:ea typeface="Microsoft JhengHei" pitchFamily="34" charset="-120"/>
              </a:rPr>
              <a:t>——Photoshop</a:t>
            </a:r>
            <a:r>
              <a:rPr lang="zh-CN" altLang="en-US" sz="2400" dirty="0" smtClean="0">
                <a:latin typeface="Microsoft JhengHei" pitchFamily="34" charset="-120"/>
                <a:ea typeface="Microsoft JhengHei" pitchFamily="34" charset="-120"/>
              </a:rPr>
              <a:t>的灵魂；</a:t>
            </a:r>
            <a:endParaRPr lang="en-US" altLang="zh-CN" sz="2400" dirty="0" smtClean="0">
              <a:latin typeface="Microsoft JhengHei" pitchFamily="34" charset="-120"/>
              <a:ea typeface="Microsoft JhengHei" pitchFamily="34" charset="-120"/>
            </a:endParaRPr>
          </a:p>
          <a:p>
            <a:pPr marL="457200" indent="-457200">
              <a:buFont typeface="+mj-lt"/>
              <a:buAutoNum type="arabicPeriod"/>
            </a:pPr>
            <a:r>
              <a:rPr lang="zh-CN" altLang="en-US" sz="2400" dirty="0" smtClean="0">
                <a:latin typeface="Microsoft JhengHei" pitchFamily="34" charset="-120"/>
                <a:ea typeface="Microsoft JhengHei" pitchFamily="34" charset="-120"/>
              </a:rPr>
              <a:t>常用工具与操作</a:t>
            </a:r>
            <a:r>
              <a:rPr lang="en-US" altLang="zh-CN" sz="2400" dirty="0" smtClean="0">
                <a:latin typeface="Microsoft JhengHei" pitchFamily="34" charset="-120"/>
                <a:ea typeface="Microsoft JhengHei" pitchFamily="34" charset="-120"/>
              </a:rPr>
              <a:t>——</a:t>
            </a:r>
            <a:r>
              <a:rPr lang="zh-CN" altLang="en-US" sz="2400" dirty="0" smtClean="0">
                <a:latin typeface="Microsoft JhengHei" pitchFamily="34" charset="-120"/>
                <a:ea typeface="Microsoft JhengHei" pitchFamily="34" charset="-120"/>
              </a:rPr>
              <a:t>裁切、旋转、文字工具、颜色翻转</a:t>
            </a:r>
            <a:endParaRPr lang="zh-CN" altLang="en-US" sz="3200" dirty="0">
              <a:latin typeface="Microsoft JhengHei" pitchFamily="34" charset="-120"/>
              <a:ea typeface="Microsoft JhengHei" pitchFamily="34"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1285860"/>
            <a:ext cx="9202116"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a:t>
            </a:r>
            <a:r>
              <a:rPr lang="zh-CN" altLang="en-US" dirty="0" smtClean="0"/>
              <a:t>像素与分辨率</a:t>
            </a:r>
            <a:r>
              <a:rPr altLang="zh-CN" sz="2200" dirty="0" smtClean="0"/>
              <a:t>——</a:t>
            </a:r>
            <a:r>
              <a:rPr lang="zh-CN" altLang="en-US" sz="2200" dirty="0" smtClean="0"/>
              <a:t>图像的正常浏览与打印</a:t>
            </a:r>
            <a:endParaRPr lang="zh-CN" altLang="en-US" sz="2200" dirty="0"/>
          </a:p>
        </p:txBody>
      </p:sp>
      <p:sp>
        <p:nvSpPr>
          <p:cNvPr id="3" name="矩形 2"/>
          <p:cNvSpPr/>
          <p:nvPr/>
        </p:nvSpPr>
        <p:spPr>
          <a:xfrm>
            <a:off x="1214414" y="1182231"/>
            <a:ext cx="7858180" cy="2246769"/>
          </a:xfrm>
          <a:prstGeom prst="rect">
            <a:avLst/>
          </a:prstGeom>
        </p:spPr>
        <p:txBody>
          <a:bodyPr wrap="square">
            <a:spAutoFit/>
          </a:bodyPr>
          <a:lstStyle/>
          <a:p>
            <a:r>
              <a:rPr lang="en-US" altLang="zh-CN" sz="2000" b="1" dirty="0" smtClean="0"/>
              <a:t>PPI</a:t>
            </a:r>
            <a:r>
              <a:rPr lang="zh-CN" altLang="en-US" sz="2000" b="1" dirty="0" smtClean="0"/>
              <a:t>（</a:t>
            </a:r>
            <a:r>
              <a:rPr lang="en-US" altLang="zh-CN" sz="2000" b="1" dirty="0" smtClean="0"/>
              <a:t>Pixel Per Inch</a:t>
            </a:r>
            <a:r>
              <a:rPr lang="zh-CN" altLang="en-US" sz="2000" b="1" dirty="0" smtClean="0"/>
              <a:t>）</a:t>
            </a:r>
            <a:r>
              <a:rPr lang="zh-CN" altLang="en-US" sz="2000" dirty="0" smtClean="0"/>
              <a:t>图像分辨率单位，每英寸表达的像素数目。</a:t>
            </a:r>
            <a:endParaRPr lang="en-US" altLang="zh-CN" sz="2000" dirty="0" smtClean="0"/>
          </a:p>
          <a:p>
            <a:r>
              <a:rPr lang="en-US" altLang="zh-CN" sz="2000" b="1" dirty="0" smtClean="0"/>
              <a:t>DPI</a:t>
            </a:r>
            <a:r>
              <a:rPr lang="zh-CN" altLang="en-US" sz="2000" b="1" dirty="0" smtClean="0"/>
              <a:t>（</a:t>
            </a:r>
            <a:r>
              <a:rPr lang="en-US" altLang="zh-CN" sz="2000" b="1" dirty="0" smtClean="0"/>
              <a:t>Dot Per Inch</a:t>
            </a:r>
            <a:r>
              <a:rPr lang="zh-CN" altLang="en-US" sz="2000" b="1" dirty="0" smtClean="0"/>
              <a:t>）</a:t>
            </a:r>
            <a:r>
              <a:rPr lang="zh-CN" altLang="en-US" sz="2000" dirty="0" smtClean="0"/>
              <a:t>打印分辨率单位，每英寸表达的打印点数。 </a:t>
            </a:r>
            <a:endParaRPr lang="en-US" altLang="zh-CN" sz="2000" dirty="0" smtClean="0"/>
          </a:p>
          <a:p>
            <a:endParaRPr lang="en-US" altLang="zh-CN" sz="2000" dirty="0" smtClean="0"/>
          </a:p>
          <a:p>
            <a:r>
              <a:rPr lang="zh-CN" altLang="en-US" sz="2000" b="1" dirty="0"/>
              <a:t>太</a:t>
            </a:r>
            <a:r>
              <a:rPr lang="zh-CN" altLang="en-US" sz="2000" b="1" dirty="0" smtClean="0"/>
              <a:t>低：打印不清晰；</a:t>
            </a:r>
            <a:endParaRPr lang="en-US" altLang="zh-CN" sz="2000" b="1" dirty="0" smtClean="0"/>
          </a:p>
          <a:p>
            <a:r>
              <a:rPr lang="zh-CN" altLang="en-US" sz="2000" b="1" dirty="0" smtClean="0"/>
              <a:t>太高：打印质量不再提高，文件显著增大；</a:t>
            </a:r>
            <a:endParaRPr lang="en-US" altLang="zh-CN" sz="2000" b="1" dirty="0" smtClean="0"/>
          </a:p>
          <a:p>
            <a:r>
              <a:rPr lang="zh-CN" altLang="en-US" sz="2000" dirty="0" smtClean="0">
                <a:solidFill>
                  <a:srgbClr val="FF0000"/>
                </a:solidFill>
              </a:rPr>
              <a:t>建议：用于打印输出的图像分辨率设置为</a:t>
            </a:r>
            <a:r>
              <a:rPr lang="en-US" altLang="zh-CN" sz="2000" dirty="0" smtClean="0">
                <a:solidFill>
                  <a:srgbClr val="FF0000"/>
                </a:solidFill>
              </a:rPr>
              <a:t>300 Pixel </a:t>
            </a:r>
            <a:r>
              <a:rPr lang="en-US" altLang="zh-CN" sz="2000" dirty="0">
                <a:solidFill>
                  <a:srgbClr val="FF0000"/>
                </a:solidFill>
              </a:rPr>
              <a:t>/</a:t>
            </a:r>
            <a:r>
              <a:rPr lang="en-US" altLang="zh-CN" sz="2000" dirty="0" smtClean="0">
                <a:solidFill>
                  <a:srgbClr val="FF0000"/>
                </a:solidFill>
              </a:rPr>
              <a:t>Inch</a:t>
            </a:r>
            <a:r>
              <a:rPr lang="zh-CN" altLang="en-US" sz="2000" dirty="0" smtClean="0">
                <a:solidFill>
                  <a:srgbClr val="FF0000"/>
                </a:solidFill>
              </a:rPr>
              <a:t>；</a:t>
            </a:r>
            <a:endParaRPr lang="en-US" altLang="zh-CN" sz="2000" dirty="0" smtClean="0">
              <a:solidFill>
                <a:srgbClr val="FF0000"/>
              </a:solidFill>
            </a:endParaRPr>
          </a:p>
          <a:p>
            <a:r>
              <a:rPr lang="en-US" altLang="zh-CN" sz="2000" dirty="0">
                <a:solidFill>
                  <a:srgbClr val="FF0000"/>
                </a:solidFill>
              </a:rPr>
              <a:t> </a:t>
            </a:r>
            <a:r>
              <a:rPr lang="en-US" altLang="zh-CN" sz="2000" dirty="0" smtClean="0">
                <a:solidFill>
                  <a:srgbClr val="FF0000"/>
                </a:solidFill>
              </a:rPr>
              <a:t>          </a:t>
            </a:r>
            <a:r>
              <a:rPr lang="zh-CN" altLang="en-US" sz="2000" dirty="0" smtClean="0">
                <a:solidFill>
                  <a:srgbClr val="FF0000"/>
                </a:solidFill>
              </a:rPr>
              <a:t>长宽设置为</a:t>
            </a:r>
            <a:r>
              <a:rPr lang="en-US" altLang="zh-CN" sz="2000" dirty="0" smtClean="0">
                <a:solidFill>
                  <a:srgbClr val="FF0000"/>
                </a:solidFill>
              </a:rPr>
              <a:t>15cm</a:t>
            </a:r>
            <a:r>
              <a:rPr lang="zh-CN" altLang="en-US" sz="2000" dirty="0" smtClean="0">
                <a:solidFill>
                  <a:srgbClr val="FF0000"/>
                </a:solidFill>
              </a:rPr>
              <a:t>*</a:t>
            </a:r>
            <a:r>
              <a:rPr lang="en-US" altLang="zh-CN" sz="2000" dirty="0" smtClean="0">
                <a:solidFill>
                  <a:srgbClr val="FF0000"/>
                </a:solidFill>
              </a:rPr>
              <a:t>15cm</a:t>
            </a:r>
            <a:r>
              <a:rPr lang="zh-CN" altLang="en-US" sz="2000" dirty="0" smtClean="0">
                <a:solidFill>
                  <a:srgbClr val="FF0000"/>
                </a:solidFill>
              </a:rPr>
              <a:t>。</a:t>
            </a:r>
            <a:endParaRPr lang="zh-CN" altLang="en-US" sz="2000" dirty="0"/>
          </a:p>
        </p:txBody>
      </p:sp>
      <p:pic>
        <p:nvPicPr>
          <p:cNvPr id="2050" name="Picture 2"/>
          <p:cNvPicPr>
            <a:picLocks noChangeAspect="1" noChangeArrowheads="1"/>
          </p:cNvPicPr>
          <p:nvPr/>
        </p:nvPicPr>
        <p:blipFill>
          <a:blip r:embed="rId2" cstate="print"/>
          <a:srcRect/>
          <a:stretch>
            <a:fillRect/>
          </a:stretch>
        </p:blipFill>
        <p:spPr bwMode="auto">
          <a:xfrm>
            <a:off x="3370413" y="3357562"/>
            <a:ext cx="5773588" cy="3500438"/>
          </a:xfrm>
          <a:prstGeom prst="rect">
            <a:avLst/>
          </a:prstGeom>
          <a:noFill/>
          <a:ln w="9525">
            <a:noFill/>
            <a:miter lim="800000"/>
            <a:headEnd/>
            <a:tailEnd/>
          </a:ln>
          <a:effectLst/>
        </p:spPr>
      </p:pic>
      <p:sp>
        <p:nvSpPr>
          <p:cNvPr id="5" name="矩形 4"/>
          <p:cNvSpPr/>
          <p:nvPr/>
        </p:nvSpPr>
        <p:spPr>
          <a:xfrm>
            <a:off x="2127588" y="4845618"/>
            <a:ext cx="2230098"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dirty="0" smtClean="0"/>
              <a:t>菜单命令 开始</a:t>
            </a:r>
            <a:r>
              <a:rPr lang="en-US" altLang="zh-CN" dirty="0" smtClean="0"/>
              <a:t>&gt;</a:t>
            </a:r>
            <a:r>
              <a:rPr lang="zh-CN" altLang="en-US" dirty="0" smtClean="0"/>
              <a:t>新建</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en-US" altLang="zh-CN" sz="3600" dirty="0" smtClean="0">
                <a:latin typeface="黑体" pitchFamily="49" charset="-122"/>
                <a:ea typeface="黑体" pitchFamily="49" charset="-122"/>
                <a:cs typeface="Arial" pitchFamily="34" charset="0"/>
              </a:rPr>
              <a:t>.</a:t>
            </a:r>
            <a:r>
              <a:rPr lang="zh-CN" altLang="en-US" sz="3600" dirty="0" smtClean="0">
                <a:latin typeface="黑体" pitchFamily="49" charset="-122"/>
                <a:ea typeface="黑体" pitchFamily="49" charset="-122"/>
                <a:cs typeface="Arial" pitchFamily="34" charset="0"/>
              </a:rPr>
              <a:t>常见格式、输入与输出</a:t>
            </a:r>
            <a:r>
              <a:rPr lang="en-US" altLang="zh-CN" sz="2200" dirty="0" smtClean="0">
                <a:latin typeface="黑体" pitchFamily="49" charset="-122"/>
                <a:ea typeface="黑体" pitchFamily="49" charset="-122"/>
                <a:cs typeface="Arial" pitchFamily="34" charset="0"/>
              </a:rPr>
              <a:t>——</a:t>
            </a:r>
            <a:r>
              <a:rPr lang="zh-CN" altLang="en-US" sz="2200" dirty="0" smtClean="0">
                <a:latin typeface="黑体" pitchFamily="49" charset="-122"/>
                <a:ea typeface="黑体" pitchFamily="49" charset="-122"/>
                <a:cs typeface="Arial" pitchFamily="34" charset="0"/>
              </a:rPr>
              <a:t>会打开与保存</a:t>
            </a:r>
            <a:endParaRPr lang="zh-CN" altLang="en-US" sz="2200" dirty="0">
              <a:latin typeface="黑体" pitchFamily="49" charset="-122"/>
              <a:ea typeface="黑体" pitchFamily="49" charset="-122"/>
              <a:cs typeface="Arial" pitchFamily="34" charset="0"/>
            </a:endParaRPr>
          </a:p>
        </p:txBody>
      </p:sp>
      <p:sp>
        <p:nvSpPr>
          <p:cNvPr id="3" name="矩形 2"/>
          <p:cNvSpPr/>
          <p:nvPr/>
        </p:nvSpPr>
        <p:spPr>
          <a:xfrm>
            <a:off x="1142976" y="1355601"/>
            <a:ext cx="7643866" cy="1754326"/>
          </a:xfrm>
          <a:prstGeom prst="rect">
            <a:avLst/>
          </a:prstGeom>
        </p:spPr>
        <p:txBody>
          <a:bodyPr wrap="square">
            <a:spAutoFit/>
          </a:bodyPr>
          <a:lstStyle/>
          <a:p>
            <a:r>
              <a:rPr lang="zh-CN" altLang="en-US" sz="2400" b="1" dirty="0" smtClean="0"/>
              <a:t>常见格式：</a:t>
            </a:r>
            <a:r>
              <a:rPr lang="en-US" altLang="zh-CN" sz="2400" dirty="0" smtClean="0"/>
              <a:t>bmp</a:t>
            </a:r>
            <a:r>
              <a:rPr lang="zh-CN" altLang="en-US" sz="2400" dirty="0" smtClean="0"/>
              <a:t>、</a:t>
            </a:r>
            <a:r>
              <a:rPr lang="en-US" altLang="zh-CN" sz="2400" dirty="0" smtClean="0"/>
              <a:t>jpg</a:t>
            </a:r>
            <a:r>
              <a:rPr lang="zh-CN" altLang="en-US" sz="2400" dirty="0" smtClean="0"/>
              <a:t>、</a:t>
            </a:r>
            <a:r>
              <a:rPr lang="en-US" altLang="zh-CN" sz="2400" dirty="0" err="1" smtClean="0"/>
              <a:t>png</a:t>
            </a:r>
            <a:r>
              <a:rPr lang="zh-CN" altLang="en-US" sz="2400" dirty="0" smtClean="0"/>
              <a:t>、</a:t>
            </a:r>
            <a:r>
              <a:rPr lang="en-US" altLang="zh-CN" sz="2400" dirty="0" smtClean="0"/>
              <a:t>tiff/ </a:t>
            </a:r>
            <a:r>
              <a:rPr lang="en-US" altLang="zh-CN" sz="2400" dirty="0" err="1" smtClean="0"/>
              <a:t>tif</a:t>
            </a:r>
            <a:r>
              <a:rPr lang="en-US" altLang="zh-CN" sz="2400" dirty="0" smtClean="0"/>
              <a:t>——</a:t>
            </a:r>
            <a:r>
              <a:rPr lang="zh-CN" altLang="en-US" sz="2400" dirty="0" smtClean="0"/>
              <a:t>复杂位图格式，</a:t>
            </a:r>
            <a:endParaRPr lang="en-US" altLang="zh-CN" sz="2400" dirty="0" smtClean="0"/>
          </a:p>
          <a:p>
            <a:r>
              <a:rPr lang="en-US" altLang="zh-CN" sz="2400" dirty="0" err="1" smtClean="0"/>
              <a:t>psd</a:t>
            </a:r>
            <a:r>
              <a:rPr lang="en-US" altLang="zh-CN" sz="2400" dirty="0" smtClean="0"/>
              <a:t>——</a:t>
            </a:r>
            <a:r>
              <a:rPr lang="en-US" altLang="zh-CN" sz="2400" dirty="0" err="1" smtClean="0"/>
              <a:t>photoshop</a:t>
            </a:r>
            <a:r>
              <a:rPr lang="en-US" altLang="zh-CN" sz="2400" dirty="0" smtClean="0"/>
              <a:t> document</a:t>
            </a:r>
            <a:r>
              <a:rPr lang="zh-CN" altLang="en-US" sz="2400" dirty="0" smtClean="0"/>
              <a:t>，保留几乎所有</a:t>
            </a:r>
            <a:r>
              <a:rPr lang="en-US" altLang="zh-CN" sz="2400" dirty="0" smtClean="0"/>
              <a:t>PS</a:t>
            </a:r>
            <a:r>
              <a:rPr lang="zh-CN" altLang="en-US" sz="2400" dirty="0" smtClean="0"/>
              <a:t>编辑信息。</a:t>
            </a:r>
            <a:endParaRPr lang="en-US" altLang="zh-CN" sz="2400" dirty="0" smtClean="0"/>
          </a:p>
          <a:p>
            <a:endParaRPr lang="en-US" altLang="zh-CN" sz="2000" dirty="0" smtClean="0"/>
          </a:p>
          <a:p>
            <a:r>
              <a:rPr lang="zh-CN" altLang="en-US" sz="2000" dirty="0" smtClean="0">
                <a:solidFill>
                  <a:srgbClr val="FF0000"/>
                </a:solidFill>
              </a:rPr>
              <a:t>建议：输出为</a:t>
            </a:r>
            <a:r>
              <a:rPr lang="en-US" altLang="zh-CN" sz="2000" dirty="0" smtClean="0">
                <a:solidFill>
                  <a:srgbClr val="FF0000"/>
                </a:solidFill>
              </a:rPr>
              <a:t>jpg</a:t>
            </a:r>
            <a:r>
              <a:rPr lang="zh-CN" altLang="en-US" sz="2000" dirty="0" smtClean="0">
                <a:solidFill>
                  <a:srgbClr val="FF0000"/>
                </a:solidFill>
              </a:rPr>
              <a:t>、</a:t>
            </a:r>
            <a:r>
              <a:rPr lang="en-US" altLang="zh-CN" sz="2000" dirty="0" err="1" smtClean="0">
                <a:solidFill>
                  <a:srgbClr val="FF0000"/>
                </a:solidFill>
              </a:rPr>
              <a:t>png</a:t>
            </a:r>
            <a:r>
              <a:rPr lang="zh-CN" altLang="en-US" sz="2000" dirty="0" smtClean="0">
                <a:solidFill>
                  <a:srgbClr val="FF0000"/>
                </a:solidFill>
              </a:rPr>
              <a:t>、</a:t>
            </a:r>
            <a:r>
              <a:rPr lang="en-US" altLang="zh-CN" sz="2000" dirty="0" smtClean="0">
                <a:solidFill>
                  <a:srgbClr val="FF0000"/>
                </a:solidFill>
              </a:rPr>
              <a:t>bmp</a:t>
            </a:r>
            <a:r>
              <a:rPr lang="zh-CN" altLang="en-US" sz="2000" dirty="0" smtClean="0">
                <a:solidFill>
                  <a:srgbClr val="FF0000"/>
                </a:solidFill>
              </a:rPr>
              <a:t>，便于打开，便于</a:t>
            </a:r>
            <a:r>
              <a:rPr lang="en-US" altLang="zh-CN" sz="2000" dirty="0" smtClean="0">
                <a:solidFill>
                  <a:srgbClr val="FF0000"/>
                </a:solidFill>
              </a:rPr>
              <a:t>word</a:t>
            </a:r>
            <a:r>
              <a:rPr lang="zh-CN" altLang="en-US" sz="2000" dirty="0" smtClean="0">
                <a:solidFill>
                  <a:srgbClr val="FF0000"/>
                </a:solidFill>
              </a:rPr>
              <a:t>中展示。</a:t>
            </a:r>
            <a:endParaRPr lang="en-US" altLang="zh-CN" sz="2000" dirty="0" smtClean="0">
              <a:solidFill>
                <a:srgbClr val="FF0000"/>
              </a:solidFill>
            </a:endParaRPr>
          </a:p>
          <a:p>
            <a:r>
              <a:rPr lang="en-US" altLang="zh-CN" sz="2000" dirty="0" smtClean="0">
                <a:solidFill>
                  <a:srgbClr val="FF0000"/>
                </a:solidFill>
              </a:rPr>
              <a:t>Tips:</a:t>
            </a:r>
            <a:r>
              <a:rPr lang="zh-CN" altLang="en-US" sz="2000" dirty="0" smtClean="0">
                <a:solidFill>
                  <a:srgbClr val="FF0000"/>
                </a:solidFill>
              </a:rPr>
              <a:t>为了便于</a:t>
            </a:r>
            <a:r>
              <a:rPr lang="zh-CN" altLang="en-US" sz="2000" dirty="0">
                <a:solidFill>
                  <a:srgbClr val="FF0000"/>
                </a:solidFill>
              </a:rPr>
              <a:t>随时</a:t>
            </a:r>
            <a:r>
              <a:rPr lang="zh-CN" altLang="en-US" sz="2000" dirty="0" smtClean="0">
                <a:solidFill>
                  <a:srgbClr val="FF0000"/>
                </a:solidFill>
              </a:rPr>
              <a:t>修改，请不要删除原始文件、</a:t>
            </a:r>
            <a:r>
              <a:rPr lang="en-US" altLang="zh-CN" sz="2000" dirty="0" err="1" smtClean="0">
                <a:solidFill>
                  <a:srgbClr val="FF0000"/>
                </a:solidFill>
              </a:rPr>
              <a:t>psd</a:t>
            </a:r>
            <a:r>
              <a:rPr lang="zh-CN" altLang="en-US" sz="2000" dirty="0" smtClean="0">
                <a:solidFill>
                  <a:srgbClr val="FF0000"/>
                </a:solidFill>
              </a:rPr>
              <a:t>文件。</a:t>
            </a:r>
            <a:endParaRPr lang="zh-CN" altLang="en-US" sz="2000" dirty="0">
              <a:solidFill>
                <a:srgbClr val="FF0000"/>
              </a:solidFill>
            </a:endParaRPr>
          </a:p>
        </p:txBody>
      </p:sp>
      <p:pic>
        <p:nvPicPr>
          <p:cNvPr id="3074" name="Picture 2"/>
          <p:cNvPicPr>
            <a:picLocks noChangeAspect="1" noChangeArrowheads="1"/>
          </p:cNvPicPr>
          <p:nvPr/>
        </p:nvPicPr>
        <p:blipFill>
          <a:blip r:embed="rId3" cstate="print"/>
          <a:srcRect/>
          <a:stretch>
            <a:fillRect/>
          </a:stretch>
        </p:blipFill>
        <p:spPr bwMode="auto">
          <a:xfrm>
            <a:off x="3214678" y="3136155"/>
            <a:ext cx="5929322" cy="3721869"/>
          </a:xfrm>
          <a:prstGeom prst="rect">
            <a:avLst/>
          </a:prstGeom>
          <a:noFill/>
          <a:ln w="9525">
            <a:noFill/>
            <a:miter lim="800000"/>
            <a:headEnd/>
            <a:tailEnd/>
          </a:ln>
          <a:effectLst/>
        </p:spPr>
      </p:pic>
      <p:sp>
        <p:nvSpPr>
          <p:cNvPr id="5" name="矩形 4"/>
          <p:cNvSpPr/>
          <p:nvPr/>
        </p:nvSpPr>
        <p:spPr>
          <a:xfrm>
            <a:off x="1357290" y="4714884"/>
            <a:ext cx="2460930"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dirty="0" smtClean="0"/>
              <a:t>菜单命令 开始</a:t>
            </a:r>
            <a:r>
              <a:rPr lang="en-US" altLang="zh-CN" dirty="0" smtClean="0"/>
              <a:t>&gt;</a:t>
            </a:r>
            <a:r>
              <a:rPr lang="zh-CN" altLang="en-US" dirty="0" smtClean="0"/>
              <a:t>另存为</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颜色模式与对比</a:t>
            </a:r>
            <a:r>
              <a:rPr lang="en-US" altLang="zh-CN" sz="2200" dirty="0" smtClean="0"/>
              <a:t>——</a:t>
            </a:r>
            <a:r>
              <a:rPr lang="zh-CN" altLang="en-US" sz="2200" dirty="0" smtClean="0"/>
              <a:t>便于打印</a:t>
            </a:r>
            <a:endParaRPr lang="zh-CN" altLang="en-US" sz="2200" dirty="0"/>
          </a:p>
        </p:txBody>
      </p:sp>
      <p:sp>
        <p:nvSpPr>
          <p:cNvPr id="3" name="矩形 2"/>
          <p:cNvSpPr/>
          <p:nvPr/>
        </p:nvSpPr>
        <p:spPr>
          <a:xfrm>
            <a:off x="1428744" y="1352496"/>
            <a:ext cx="7286660" cy="2862322"/>
          </a:xfrm>
          <a:prstGeom prst="rect">
            <a:avLst/>
          </a:prstGeom>
        </p:spPr>
        <p:txBody>
          <a:bodyPr wrap="square">
            <a:spAutoFit/>
          </a:bodyPr>
          <a:lstStyle/>
          <a:p>
            <a:r>
              <a:rPr lang="zh-CN" altLang="en-US" dirty="0" smtClean="0"/>
              <a:t>颜色模式，将颜色数字化的一种模型。</a:t>
            </a:r>
            <a:endParaRPr lang="en-US" altLang="zh-CN" dirty="0" smtClean="0"/>
          </a:p>
          <a:p>
            <a:r>
              <a:rPr lang="zh-CN" altLang="en-US" dirty="0" smtClean="0"/>
              <a:t>分为：</a:t>
            </a:r>
            <a:r>
              <a:rPr lang="en-US" altLang="zh-CN" dirty="0" smtClean="0"/>
              <a:t>RGB</a:t>
            </a:r>
            <a:r>
              <a:rPr lang="zh-CN" altLang="en-US" dirty="0" smtClean="0"/>
              <a:t>模式、</a:t>
            </a:r>
            <a:r>
              <a:rPr lang="en-US" altLang="zh-CN" dirty="0" smtClean="0"/>
              <a:t>CMYK</a:t>
            </a:r>
            <a:r>
              <a:rPr lang="zh-CN" altLang="en-US" dirty="0" smtClean="0"/>
              <a:t>模式、</a:t>
            </a:r>
            <a:r>
              <a:rPr lang="en-US" altLang="zh-CN" dirty="0" smtClean="0"/>
              <a:t>HSB</a:t>
            </a:r>
            <a:r>
              <a:rPr lang="zh-CN" altLang="en-US" dirty="0" smtClean="0"/>
              <a:t>模式、</a:t>
            </a:r>
            <a:r>
              <a:rPr lang="en-US" altLang="zh-CN" dirty="0" smtClean="0"/>
              <a:t>Lab</a:t>
            </a:r>
            <a:r>
              <a:rPr lang="zh-CN" altLang="en-US" dirty="0" smtClean="0"/>
              <a:t>颜色模式、位图模式、灰度模式、索引颜色模式、双色调模式和多通道模式。</a:t>
            </a:r>
          </a:p>
          <a:p>
            <a:endParaRPr lang="en-US" altLang="zh-CN" dirty="0" smtClean="0"/>
          </a:p>
          <a:p>
            <a:r>
              <a:rPr lang="zh-CN" altLang="en-US" dirty="0" smtClean="0"/>
              <a:t>例：</a:t>
            </a:r>
            <a:endParaRPr lang="en-US" altLang="zh-CN" dirty="0" smtClean="0"/>
          </a:p>
          <a:p>
            <a:r>
              <a:rPr lang="en-US" altLang="zh-CN" dirty="0" smtClean="0"/>
              <a:t>RGB</a:t>
            </a:r>
            <a:r>
              <a:rPr lang="zh-CN" altLang="en-US" dirty="0" smtClean="0"/>
              <a:t>模式：</a:t>
            </a:r>
            <a:r>
              <a:rPr lang="pt-BR" altLang="zh-CN" dirty="0" smtClean="0"/>
              <a:t>R 0~255		G 0~255		B 0~255</a:t>
            </a:r>
          </a:p>
          <a:p>
            <a:r>
              <a:rPr lang="pt-BR" altLang="zh-CN" dirty="0" smtClean="0"/>
              <a:t>256</a:t>
            </a:r>
            <a:r>
              <a:rPr lang="en-US" altLang="zh-CN" dirty="0" smtClean="0"/>
              <a:t>^3=1677</a:t>
            </a:r>
            <a:r>
              <a:rPr lang="zh-CN" altLang="en-US" dirty="0" smtClean="0"/>
              <a:t>万，这个颜色够用了。也常见。</a:t>
            </a:r>
            <a:endParaRPr lang="pt-BR" altLang="zh-CN" dirty="0" smtClean="0"/>
          </a:p>
          <a:p>
            <a:r>
              <a:rPr lang="zh-CN" altLang="en-US" dirty="0" smtClean="0">
                <a:solidFill>
                  <a:srgbClr val="FF0000"/>
                </a:solidFill>
              </a:rPr>
              <a:t>推荐使用</a:t>
            </a:r>
            <a:r>
              <a:rPr lang="en-US" altLang="zh-CN" dirty="0" smtClean="0">
                <a:solidFill>
                  <a:srgbClr val="FF0000"/>
                </a:solidFill>
              </a:rPr>
              <a:t>RGB</a:t>
            </a:r>
            <a:r>
              <a:rPr lang="zh-CN" altLang="en-US" dirty="0" smtClean="0">
                <a:solidFill>
                  <a:srgbClr val="FF0000"/>
                </a:solidFill>
              </a:rPr>
              <a:t>颜色模式。</a:t>
            </a:r>
            <a:endParaRPr lang="en-US" altLang="zh-CN" dirty="0" smtClean="0">
              <a:solidFill>
                <a:srgbClr val="FF0000"/>
              </a:solidFill>
            </a:endParaRPr>
          </a:p>
          <a:p>
            <a:r>
              <a:rPr lang="en-US" altLang="zh-CN" dirty="0" smtClean="0">
                <a:solidFill>
                  <a:srgbClr val="FF0000"/>
                </a:solidFill>
              </a:rPr>
              <a:t>Tips</a:t>
            </a:r>
            <a:r>
              <a:rPr lang="zh-CN" altLang="en-US" dirty="0" smtClean="0">
                <a:solidFill>
                  <a:srgbClr val="FF0000"/>
                </a:solidFill>
              </a:rPr>
              <a:t>：如果改变颜色等操作很不顺，考虑图像颜色模式是否常用。如灰度模式是调不出彩色的。</a:t>
            </a:r>
            <a:endParaRPr lang="en-US" altLang="zh-CN" dirty="0" smtClean="0">
              <a:solidFill>
                <a:srgbClr val="FF0000"/>
              </a:solidFill>
            </a:endParaRPr>
          </a:p>
        </p:txBody>
      </p:sp>
      <p:pic>
        <p:nvPicPr>
          <p:cNvPr id="9217" name="Picture 1"/>
          <p:cNvPicPr>
            <a:picLocks noChangeAspect="1" noChangeArrowheads="1"/>
          </p:cNvPicPr>
          <p:nvPr/>
        </p:nvPicPr>
        <p:blipFill>
          <a:blip r:embed="rId2" cstate="print"/>
          <a:srcRect/>
          <a:stretch>
            <a:fillRect/>
          </a:stretch>
        </p:blipFill>
        <p:spPr bwMode="auto">
          <a:xfrm>
            <a:off x="0" y="5929330"/>
            <a:ext cx="1756699" cy="928670"/>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cstate="print"/>
          <a:srcRect/>
          <a:stretch>
            <a:fillRect/>
          </a:stretch>
        </p:blipFill>
        <p:spPr bwMode="auto">
          <a:xfrm>
            <a:off x="0" y="5072074"/>
            <a:ext cx="1756699" cy="928670"/>
          </a:xfrm>
          <a:prstGeom prst="rect">
            <a:avLst/>
          </a:prstGeom>
          <a:noFill/>
          <a:ln w="9525">
            <a:noFill/>
            <a:miter lim="800000"/>
            <a:headEnd/>
            <a:tailEnd/>
          </a:ln>
          <a:effectLst/>
        </p:spPr>
      </p:pic>
      <p:pic>
        <p:nvPicPr>
          <p:cNvPr id="9222" name="Picture 6" descr="http://upload.wikimedia.org/wikipedia/commons/thumb/2/28/RGB_illumination.jpg/220px-RGB_illumination.jpg"/>
          <p:cNvPicPr>
            <a:picLocks noChangeAspect="1" noChangeArrowheads="1"/>
          </p:cNvPicPr>
          <p:nvPr/>
        </p:nvPicPr>
        <p:blipFill>
          <a:blip r:embed="rId4" cstate="print"/>
          <a:srcRect/>
          <a:stretch>
            <a:fillRect/>
          </a:stretch>
        </p:blipFill>
        <p:spPr bwMode="auto">
          <a:xfrm>
            <a:off x="6072198" y="4554146"/>
            <a:ext cx="3071802" cy="2303853"/>
          </a:xfrm>
          <a:prstGeom prst="rect">
            <a:avLst/>
          </a:prstGeom>
          <a:noFill/>
        </p:spPr>
      </p:pic>
      <p:sp>
        <p:nvSpPr>
          <p:cNvPr id="8" name="矩形 7"/>
          <p:cNvSpPr/>
          <p:nvPr/>
        </p:nvSpPr>
        <p:spPr>
          <a:xfrm>
            <a:off x="4500530" y="4214818"/>
            <a:ext cx="4643470" cy="36933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dirty="0" smtClean="0"/>
              <a:t>菜单命令</a:t>
            </a:r>
            <a:r>
              <a:rPr lang="en-US" altLang="zh-CN" dirty="0" smtClean="0"/>
              <a:t>【</a:t>
            </a:r>
            <a:r>
              <a:rPr lang="zh-CN" altLang="en-US" dirty="0" smtClean="0"/>
              <a:t>图像</a:t>
            </a:r>
            <a:r>
              <a:rPr lang="en-US" altLang="zh-CN" dirty="0" smtClean="0"/>
              <a:t>&gt;</a:t>
            </a:r>
            <a:r>
              <a:rPr lang="zh-CN" altLang="en-US" dirty="0" smtClean="0"/>
              <a:t>模式</a:t>
            </a:r>
            <a:r>
              <a:rPr lang="en-US" altLang="zh-CN" dirty="0" smtClean="0"/>
              <a:t>】</a:t>
            </a:r>
            <a:r>
              <a:rPr lang="zh-CN" altLang="en-US" dirty="0" smtClean="0"/>
              <a:t>查看</a:t>
            </a:r>
            <a:r>
              <a:rPr lang="en-US" altLang="zh-CN" dirty="0"/>
              <a:t>/</a:t>
            </a:r>
            <a:r>
              <a:rPr lang="zh-CN" altLang="en-US" dirty="0" smtClean="0"/>
              <a:t>更改颜色模式</a:t>
            </a:r>
            <a:endParaRPr lang="zh-CN" altLang="en-US" dirty="0"/>
          </a:p>
        </p:txBody>
      </p:sp>
      <p:sp>
        <p:nvSpPr>
          <p:cNvPr id="9" name="矩形 8"/>
          <p:cNvSpPr/>
          <p:nvPr/>
        </p:nvSpPr>
        <p:spPr>
          <a:xfrm>
            <a:off x="1857356" y="5072074"/>
            <a:ext cx="3357586" cy="1754326"/>
          </a:xfrm>
          <a:prstGeom prst="rect">
            <a:avLst/>
          </a:prstGeom>
          <a:ln>
            <a:solidFill>
              <a:schemeClr val="tx1"/>
            </a:solidFill>
          </a:ln>
          <a:effectLst>
            <a:outerShdw blurRad="50800" dist="50800" dir="5400000" algn="ctr" rotWithShape="0">
              <a:schemeClr val="bg1">
                <a:alpha val="88000"/>
              </a:schemeClr>
            </a:outerShdw>
          </a:effectLst>
        </p:spPr>
        <p:style>
          <a:lnRef idx="2">
            <a:schemeClr val="accent4"/>
          </a:lnRef>
          <a:fillRef idx="1">
            <a:schemeClr val="lt1"/>
          </a:fillRef>
          <a:effectRef idx="0">
            <a:schemeClr val="accent4"/>
          </a:effectRef>
          <a:fontRef idx="minor">
            <a:schemeClr val="dk1"/>
          </a:fontRef>
        </p:style>
        <p:txBody>
          <a:bodyPr wrap="square">
            <a:spAutoFit/>
          </a:bodyPr>
          <a:lstStyle/>
          <a:p>
            <a:endParaRPr lang="zh-CN" altLang="en-US" dirty="0" smtClean="0"/>
          </a:p>
          <a:p>
            <a:endParaRPr lang="en-US" altLang="zh-CN" b="1" dirty="0" smtClean="0"/>
          </a:p>
          <a:p>
            <a:r>
              <a:rPr lang="en-US" altLang="zh-CN" b="1" dirty="0" smtClean="0"/>
              <a:t>【</a:t>
            </a:r>
            <a:r>
              <a:rPr lang="en-US" altLang="zh-CN" b="1" dirty="0" err="1" smtClean="0"/>
              <a:t>ctrl+I</a:t>
            </a:r>
            <a:r>
              <a:rPr lang="en-US" altLang="zh-CN" b="1" dirty="0" smtClean="0"/>
              <a:t>】</a:t>
            </a:r>
            <a:r>
              <a:rPr lang="zh-CN" altLang="en-US" b="1" dirty="0" smtClean="0"/>
              <a:t>颜色</a:t>
            </a:r>
            <a:r>
              <a:rPr lang="zh-CN" altLang="en-US" b="1" dirty="0" smtClean="0"/>
              <a:t>翻转</a:t>
            </a:r>
            <a:r>
              <a:rPr lang="zh-CN" altLang="en-US" dirty="0" smtClean="0"/>
              <a:t>之后就是由</a:t>
            </a:r>
            <a:r>
              <a:rPr lang="en-US" altLang="zh-CN" dirty="0" smtClean="0"/>
              <a:t>(r, g, b)</a:t>
            </a:r>
            <a:r>
              <a:rPr lang="zh-CN" altLang="en-US" dirty="0" smtClean="0"/>
              <a:t>变为</a:t>
            </a:r>
            <a:r>
              <a:rPr lang="en-US" altLang="zh-CN" dirty="0" smtClean="0"/>
              <a:t>(255-r, 255-g, 255-b); </a:t>
            </a:r>
          </a:p>
          <a:p>
            <a:r>
              <a:rPr lang="zh-CN" altLang="en-US" dirty="0" smtClean="0"/>
              <a:t>此时，对比度不变，但方便打印。效果如下图：</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图层与图层面板</a:t>
            </a:r>
            <a:r>
              <a:rPr lang="en-US" altLang="zh-CN" sz="2200" dirty="0" smtClean="0"/>
              <a:t>——</a:t>
            </a:r>
            <a:r>
              <a:rPr lang="en-US" altLang="zh-CN" sz="2200" dirty="0" err="1" smtClean="0"/>
              <a:t>photoshop</a:t>
            </a:r>
            <a:r>
              <a:rPr lang="zh-CN" altLang="en-US" sz="2200" dirty="0" smtClean="0"/>
              <a:t>的灵魂</a:t>
            </a:r>
          </a:p>
        </p:txBody>
      </p:sp>
      <p:sp>
        <p:nvSpPr>
          <p:cNvPr id="3" name="矩形 2"/>
          <p:cNvSpPr/>
          <p:nvPr/>
        </p:nvSpPr>
        <p:spPr>
          <a:xfrm>
            <a:off x="1142976" y="1443841"/>
            <a:ext cx="4357718" cy="5355312"/>
          </a:xfrm>
          <a:prstGeom prst="rect">
            <a:avLst/>
          </a:prstGeom>
        </p:spPr>
        <p:txBody>
          <a:bodyPr wrap="square">
            <a:spAutoFit/>
          </a:bodyPr>
          <a:lstStyle/>
          <a:p>
            <a:r>
              <a:rPr lang="zh-CN" altLang="en-US" b="1" dirty="0" smtClean="0"/>
              <a:t>        图层</a:t>
            </a:r>
            <a:r>
              <a:rPr lang="zh-CN" altLang="en-US" dirty="0" smtClean="0"/>
              <a:t>就象是含有文字或图形等元素的</a:t>
            </a:r>
            <a:r>
              <a:rPr lang="zh-CN" altLang="en-US" b="1" dirty="0" smtClean="0"/>
              <a:t>胶片</a:t>
            </a:r>
            <a:r>
              <a:rPr lang="zh-CN" altLang="en-US" dirty="0" smtClean="0"/>
              <a:t>，一张图层图层张按顺序叠放在一起，组合起来形成页面的最终效果。图层可以将页面上的元素精确定位。图层中可以加入文本、图片、表格、插件，也可以在里面再嵌套图层。</a:t>
            </a:r>
            <a:endParaRPr lang="en-US" altLang="zh-CN" dirty="0" smtClean="0"/>
          </a:p>
          <a:p>
            <a:endParaRPr lang="zh-CN" altLang="en-US" dirty="0" smtClean="0"/>
          </a:p>
          <a:p>
            <a:r>
              <a:rPr lang="zh-CN" altLang="en-US" dirty="0" smtClean="0"/>
              <a:t>        打个比方说，在一张张透明的玻璃纸上作画，透过上面的玻璃纸可以看见下面纸上的内容，但是无论在上一层上如何涂画都不会影响到下面的玻璃纸，上面一层会遮挡住下面的图像。最后将玻璃纸叠加起来，通过移动各层玻璃纸的相对位置或者添加更多的玻璃纸即可改变最后的合成效果。</a:t>
            </a:r>
            <a:endParaRPr lang="en-US" altLang="zh-CN" dirty="0" smtClean="0"/>
          </a:p>
          <a:p>
            <a:endParaRPr lang="en-US" altLang="zh-CN" dirty="0"/>
          </a:p>
          <a:p>
            <a:r>
              <a:rPr lang="en-US" altLang="zh-CN" dirty="0" smtClean="0">
                <a:solidFill>
                  <a:srgbClr val="FF0000"/>
                </a:solidFill>
              </a:rPr>
              <a:t>Tips:</a:t>
            </a:r>
            <a:r>
              <a:rPr lang="zh-CN" altLang="en-US" dirty="0" smtClean="0">
                <a:solidFill>
                  <a:srgbClr val="FF0000"/>
                </a:solidFill>
              </a:rPr>
              <a:t>所有的操作都是针对某个图层进行的！</a:t>
            </a:r>
            <a:endParaRPr lang="en-US" altLang="zh-CN" dirty="0" smtClean="0">
              <a:solidFill>
                <a:srgbClr val="FF0000"/>
              </a:solidFill>
            </a:endParaRPr>
          </a:p>
          <a:p>
            <a:r>
              <a:rPr lang="zh-CN" altLang="en-US" dirty="0" smtClean="0">
                <a:solidFill>
                  <a:srgbClr val="FF0000"/>
                </a:solidFill>
              </a:rPr>
              <a:t>先选中目标所在的图层，再继续操作。</a:t>
            </a:r>
            <a:endParaRPr lang="en-US" altLang="zh-CN" dirty="0" smtClean="0">
              <a:solidFill>
                <a:srgbClr val="FF0000"/>
              </a:solidFill>
            </a:endParaRPr>
          </a:p>
          <a:p>
            <a:r>
              <a:rPr lang="zh-CN" altLang="en-US" dirty="0">
                <a:solidFill>
                  <a:srgbClr val="FF0000"/>
                </a:solidFill>
              </a:rPr>
              <a:t>不需要</a:t>
            </a:r>
            <a:r>
              <a:rPr lang="zh-CN" altLang="en-US" dirty="0" smtClean="0">
                <a:solidFill>
                  <a:srgbClr val="FF0000"/>
                </a:solidFill>
              </a:rPr>
              <a:t>的图层可以单击眼睛，隐藏。</a:t>
            </a:r>
            <a:endParaRPr lang="zh-CN" altLang="en-US" dirty="0">
              <a:solidFill>
                <a:srgbClr val="FF0000"/>
              </a:solidFill>
            </a:endParaRPr>
          </a:p>
        </p:txBody>
      </p:sp>
      <p:pic>
        <p:nvPicPr>
          <p:cNvPr id="1027" name="Picture 3"/>
          <p:cNvPicPr>
            <a:picLocks noChangeAspect="1" noChangeArrowheads="1"/>
          </p:cNvPicPr>
          <p:nvPr/>
        </p:nvPicPr>
        <p:blipFill>
          <a:blip r:embed="rId2" cstate="print"/>
          <a:srcRect/>
          <a:stretch>
            <a:fillRect/>
          </a:stretch>
        </p:blipFill>
        <p:spPr bwMode="auto">
          <a:xfrm>
            <a:off x="5572132" y="2285992"/>
            <a:ext cx="3267075" cy="3819525"/>
          </a:xfrm>
          <a:prstGeom prst="rect">
            <a:avLst/>
          </a:prstGeom>
          <a:noFill/>
          <a:ln w="9525">
            <a:noFill/>
            <a:miter lim="800000"/>
            <a:headEnd/>
            <a:tailEnd/>
          </a:ln>
          <a:effectLst/>
        </p:spPr>
      </p:pic>
      <p:sp>
        <p:nvSpPr>
          <p:cNvPr id="6" name="矩形 5"/>
          <p:cNvSpPr/>
          <p:nvPr/>
        </p:nvSpPr>
        <p:spPr>
          <a:xfrm>
            <a:off x="5929322" y="1714488"/>
            <a:ext cx="2230098"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dirty="0" smtClean="0"/>
              <a:t>菜单命令 窗口</a:t>
            </a:r>
            <a:r>
              <a:rPr lang="en-US" altLang="zh-CN" dirty="0" smtClean="0"/>
              <a:t>&gt;</a:t>
            </a:r>
            <a:r>
              <a:rPr lang="zh-CN" altLang="en-US" dirty="0" smtClean="0"/>
              <a:t>图层</a:t>
            </a:r>
            <a:endParaRPr lang="zh-CN" altLang="en-US" dirty="0"/>
          </a:p>
        </p:txBody>
      </p:sp>
      <p:sp>
        <p:nvSpPr>
          <p:cNvPr id="7" name="矩形 6"/>
          <p:cNvSpPr/>
          <p:nvPr/>
        </p:nvSpPr>
        <p:spPr>
          <a:xfrm>
            <a:off x="5500694" y="4786322"/>
            <a:ext cx="571504" cy="369332"/>
          </a:xfrm>
          <a:prstGeom prst="rect">
            <a:avLst/>
          </a:prstGeom>
          <a:noFill/>
        </p:spPr>
        <p:style>
          <a:lnRef idx="2">
            <a:schemeClr val="accent3"/>
          </a:lnRef>
          <a:fillRef idx="1">
            <a:schemeClr val="lt1"/>
          </a:fillRef>
          <a:effectRef idx="0">
            <a:schemeClr val="accent3"/>
          </a:effectRef>
          <a:fontRef idx="minor">
            <a:schemeClr val="dk1"/>
          </a:fontRef>
        </p:style>
        <p:txBody>
          <a:bodyPr wrap="square">
            <a:spAutoFit/>
          </a:bodyPr>
          <a:lstStyle/>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a:t>
            </a:r>
            <a:r>
              <a:rPr lang="zh-CN" altLang="en-US" dirty="0" smtClean="0"/>
              <a:t>常用工具与操作</a:t>
            </a:r>
            <a:r>
              <a:rPr lang="en-US" altLang="zh-CN" dirty="0" smtClean="0"/>
              <a:t>1</a:t>
            </a:r>
            <a:r>
              <a:rPr lang="zh-CN" altLang="en-US" dirty="0" smtClean="0"/>
              <a:t>：打开与保存</a:t>
            </a:r>
            <a:endParaRPr lang="zh-CN" altLang="en-US" sz="2200" dirty="0" smtClean="0"/>
          </a:p>
        </p:txBody>
      </p:sp>
      <p:sp>
        <p:nvSpPr>
          <p:cNvPr id="3" name="矩形 2"/>
          <p:cNvSpPr/>
          <p:nvPr/>
        </p:nvSpPr>
        <p:spPr>
          <a:xfrm>
            <a:off x="1500166" y="1142984"/>
            <a:ext cx="7286676" cy="3416320"/>
          </a:xfrm>
          <a:prstGeom prst="rect">
            <a:avLst/>
          </a:prstGeom>
        </p:spPr>
        <p:txBody>
          <a:bodyPr wrap="square">
            <a:spAutoFit/>
          </a:bodyPr>
          <a:lstStyle/>
          <a:p>
            <a:r>
              <a:rPr lang="zh-CN" altLang="en-US" b="1" dirty="0" smtClean="0">
                <a:solidFill>
                  <a:srgbClr val="FF0000"/>
                </a:solidFill>
              </a:rPr>
              <a:t>打开：</a:t>
            </a:r>
            <a:r>
              <a:rPr lang="en-US" altLang="zh-CN" b="1" dirty="0" smtClean="0">
                <a:solidFill>
                  <a:srgbClr val="FF0000"/>
                </a:solidFill>
              </a:rPr>
              <a:t>3</a:t>
            </a:r>
            <a:r>
              <a:rPr lang="zh-CN" altLang="en-US" b="1" dirty="0" smtClean="0">
                <a:solidFill>
                  <a:srgbClr val="FF0000"/>
                </a:solidFill>
              </a:rPr>
              <a:t>种方法</a:t>
            </a:r>
            <a:endParaRPr lang="en-US" altLang="zh-CN" b="1" dirty="0" smtClean="0">
              <a:solidFill>
                <a:srgbClr val="FF0000"/>
              </a:solidFill>
            </a:endParaRPr>
          </a:p>
          <a:p>
            <a:r>
              <a:rPr lang="en-US" altLang="zh-CN" dirty="0" smtClean="0"/>
              <a:t>1.</a:t>
            </a:r>
            <a:r>
              <a:rPr lang="zh-CN" altLang="en-US" dirty="0" smtClean="0"/>
              <a:t>菜单命令：文件</a:t>
            </a:r>
            <a:r>
              <a:rPr lang="en-US" altLang="zh-CN" dirty="0" smtClean="0"/>
              <a:t>&gt;</a:t>
            </a:r>
            <a:r>
              <a:rPr lang="zh-CN" altLang="en-US" dirty="0" smtClean="0"/>
              <a:t>打开，找到自己的图片；</a:t>
            </a:r>
          </a:p>
          <a:p>
            <a:r>
              <a:rPr lang="en-US" altLang="zh-CN" dirty="0" smtClean="0"/>
              <a:t>2.</a:t>
            </a:r>
            <a:r>
              <a:rPr lang="zh-CN" altLang="en-US" dirty="0" smtClean="0"/>
              <a:t>把自己的图片拖到</a:t>
            </a:r>
            <a:r>
              <a:rPr lang="en-US" altLang="zh-CN" dirty="0" err="1" smtClean="0"/>
              <a:t>ps</a:t>
            </a:r>
            <a:r>
              <a:rPr lang="zh-CN" altLang="en-US" dirty="0" smtClean="0"/>
              <a:t>工作区的空白位置。</a:t>
            </a:r>
            <a:endParaRPr lang="en-US" altLang="zh-CN" dirty="0" smtClean="0"/>
          </a:p>
          <a:p>
            <a:r>
              <a:rPr lang="en-US" altLang="zh-CN" dirty="0" smtClean="0"/>
              <a:t>3.</a:t>
            </a:r>
            <a:r>
              <a:rPr lang="zh-CN" altLang="en-US" dirty="0" smtClean="0"/>
              <a:t>在工作区空白位置双击也可出现 打开 对话框；</a:t>
            </a:r>
            <a:endParaRPr lang="en-US" altLang="zh-CN" dirty="0" smtClean="0"/>
          </a:p>
          <a:p>
            <a:endParaRPr lang="en-US" altLang="zh-CN" dirty="0"/>
          </a:p>
          <a:p>
            <a:r>
              <a:rPr lang="zh-CN" altLang="en-US" dirty="0" smtClean="0">
                <a:solidFill>
                  <a:srgbClr val="FF0000"/>
                </a:solidFill>
              </a:rPr>
              <a:t>某图层从一个文件复制到另一个文件：</a:t>
            </a:r>
            <a:endParaRPr lang="en-US" altLang="zh-CN" dirty="0" smtClean="0">
              <a:solidFill>
                <a:srgbClr val="FF0000"/>
              </a:solidFill>
            </a:endParaRPr>
          </a:p>
          <a:p>
            <a:r>
              <a:rPr lang="zh-CN" altLang="en-US" dirty="0" smtClean="0"/>
              <a:t>两个文件都要打开，选中原文件图层面板中的目标图层，按</a:t>
            </a:r>
            <a:r>
              <a:rPr lang="en-US" altLang="zh-CN" dirty="0" smtClean="0"/>
              <a:t>【shift】</a:t>
            </a:r>
            <a:r>
              <a:rPr lang="zh-CN" altLang="en-US" dirty="0" smtClean="0"/>
              <a:t>（保证移动到新文件的中心位置），拖动到新文件工作窗口。</a:t>
            </a:r>
            <a:endParaRPr lang="en-US" altLang="zh-CN" dirty="0" smtClean="0"/>
          </a:p>
          <a:p>
            <a:endParaRPr lang="en-US" altLang="zh-CN" dirty="0"/>
          </a:p>
          <a:p>
            <a:r>
              <a:rPr lang="zh-CN" altLang="en-US" dirty="0" smtClean="0">
                <a:solidFill>
                  <a:srgbClr val="FF0000"/>
                </a:solidFill>
              </a:rPr>
              <a:t>保存：</a:t>
            </a:r>
            <a:endParaRPr lang="en-US" altLang="zh-CN" dirty="0" smtClean="0">
              <a:solidFill>
                <a:srgbClr val="FF0000"/>
              </a:solidFill>
            </a:endParaRPr>
          </a:p>
          <a:p>
            <a:r>
              <a:rPr lang="zh-CN" altLang="en-US" dirty="0" smtClean="0"/>
              <a:t>菜单命令：文件</a:t>
            </a:r>
            <a:r>
              <a:rPr lang="en-US" altLang="zh-CN" dirty="0" smtClean="0"/>
              <a:t>&gt;</a:t>
            </a:r>
            <a:r>
              <a:rPr lang="zh-CN" altLang="en-US" dirty="0" smtClean="0"/>
              <a:t>另存为，设置保存位置，选</a:t>
            </a:r>
            <a:r>
              <a:rPr lang="en-US" altLang="zh-CN" dirty="0" smtClean="0"/>
              <a:t>jpg</a:t>
            </a:r>
            <a:r>
              <a:rPr lang="zh-CN" altLang="en-US" dirty="0" smtClean="0"/>
              <a:t>格式，输入文件名，确定，点击高质量，确定。</a:t>
            </a:r>
            <a:endParaRPr lang="en-US" altLang="zh-CN" dirty="0" smtClean="0"/>
          </a:p>
        </p:txBody>
      </p:sp>
      <p:pic>
        <p:nvPicPr>
          <p:cNvPr id="4" name="Picture 2"/>
          <p:cNvPicPr>
            <a:picLocks noChangeAspect="1" noChangeArrowheads="1"/>
          </p:cNvPicPr>
          <p:nvPr/>
        </p:nvPicPr>
        <p:blipFill>
          <a:blip r:embed="rId2" cstate="print"/>
          <a:srcRect/>
          <a:stretch>
            <a:fillRect/>
          </a:stretch>
        </p:blipFill>
        <p:spPr bwMode="auto">
          <a:xfrm>
            <a:off x="5643570" y="4254555"/>
            <a:ext cx="3500430" cy="2603445"/>
          </a:xfrm>
          <a:prstGeom prst="rect">
            <a:avLst/>
          </a:prstGeom>
          <a:noFill/>
          <a:ln w="9525">
            <a:noFill/>
            <a:miter lim="800000"/>
            <a:headEnd/>
            <a:tailEnd/>
          </a:ln>
          <a:effectLst/>
        </p:spPr>
      </p:pic>
      <p:sp>
        <p:nvSpPr>
          <p:cNvPr id="5" name="矩形 4"/>
          <p:cNvSpPr/>
          <p:nvPr/>
        </p:nvSpPr>
        <p:spPr>
          <a:xfrm>
            <a:off x="1571604" y="4786322"/>
            <a:ext cx="4000528" cy="1754326"/>
          </a:xfrm>
          <a:prstGeom prst="rect">
            <a:avLst/>
          </a:prstGeom>
          <a:ln>
            <a:solidFill>
              <a:schemeClr val="tx1"/>
            </a:solidFill>
          </a:ln>
          <a:effectLst>
            <a:outerShdw blurRad="50800" dist="50800" dir="5400000" algn="ctr" rotWithShape="0">
              <a:schemeClr val="bg1"/>
            </a:outerShdw>
          </a:effectLst>
        </p:spPr>
        <p:txBody>
          <a:bodyPr wrap="square">
            <a:spAutoFit/>
          </a:bodyPr>
          <a:lstStyle/>
          <a:p>
            <a:endParaRPr lang="en-US" altLang="zh-CN" dirty="0" smtClean="0"/>
          </a:p>
          <a:p>
            <a:r>
              <a:rPr lang="en-US" altLang="zh-CN" dirty="0" smtClean="0">
                <a:solidFill>
                  <a:srgbClr val="FF0000"/>
                </a:solidFill>
              </a:rPr>
              <a:t>Tips:</a:t>
            </a:r>
            <a:r>
              <a:rPr lang="zh-CN" altLang="en-US" dirty="0" smtClean="0">
                <a:solidFill>
                  <a:srgbClr val="FF0000"/>
                </a:solidFill>
              </a:rPr>
              <a:t>由于</a:t>
            </a:r>
            <a:r>
              <a:rPr lang="en-US" altLang="zh-CN" dirty="0" err="1" smtClean="0">
                <a:solidFill>
                  <a:srgbClr val="FF0000"/>
                </a:solidFill>
              </a:rPr>
              <a:t>ps</a:t>
            </a:r>
            <a:r>
              <a:rPr lang="zh-CN" altLang="en-US" dirty="0" smtClean="0">
                <a:solidFill>
                  <a:srgbClr val="FF0000"/>
                </a:solidFill>
              </a:rPr>
              <a:t>文件较大，占内存较多，为防死机，一般先保存为</a:t>
            </a:r>
            <a:r>
              <a:rPr lang="en-US" altLang="zh-CN" dirty="0" err="1" smtClean="0">
                <a:solidFill>
                  <a:srgbClr val="FF0000"/>
                </a:solidFill>
              </a:rPr>
              <a:t>psd</a:t>
            </a:r>
            <a:r>
              <a:rPr lang="zh-CN" altLang="en-US" dirty="0" smtClean="0">
                <a:solidFill>
                  <a:srgbClr val="FF0000"/>
                </a:solidFill>
              </a:rPr>
              <a:t>文件，再继续处理。</a:t>
            </a:r>
            <a:endParaRPr lang="en-US" altLang="zh-CN" dirty="0" smtClean="0">
              <a:solidFill>
                <a:srgbClr val="FF0000"/>
              </a:solidFill>
            </a:endParaRPr>
          </a:p>
          <a:p>
            <a:endParaRPr lang="en-US" altLang="zh-CN" dirty="0" smtClean="0">
              <a:solidFill>
                <a:srgbClr val="FF0000"/>
              </a:solidFill>
            </a:endParaRPr>
          </a:p>
          <a:p>
            <a:r>
              <a:rPr lang="zh-CN" altLang="en-US" dirty="0" smtClean="0">
                <a:solidFill>
                  <a:srgbClr val="FF0000"/>
                </a:solidFill>
              </a:rPr>
              <a:t>处理完毕，再输出为常用格式。</a:t>
            </a:r>
            <a:endParaRPr lang="zh-CN" alt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5.</a:t>
            </a:r>
            <a:r>
              <a:rPr lang="zh-CN" altLang="en-US" dirty="0" smtClean="0"/>
              <a:t>常用工具与操作</a:t>
            </a:r>
            <a:r>
              <a:rPr lang="en-US" altLang="zh-CN" dirty="0" smtClean="0"/>
              <a:t>2</a:t>
            </a:r>
            <a:r>
              <a:rPr lang="zh-CN" altLang="en-US" dirty="0" smtClean="0"/>
              <a:t>：自由变换</a:t>
            </a:r>
            <a:endParaRPr lang="zh-CN" altLang="en-US" sz="2200" dirty="0" smtClean="0"/>
          </a:p>
        </p:txBody>
      </p:sp>
      <p:sp>
        <p:nvSpPr>
          <p:cNvPr id="7" name="矩形 6"/>
          <p:cNvSpPr/>
          <p:nvPr/>
        </p:nvSpPr>
        <p:spPr>
          <a:xfrm>
            <a:off x="4929190" y="1539137"/>
            <a:ext cx="4000528" cy="4801314"/>
          </a:xfrm>
          <a:prstGeom prst="rect">
            <a:avLst/>
          </a:prstGeom>
        </p:spPr>
        <p:txBody>
          <a:bodyPr wrap="square">
            <a:spAutoFit/>
          </a:bodyPr>
          <a:lstStyle/>
          <a:p>
            <a:r>
              <a:rPr lang="en-US" altLang="zh-CN" dirty="0" smtClean="0"/>
              <a:t>1.</a:t>
            </a:r>
            <a:r>
              <a:rPr lang="zh-CN" altLang="en-US" dirty="0" smtClean="0"/>
              <a:t>图层面板中选中目标图层</a:t>
            </a:r>
            <a:r>
              <a:rPr lang="en-US" altLang="zh-CN" dirty="0" smtClean="0"/>
              <a:t>;</a:t>
            </a:r>
          </a:p>
          <a:p>
            <a:r>
              <a:rPr lang="en-US" altLang="zh-CN" dirty="0" smtClean="0"/>
              <a:t>2.</a:t>
            </a:r>
            <a:r>
              <a:rPr lang="zh-CN" altLang="en-US" dirty="0" smtClean="0"/>
              <a:t>菜单 编辑</a:t>
            </a:r>
            <a:r>
              <a:rPr lang="en-US" altLang="zh-CN" dirty="0" smtClean="0"/>
              <a:t>&gt;</a:t>
            </a:r>
            <a:r>
              <a:rPr lang="zh-CN" altLang="en-US" dirty="0" smtClean="0"/>
              <a:t>自由变换；</a:t>
            </a:r>
            <a:endParaRPr lang="en-US" altLang="zh-CN" dirty="0" smtClean="0"/>
          </a:p>
          <a:p>
            <a:r>
              <a:rPr lang="en-US" altLang="zh-CN" dirty="0" smtClean="0"/>
              <a:t>     (</a:t>
            </a:r>
            <a:r>
              <a:rPr lang="zh-CN" altLang="en-US" dirty="0" smtClean="0"/>
              <a:t> 快捷键</a:t>
            </a:r>
            <a:r>
              <a:rPr lang="en-US" altLang="zh-CN" dirty="0" smtClean="0"/>
              <a:t>【</a:t>
            </a:r>
            <a:r>
              <a:rPr lang="en-US" altLang="zh-CN" dirty="0" err="1" smtClean="0"/>
              <a:t>ctrl+T</a:t>
            </a:r>
            <a:r>
              <a:rPr lang="en-US" altLang="zh-CN" dirty="0" smtClean="0"/>
              <a:t>】)</a:t>
            </a:r>
          </a:p>
          <a:p>
            <a:r>
              <a:rPr lang="en-US" altLang="zh-CN" dirty="0" smtClean="0"/>
              <a:t>3.</a:t>
            </a:r>
            <a:r>
              <a:rPr lang="zh-CN" altLang="en-US" dirty="0" smtClean="0"/>
              <a:t>在工作区出现蚂蚁线，鼠标放到四角之一即可旋转；</a:t>
            </a:r>
            <a:endParaRPr lang="en-US" altLang="zh-CN" dirty="0" smtClean="0"/>
          </a:p>
          <a:p>
            <a:r>
              <a:rPr lang="en-US" altLang="zh-CN" dirty="0" smtClean="0"/>
              <a:t>4.</a:t>
            </a:r>
            <a:r>
              <a:rPr lang="zh-CN" altLang="en-US" dirty="0"/>
              <a:t>精细</a:t>
            </a:r>
            <a:r>
              <a:rPr lang="zh-CN" altLang="en-US" dirty="0" smtClean="0"/>
              <a:t>调整至满意，</a:t>
            </a:r>
            <a:r>
              <a:rPr lang="en-US" altLang="zh-CN" dirty="0" smtClean="0"/>
              <a:t>【</a:t>
            </a:r>
            <a:r>
              <a:rPr lang="zh-CN" altLang="en-US" dirty="0" smtClean="0"/>
              <a:t>回车</a:t>
            </a:r>
            <a:r>
              <a:rPr lang="en-US" altLang="zh-CN" dirty="0" smtClean="0"/>
              <a:t>】</a:t>
            </a:r>
            <a:r>
              <a:rPr lang="zh-CN" altLang="en-US" dirty="0" smtClean="0"/>
              <a:t>。</a:t>
            </a:r>
            <a:endParaRPr lang="en-US" altLang="zh-CN" dirty="0" smtClean="0"/>
          </a:p>
          <a:p>
            <a:endParaRPr lang="en-US" altLang="zh-CN" dirty="0" smtClean="0"/>
          </a:p>
          <a:p>
            <a:endParaRPr lang="en-US" altLang="zh-CN" dirty="0"/>
          </a:p>
          <a:p>
            <a:r>
              <a:rPr lang="en-US" altLang="zh-CN" dirty="0" smtClean="0"/>
              <a:t>tips:</a:t>
            </a:r>
          </a:p>
          <a:p>
            <a:r>
              <a:rPr lang="en-US" altLang="zh-CN" dirty="0" smtClean="0"/>
              <a:t>【</a:t>
            </a:r>
            <a:r>
              <a:rPr lang="en-US" altLang="zh-CN" dirty="0" err="1" smtClean="0"/>
              <a:t>ctrl+R</a:t>
            </a:r>
            <a:r>
              <a:rPr lang="en-US" altLang="zh-CN" dirty="0" smtClean="0"/>
              <a:t>】</a:t>
            </a:r>
            <a:r>
              <a:rPr lang="zh-CN" altLang="en-US" dirty="0" smtClean="0"/>
              <a:t>出现标尺，可以用工具箱中的移动工具拖动出水平</a:t>
            </a:r>
            <a:r>
              <a:rPr lang="en-US" altLang="zh-CN" dirty="0" smtClean="0"/>
              <a:t>/</a:t>
            </a:r>
            <a:r>
              <a:rPr lang="zh-CN" altLang="en-US" dirty="0" smtClean="0"/>
              <a:t>竖直参考线。</a:t>
            </a:r>
            <a:endParaRPr lang="en-US" altLang="zh-CN" dirty="0" smtClean="0"/>
          </a:p>
          <a:p>
            <a:r>
              <a:rPr lang="en-US" altLang="zh-CN" dirty="0" smtClean="0"/>
              <a:t>【</a:t>
            </a:r>
            <a:r>
              <a:rPr lang="en-US" altLang="zh-CN" dirty="0" err="1" smtClean="0"/>
              <a:t>ctrl+H</a:t>
            </a:r>
            <a:r>
              <a:rPr lang="en-US" altLang="zh-CN" dirty="0" smtClean="0"/>
              <a:t>】</a:t>
            </a:r>
            <a:r>
              <a:rPr lang="zh-CN" altLang="en-US" dirty="0" smtClean="0"/>
              <a:t>显示</a:t>
            </a:r>
            <a:r>
              <a:rPr lang="en-US" altLang="zh-CN" dirty="0" smtClean="0"/>
              <a:t>/</a:t>
            </a:r>
            <a:r>
              <a:rPr lang="zh-CN" altLang="en-US" dirty="0" smtClean="0"/>
              <a:t>隐藏所有参考线。</a:t>
            </a:r>
            <a:endParaRPr lang="en-US" altLang="zh-CN" dirty="0" smtClean="0"/>
          </a:p>
          <a:p>
            <a:endParaRPr lang="en-US" altLang="zh-CN" dirty="0"/>
          </a:p>
          <a:p>
            <a:endParaRPr lang="en-US" altLang="zh-CN" dirty="0"/>
          </a:p>
          <a:p>
            <a:r>
              <a:rPr lang="zh-CN" altLang="en-US" dirty="0" smtClean="0">
                <a:solidFill>
                  <a:srgbClr val="FF0000"/>
                </a:solidFill>
              </a:rPr>
              <a:t>警告：旋转对</a:t>
            </a:r>
            <a:r>
              <a:rPr lang="en-US" altLang="zh-CN" dirty="0" smtClean="0">
                <a:solidFill>
                  <a:srgbClr val="FF0000"/>
                </a:solidFill>
              </a:rPr>
              <a:t>background</a:t>
            </a:r>
            <a:r>
              <a:rPr lang="zh-CN" altLang="en-US" dirty="0" smtClean="0">
                <a:solidFill>
                  <a:srgbClr val="FF0000"/>
                </a:solidFill>
              </a:rPr>
              <a:t>层不起作用，如需旋转背景，请先复制背景，并隐藏原背景图层，对新图层旋转。</a:t>
            </a:r>
            <a:endParaRPr lang="en-US" altLang="zh-CN" dirty="0" smtClean="0">
              <a:solidFill>
                <a:srgbClr val="FF0000"/>
              </a:solidFill>
            </a:endParaRPr>
          </a:p>
        </p:txBody>
      </p:sp>
      <p:pic>
        <p:nvPicPr>
          <p:cNvPr id="25603" name="Picture 3"/>
          <p:cNvPicPr>
            <a:picLocks noChangeAspect="1" noChangeArrowheads="1"/>
          </p:cNvPicPr>
          <p:nvPr/>
        </p:nvPicPr>
        <p:blipFill>
          <a:blip r:embed="rId2" cstate="print"/>
          <a:srcRect/>
          <a:stretch>
            <a:fillRect/>
          </a:stretch>
        </p:blipFill>
        <p:spPr bwMode="auto">
          <a:xfrm>
            <a:off x="-32" y="2071678"/>
            <a:ext cx="4714876" cy="3576803"/>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486</TotalTime>
  <Words>1283</Words>
  <Application>Microsoft Office PowerPoint</Application>
  <PresentationFormat>全屏显示(4:3)</PresentationFormat>
  <Paragraphs>134</Paragraphs>
  <Slides>18</Slides>
  <Notes>2</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夏至</vt:lpstr>
      <vt:lpstr>Photoshop在实验结果处理中的应用</vt:lpstr>
      <vt:lpstr>OUTLINE</vt:lpstr>
      <vt:lpstr>幻灯片 3</vt:lpstr>
      <vt:lpstr>1.像素与分辨率——图像的正常浏览与打印</vt:lpstr>
      <vt:lpstr>2.常见格式、输入与输出——会打开与保存</vt:lpstr>
      <vt:lpstr>3.颜色模式与对比——便于打印</vt:lpstr>
      <vt:lpstr>4.图层与图层面板——photoshop的灵魂</vt:lpstr>
      <vt:lpstr>5.常用工具与操作1：打开与保存</vt:lpstr>
      <vt:lpstr>5.常用工具与操作2：自由变换</vt:lpstr>
      <vt:lpstr>5.常用工具与操作3：裁切</vt:lpstr>
      <vt:lpstr>5.常用工具与操作4：颜色翻转</vt:lpstr>
      <vt:lpstr>5.常用工具与操作5：扩展画布</vt:lpstr>
      <vt:lpstr>5.常用工具与操作6：添加文字</vt:lpstr>
      <vt:lpstr>5.常用工具与操作7：裁切输出</vt:lpstr>
      <vt:lpstr>5.常用工具与操作8：更精细化</vt:lpstr>
      <vt:lpstr>实例</vt:lpstr>
      <vt:lpstr>实例</vt:lpstr>
      <vt:lpstr>幻灯片 18</vt:lpstr>
    </vt:vector>
  </TitlesOfParts>
  <Company>Sky123.Org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Junliang</dc:creator>
  <cp:lastModifiedBy>Junliang</cp:lastModifiedBy>
  <cp:revision>42</cp:revision>
  <dcterms:created xsi:type="dcterms:W3CDTF">2013-08-05T11:05:15Z</dcterms:created>
  <dcterms:modified xsi:type="dcterms:W3CDTF">2015-07-06T08:55:52Z</dcterms:modified>
</cp:coreProperties>
</file>