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2F1E8-C3F6-43BF-AAFD-2CD92237E18D}" v="67" dt="2021-12-13T01:35:2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37:43.0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2882 619 24575,'0'0'0,"0"0"0,0 0 0,0 0 0,0 0 0,0 0 0,0 0 0,0 0 0,0 0 0,0 0 0,0 0 0,-1-23 0,-3 7 0,-1 0 0,-1 1 0,0 0 0,0-1 0,-2 2 0,0-1 0,-1 1 0,0 1 0,-1-1 0,0 2 0,-1-1 0,-22-18 0,-4 0 0,-1 1 0,-1 2 0,-45-25 0,33 26 0,0 2 0,-2 2 0,-80-23 0,23 13 0,-2 4 0,0 5 0,-142-12 0,-92 29 0,287 11 0,0 3 0,0 2 0,-105 31 0,98-19 0,-298 110 0,287-95 0,-107 66 0,161-87 0,0 1 0,1 2 0,1 0 0,0 1 0,2 1 0,0 1 0,1 0 0,-22 37 0,25-33 0,2 1 0,0 1 0,2 0 0,1 0 0,1 1 0,1 0 0,2 1 0,-5 52 0,10-65 0,1 1 0,0-1 0,1 0 0,1 0 0,1 0 0,0-1 0,1 1 0,1 0 0,0-1 0,1 0 0,1-1 0,0 1 0,1-1 0,0 0 0,2-1 0,-1 0 0,18 17 0,0-5 0,0-2 0,2 0 0,0-2 0,2-2 0,0-1 0,59 26 0,-13-14 0,148 37 0,-72-35 0,2-7 0,0-7 0,1-6 0,1-7 0,180-18 0,-229 3 0,139-31 0,-174 24 0,-1-4 0,123-53 0,-153 55 0,-1-2 0,-2-2 0,0-2 0,-2-1 0,0-2 0,-2-1 0,-1-2 0,-2-1 0,34-43 0,-58 63 5,0 0 0,-1 0-1,0-1 1,-1 1 0,0-2-1,-1 1 1,0-1 0,-1 1-1,-1-1 1,0-1 0,-1 1 0,-1 0-1,0 0 1,-1-1 0,-2-17-1,-4-15-141,-2 1-1,-3 1 0,-21-59 0,9 28-751,13 40-5937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21:51:08.7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4530 169 24575,'-2'1'0,"-1"0"0,0-1 0,0 1 0,0-1 0,0 1 0,0-1 0,0 0 0,0 0 0,0 0 0,-4-1 0,3 1 0,-5-1 0,-1-1 0,1 1 0,0-2 0,-1 1 0,1-2 0,1 1 0,-10-5 0,-20-8 0,-197-41 0,231 56 0,-552-72 0,244 77 0,103 4 0,-214 3 0,139-6 0,83-4 0,-8 22 0,101-8 0,-84 12 0,-72 8 0,-27-9 0,53-22 0,23-1 0,158 4 0,1 3 0,-1 2 0,2 2 0,0 4 0,1 1 0,1 3 0,-68 38 0,108-53 0,-5 2 0,-31 23 0,45-30 0,1 0 0,0 0 0,0 1 0,0 0 0,1 0 0,-1 0 0,1 0 0,-1 0 0,1 0 0,0 0 0,0 1 0,0-1 0,1 1 0,-1 0 0,1-1 0,-2 6 0,4-5 0,-1 1 0,1-1 0,-1 0 0,1 0 0,1 0 0,-1 1 0,0-1 0,1-1 0,0 1 0,0 0 0,0 0 0,0-1 0,5 6 0,0 0 0,1 0 0,0 0 0,15 12 0,-11-12 0,0-1 0,1-1 0,0 0 0,0 0 0,1-2 0,0 1 0,0-2 0,0 0 0,1-1 0,22 3 0,18-1 0,82-4 0,-79-2 0,672-14 0,-550 10 0,363-20 0,512-58 0,-961 77 0,164 13 0,92 34 0,-284-34 0,-1-3 0,124-9 0,12-20 0,-170 19 0,1-2 0,-1-1 0,-1-1 0,37-19 0,-53 22 0,0-1 0,-1-1 0,0 0 0,22-22 0,-28 24 0,0 0 0,-1 0 0,0 0 0,-1-1 0,0 0 0,0 0 0,0 0 0,-1 0 0,5-16 0,-9 19 6,1 1 0,-1-1 0,0 1 0,0-1 0,-1 1 0,1-1 0,-1 1 0,0-1 0,-1 1 0,1-1 0,-1 1 0,1 0 0,-1 0 0,-1 0 0,1 0 0,0 0 0,-1 0 0,0 1 0,-5-6 0,-3-3-303,0 0 0,-1 1 0,0 0 0,-16-10 0,13 12-6529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22:59:43.0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4566 125 24575,'-12'1'0,"0"1"0,0-2 0,0 1 0,-20-3 0,-5 0 0,12 1 0,0 0 0,-44-9 0,11-1 0,-100-24 0,145 32 0,0 1 0,0 0 0,-14 1 0,-10-2 0,-149-6 0,6-7 0,-382 3 0,414 14 0,-126-9 0,-156 0 0,225 6 0,-209 4 0,293 7 0,46-2 0,-103-4 0,-26 1 0,-124 17 0,239-8 0,2 4 0,0 4 0,-103 38 0,154-47 0,0 0 0,2 2 0,0 2 0,-55 34 0,87-49 0,0 1 0,0 0 0,0 0 0,0 0 0,1 1 0,-1-1 0,1 0 0,-1 1 0,1-1 0,0 1 0,0-1 0,0 1 0,0-1 0,0 1 0,0 0 0,1 0 0,0-1 0,-1 1 0,1 0 0,0 0 0,0-1 0,0 1 0,1 0 0,-1 0 0,1-1 0,-1 1 0,1 0 0,0-1 0,0 1 0,0 0 0,1-1 0,2 4 0,0 2 0,0-1 0,0 0 0,1 0 0,0-1 0,1 1 0,-1-1 0,1 0 0,0-1 0,14 10 0,-8-8 0,2-1 0,-1 0 0,1-1 0,-1 0 0,1-1 0,1-1 0,-1 0 0,28 1 0,6-2 0,66-8 0,-37 1 0,107-4 0,72 5 0,188 4 0,-363 12 0,-5 0 0,117-7 0,62-22 0,-205 16 0,-19-1 0,1 1 0,47 6 0,-16 2 0,1-3 0,79-6 0,-38 0 0,102-8 0,34 0 0,6 19 0,161 2 0,-241-19 0,22 16 0,96-4 0,68-16 0,-351 12 0,1-1 0,0 0 0,0 0 0,-1-1 0,1 1 0,-1 0 0,1-1 0,-1 0 0,0 1 0,1-1 0,-1 0 0,0 0 0,0-1 0,0 1 0,-1 0 0,1-1 0,0 1 0,-1-1 0,2-2 0,25-55 0,-27 56 0,11-34 0,-11 35 0,0 1 0,-1 0 0,1-1 0,-1 1 0,0 0 0,1-1 0,-1 1 0,-1-1 0,1 1 0,0 0 0,0-1 0,-1 1 0,1 0 0,-2-4 0,-1 4 0,1 0 0,0 0 0,-1 0 0,0 0 0,1 0 0,-1 1 0,0-1 0,-3 0 0,-14-9 0,-3-4 65,-39-21 1,-12-7-1562,54 29-5330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0:37:06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3511 94 24575,'0'0'0,"-35"-13"0,-2 2 0,-1 2 0,-62-7 0,86 14 0,-121-16 0,0 6 0,-157 7 0,-72 2 0,75-2 0,-32 15 0,-116 2 0,-16 9 0,287-7 0,-268 33 0,409-43 0,0 1 0,0 1 0,1 1 0,-1 2 0,2 0 0,-1 1 0,-21 14 0,42-20 0,0 0 0,0 1 0,0-1 0,0 1 0,1 0 0,0-1 0,0 1 0,0 0 0,1 0 0,-1 0 0,1 1 0,0 6 0,-2 1 0,-1 0 0,1 0 0,0 1 0,1 0 0,1-1 0,0 1 0,1 0 0,3 25 0,0-27 0,0 0 0,1-1 0,0 1 0,1-1 0,1 1 0,0-1 0,0-1 0,1 1 0,0-1 0,1 0 0,0-1 0,17 15 0,-14-17 0,0 0 0,0-2 0,1 1 0,0-2 0,0 1 0,0-2 0,0 0 0,17 3 0,104 4 0,-95-9 0,142 3 0,134 11 0,34 4 0,242-30 0,-405 5 0,119 18 0,0 26 0,-150-17 0,-152-21 0,319 33 0,-264-30 0,1-3 0,-1-3 0,92-15 0,-117 11 0,0-1 0,-1-2 0,0 0 0,36-20 0,-54 24 0,-1-1 0,0 0 0,0-1 0,0 0 0,-1-1 0,-1 0 0,1-1 0,-2 0 0,1-1 0,-1 0 0,-1 0 0,10-18 0,-15 25 0,-1-1 0,0 0 0,-1 0 0,1 0 0,-1 0 0,0-1 0,0 1 0,0 0 0,-1 0 0,0-1 0,0 1 0,0 0 0,-1 0 0,0-1 0,0 1 0,0 0 0,0 0 0,-1 0 0,0 0 0,0 0 0,0 1 0,-1-1 0,0 0 0,0 1 0,0 0 0,0 0 0,0 0 0,-6-5 0,-10-9 0,-1 1 0,-1 1 0,-1 1 0,-35-19 0,15 8 0,-165-98-1365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3:33:56.7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3:33:58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3:36:00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24575,'0'-11'0,"11"-3"0,4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3:36:01.8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3:36:0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3:36:03.6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5:25:28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5:28:21.2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7115B-A4A2-41BA-B329-621D0FA1868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3B28B-EDD6-4DD2-84E1-D29FF8B8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3A05-51E9-4B2C-A1E8-CF7B00CE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59502-9BA3-46B0-B72A-E29377F3A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C323-CAF5-4DA8-8FC0-B313C49B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7EAC-30F3-4917-89BE-DFAE78E0796A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E764-B526-4534-8D92-321A0799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6382-DC9B-440E-86AA-F9B24871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9415-739D-4B4C-853E-0C5F3B7B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3DA7-72F7-49B3-A7A7-86FACBFC3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D700-33DB-4A03-87C4-ED015061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02E-C94D-4B6D-9CB2-B66C51064BFD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47EE-6DA7-43C5-B42F-15334411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38FC-727D-49FF-87DB-04CACAF0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3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0D3F5-F5F3-4EB6-96DA-40B628A3F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0CF2F-D0BB-4EA4-95AA-05AB31D3F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D059-640A-40B8-A2A9-6CEDF767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5B5-72C4-4009-BEC9-0FE6294DEE6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4254-1D20-4AEC-80AB-892169D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69C4-DAFC-4A2C-8605-C8B79E7C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EE20-27DF-49DF-8B3E-40C11FC0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7729-FF33-4078-AD63-8968BDC3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47F1-05E9-4300-9C01-197372B0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1417-9CCA-485D-B5F6-B3EE5FFC17DD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D4A1-1D95-4802-89D0-53570F36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E22-55E5-48A6-946C-7CBB8268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3353-191F-493D-B804-01C20575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7587-8575-4913-BB58-B27B1B12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3A5F-F224-494A-B159-8070C074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F4E5-7D33-45F5-9A21-0131F26FB92C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EE94-2B2B-480B-92EF-31546CF1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D704-2AA6-4592-84C9-EB873B42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DFC9-5DDB-4026-A8EA-56DF89AD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B9D9-6487-44F0-9642-EDB2054CC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46148-6E1B-4415-9473-FCDFEC256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4D02E-281D-434D-AD72-936EECE8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360-EEC7-453A-A0A6-5D66CACD6C7A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CCF66-D30F-4FBD-B31F-6858496D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69CE7-D68C-467E-8B50-FC914CCC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1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AE9C-69BC-4B1D-9202-476E619F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2672-BA3F-4B2E-8E0B-E0521A7E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57B50-E2D0-4D3A-A707-EFAA4D1D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E913F-F429-4E32-8646-F41E5A265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14630-AE45-4C47-8383-E9A3C104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98BD3-58AC-4BB1-AAF6-88E17369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1F7-4B84-42AD-8A84-8001DD2F056D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59A5B-D811-457F-8B05-3773603E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09CE4-BADA-4AD1-8290-DA693925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7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624-E379-4DA9-81CE-BF649508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A0E71-9FF3-410A-893E-9BCB0299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A4CB-A422-4FAD-9D7E-32E61D098DC1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03919-3049-45AB-BC6C-E63E1895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4FDF9-182B-4942-B83F-A12EFAFF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13DAA-C2A0-48DC-BAFD-60B3FBD3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3EA9-6F30-4DAD-8650-18BC57F197BF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BAFC-02C6-4A96-BFE3-10A93FE7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D07B3-580F-4F59-878B-8F41B56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089D-459C-4485-84E3-190EA3AD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EA52-7E82-44AE-ACCE-A43FB715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E9EEC-7874-433D-BEE2-651C0A5D2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5C5D5-63D0-410D-BD97-7AF831AE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405-C508-43D7-8053-253405709AF0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8F886-DBF7-4E44-B940-B072BB2A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30770-FCD7-4468-B3FD-3B043084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5620-E55A-4C3C-BFC2-27D61774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8C2B4-923E-4AFC-A64A-381DF448E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9CD7C-563E-4CE4-AB2C-24E69258E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C08C1-64E2-497C-B771-C4400D8B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5D34-B13A-4A57-B860-572BF5738CA5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13C7B-9AFD-43D2-9D5A-56926EA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625C8-38CD-4275-8692-9C3695E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2F0C-450F-483F-A0A7-78C5FD6E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CB596-7162-4EEA-9A9A-EE06789E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4282-CC28-4C34-8FC9-B3038FBEF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CF61-9C4B-43B7-B35A-FD134513FF53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AA44-7CDA-462B-BAB1-698CAE858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F1256-E828-4DEF-8E18-01FCD0440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7BFD-2E58-4730-BD33-8682CB1BF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bbest.com/2015/03/29/job-physical-requirements-and-restrictions-protect-everyone-in-business-and-at-wor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gnifying-glass-search-to-find-101987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2.xml"/><Relationship Id="rId7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image" Target="../media/image40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://www.publicdomainpictures.net/view-image.php?image=129807&amp;picture=no-smoking-sig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Cigarettes_in_a_cigarette_packet_(close-up).JP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7" Type="http://schemas.openxmlformats.org/officeDocument/2006/relationships/image" Target="../media/image13.png"/><Relationship Id="rId2" Type="http://schemas.openxmlformats.org/officeDocument/2006/relationships/image" Target="../media/image11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8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D95814-CADD-4BF6-B580-654D062D7EEA}"/>
              </a:ext>
            </a:extLst>
          </p:cNvPr>
          <p:cNvSpPr/>
          <p:nvPr/>
        </p:nvSpPr>
        <p:spPr>
          <a:xfrm>
            <a:off x="1429153" y="1501636"/>
            <a:ext cx="897393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  <a:latin typeface="Baskerville Old Face" panose="02020602080505020303" pitchFamily="18" charset="0"/>
              </a:rPr>
              <a:t>DSO-2 </a:t>
            </a:r>
            <a:r>
              <a:rPr lang="en-US" sz="9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  <a:latin typeface="Baskerville Old Face" panose="02020602080505020303" pitchFamily="18" charset="0"/>
              </a:rPr>
              <a:t>Lesson 10</a:t>
            </a:r>
          </a:p>
          <a:p>
            <a:pPr algn="ctr"/>
            <a:r>
              <a:rPr lang="en-US" sz="9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  <a:latin typeface="Baskerville Old Face" panose="02020602080505020303" pitchFamily="18" charset="0"/>
              </a:rPr>
              <a:t>R Final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B4D44-C48D-4708-9BEA-0214921F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98B74-D9FF-44CF-AA55-AA61BC7F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2F180-10AE-4C30-80CB-7B4D3BFCCC72}"/>
              </a:ext>
            </a:extLst>
          </p:cNvPr>
          <p:cNvSpPr txBox="1"/>
          <p:nvPr/>
        </p:nvSpPr>
        <p:spPr>
          <a:xfrm>
            <a:off x="2279904" y="57223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(inflation,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adjprice</a:t>
            </a:r>
            <a:r>
              <a:rPr lang="en-US" dirty="0"/>
              <a:t>, y = </a:t>
            </a:r>
            <a:r>
              <a:rPr lang="en-US" dirty="0" err="1"/>
              <a:t>packpc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4215-9371-4910-BADE-5F0B2D39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2967335"/>
            <a:ext cx="4925567" cy="250282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F60A4F-F8F3-4170-AA9B-1F82460FA7A3}"/>
              </a:ext>
            </a:extLst>
          </p:cNvPr>
          <p:cNvSpPr/>
          <p:nvPr/>
        </p:nvSpPr>
        <p:spPr>
          <a:xfrm>
            <a:off x="1066549" y="1521882"/>
            <a:ext cx="85227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Scatter plot with adjusted price</a:t>
            </a:r>
            <a:endParaRPr lang="en-US" sz="4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218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3904D1-B047-43A4-A43E-8C83B1BA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EABF9-0ED2-4C3A-9E61-6D6B51B7FD20}"/>
              </a:ext>
            </a:extLst>
          </p:cNvPr>
          <p:cNvSpPr txBox="1"/>
          <p:nvPr/>
        </p:nvSpPr>
        <p:spPr>
          <a:xfrm>
            <a:off x="7446264" y="13594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regression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packpc~adjprice,inflation</a:t>
            </a:r>
            <a:r>
              <a:rPr lang="en-US" dirty="0"/>
              <a:t> )</a:t>
            </a:r>
          </a:p>
          <a:p>
            <a:r>
              <a:rPr lang="en-US" dirty="0"/>
              <a:t>summary(regression)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0CFD2-4B63-47A9-AFAB-5FABD67DA474}"/>
              </a:ext>
            </a:extLst>
          </p:cNvPr>
          <p:cNvSpPr/>
          <p:nvPr/>
        </p:nvSpPr>
        <p:spPr>
          <a:xfrm>
            <a:off x="40075" y="1089987"/>
            <a:ext cx="571041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AD3D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the new variability by </a:t>
            </a:r>
          </a:p>
          <a:p>
            <a:pPr algn="ctr"/>
            <a:r>
              <a:rPr lang="en-US" sz="3200" dirty="0">
                <a:ln w="0"/>
                <a:solidFill>
                  <a:srgbClr val="AD3D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>
                <a:ln w="0"/>
                <a:solidFill>
                  <a:srgbClr val="AD3D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unning this code and summary()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EC83661-5E00-463C-B7E3-759F652BD160}"/>
              </a:ext>
            </a:extLst>
          </p:cNvPr>
          <p:cNvSpPr/>
          <p:nvPr/>
        </p:nvSpPr>
        <p:spPr>
          <a:xfrm>
            <a:off x="6157601" y="13594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01702F-AA60-40B5-9B67-5F9BD5AC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21" y="2792675"/>
            <a:ext cx="3673158" cy="1272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ACE14F-2C49-4FED-83FB-0DDD5C87839E}"/>
                  </a:ext>
                </a:extLst>
              </p14:cNvPr>
              <p14:cNvContentPartPr/>
              <p14:nvPr/>
            </p14:nvContentPartPr>
            <p14:xfrm>
              <a:off x="5996520" y="3670551"/>
              <a:ext cx="1695600" cy="16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ACE14F-2C49-4FED-83FB-0DDD5C8783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7520" y="3661911"/>
                <a:ext cx="171324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392E400-51B9-4CA5-AB6E-B506268D0E48}"/>
              </a:ext>
            </a:extLst>
          </p:cNvPr>
          <p:cNvSpPr/>
          <p:nvPr/>
        </p:nvSpPr>
        <p:spPr>
          <a:xfrm>
            <a:off x="1589217" y="4390597"/>
            <a:ext cx="84814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variability with inflation is higher at 39%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3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5BF6E-8B96-4E75-9DC6-0BC4F80D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0D921-D905-4165-B4E8-758E019D2941}"/>
              </a:ext>
            </a:extLst>
          </p:cNvPr>
          <p:cNvSpPr/>
          <p:nvPr/>
        </p:nvSpPr>
        <p:spPr>
          <a:xfrm>
            <a:off x="380083" y="877278"/>
            <a:ext cx="5361789" cy="2677656"/>
          </a:xfrm>
          <a:prstGeom prst="rect">
            <a:avLst/>
          </a:prstGeom>
          <a:noFill/>
          <a:ln>
            <a:solidFill>
              <a:srgbClr val="AD3D9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vector for the number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packs per capita in 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year 1985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the code: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b="0" cap="none" spc="0" dirty="0">
                <a:ln w="0"/>
                <a:solidFill>
                  <a:srgbClr val="AD3D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Cigs1985$packpc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9F67D-CA55-4005-850C-DC10C92CC2D8}"/>
              </a:ext>
            </a:extLst>
          </p:cNvPr>
          <p:cNvSpPr/>
          <p:nvPr/>
        </p:nvSpPr>
        <p:spPr>
          <a:xfrm>
            <a:off x="6224409" y="877278"/>
            <a:ext cx="5361789" cy="26776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vector for the number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packs per capita in the year 1995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this code:</a:t>
            </a: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Cigs1995$packpc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D764D-4BC3-4B17-9990-4EC0D6FD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09" y="3958155"/>
            <a:ext cx="5581491" cy="213235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F61DAC-3C1A-4FD8-8801-82A895600D50}"/>
              </a:ext>
            </a:extLst>
          </p:cNvPr>
          <p:cNvSpPr/>
          <p:nvPr/>
        </p:nvSpPr>
        <p:spPr>
          <a:xfrm>
            <a:off x="8563544" y="259038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25585C-8B2C-49F5-AFA7-0AFD6F3F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3958155"/>
            <a:ext cx="5256097" cy="2132353"/>
          </a:xfrm>
          <a:prstGeom prst="rect">
            <a:avLst/>
          </a:prstGeom>
          <a:ln>
            <a:solidFill>
              <a:srgbClr val="AD3D90"/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392625F7-9B28-4777-AA80-2B83ED5C3F7C}"/>
              </a:ext>
            </a:extLst>
          </p:cNvPr>
          <p:cNvSpPr/>
          <p:nvPr/>
        </p:nvSpPr>
        <p:spPr>
          <a:xfrm>
            <a:off x="2871507" y="3554933"/>
            <a:ext cx="484632" cy="403221"/>
          </a:xfrm>
          <a:prstGeom prst="downArrow">
            <a:avLst/>
          </a:prstGeom>
          <a:solidFill>
            <a:srgbClr val="AD3D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2095BD7-A6B9-4165-AF04-5CAF4D623401}"/>
              </a:ext>
            </a:extLst>
          </p:cNvPr>
          <p:cNvSpPr/>
          <p:nvPr/>
        </p:nvSpPr>
        <p:spPr>
          <a:xfrm>
            <a:off x="8791575" y="3554933"/>
            <a:ext cx="484632" cy="40322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9B3B6-DF6D-4E70-91C5-7722E095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FE0437-4DF5-4263-872E-E752828BB20A}"/>
              </a:ext>
            </a:extLst>
          </p:cNvPr>
          <p:cNvSpPr/>
          <p:nvPr/>
        </p:nvSpPr>
        <p:spPr>
          <a:xfrm>
            <a:off x="247650" y="319385"/>
            <a:ext cx="1153477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Paired t-test to see if the number of packs per capita in 1995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 significantly different than the number of packs per capita in 1985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75791-3089-4820-9AD9-C663A8B7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82" y="3328513"/>
            <a:ext cx="4783618" cy="2011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E9AD3-3764-4835-9237-88C6263671D8}"/>
              </a:ext>
            </a:extLst>
          </p:cNvPr>
          <p:cNvSpPr txBox="1"/>
          <p:nvPr/>
        </p:nvSpPr>
        <p:spPr>
          <a:xfrm>
            <a:off x="2893218" y="2154288"/>
            <a:ext cx="64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t.test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(Cigs1985$packpc, Cigs1995$packpc, paired=TRUE)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E8A7B9-766B-4115-BCFB-750990CD6888}"/>
                  </a:ext>
                </a:extLst>
              </p14:cNvPr>
              <p14:cNvContentPartPr/>
              <p14:nvPr/>
            </p14:nvContentPartPr>
            <p14:xfrm>
              <a:off x="5329601" y="3914824"/>
              <a:ext cx="1355760" cy="264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E8A7B9-766B-4115-BCFB-750990CD68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0601" y="3905824"/>
                <a:ext cx="1373400" cy="2818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B852EDA-34BA-4DA8-BFC1-82A91834356D}"/>
              </a:ext>
            </a:extLst>
          </p:cNvPr>
          <p:cNvSpPr/>
          <p:nvPr/>
        </p:nvSpPr>
        <p:spPr>
          <a:xfrm>
            <a:off x="1780513" y="5386634"/>
            <a:ext cx="73779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and there is a significant difference</a:t>
            </a:r>
          </a:p>
        </p:txBody>
      </p:sp>
    </p:spTree>
    <p:extLst>
      <p:ext uri="{BB962C8B-B14F-4D97-AF65-F5344CB8AC3E}">
        <p14:creationId xmlns:p14="http://schemas.microsoft.com/office/powerpoint/2010/main" val="106273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5001F-E1B4-4EB9-9377-E9A6BC19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EECFF-18D0-4CCD-B8FA-AD3B369C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66" y="4102050"/>
            <a:ext cx="3787468" cy="114309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853371-01A3-423E-BC05-28A40795811B}"/>
              </a:ext>
            </a:extLst>
          </p:cNvPr>
          <p:cNvSpPr/>
          <p:nvPr/>
        </p:nvSpPr>
        <p:spPr>
          <a:xfrm>
            <a:off x="878862" y="693847"/>
            <a:ext cx="104342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I was working through this data I was wondering what the cheapest consumer price index for cigarettes was between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1985 and 1995 and which state it was in…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C6A13-9855-4485-8182-BDABFDD1584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Cigarette %&gt;%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group_by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(state) %&gt;% arrange(cpi)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72463-9525-4EA9-8662-591796D17977}"/>
              </a:ext>
            </a:extLst>
          </p:cNvPr>
          <p:cNvSpPr/>
          <p:nvPr/>
        </p:nvSpPr>
        <p:spPr>
          <a:xfrm>
            <a:off x="4501940" y="2492310"/>
            <a:ext cx="23922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this code: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227E5-CDF9-4D5A-8F61-96A495D885E1}"/>
              </a:ext>
            </a:extLst>
          </p:cNvPr>
          <p:cNvSpPr/>
          <p:nvPr/>
        </p:nvSpPr>
        <p:spPr>
          <a:xfrm>
            <a:off x="471554" y="5433020"/>
            <a:ext cx="108425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found the cheapest consumer price index for the year was found in 1985 in Alabama</a:t>
            </a:r>
            <a:endParaRPr lang="en-US" sz="28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90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72436D-2A4B-4E08-AD97-6B92A9D8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2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E7290-2801-4EAD-9AF4-474C0F09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/>
              <a:t>Install Packages and Libraries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B14E-6B06-4153-B462-61D3D9E6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05282"/>
            <a:ext cx="4243589" cy="358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Amasis MT Pro Light" panose="020B0604020202020204" pitchFamily="18" charset="0"/>
                <a:cs typeface="Arial" panose="020B0604020202020204" pitchFamily="34" charset="0"/>
              </a:rPr>
              <a:t>install.packages</a:t>
            </a: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(“</a:t>
            </a:r>
            <a:r>
              <a:rPr lang="en-US" sz="2200" dirty="0" err="1">
                <a:latin typeface="Amasis MT Pro Light" panose="020B0604020202020204" pitchFamily="18" charset="0"/>
                <a:cs typeface="Arial" panose="020B0604020202020204" pitchFamily="34" charset="0"/>
              </a:rPr>
              <a:t>Ecdat</a:t>
            </a: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”)</a:t>
            </a:r>
          </a:p>
          <a:p>
            <a:pPr marL="0" indent="0">
              <a:buNone/>
            </a:pPr>
            <a:r>
              <a:rPr lang="en-US" sz="2200" dirty="0" err="1">
                <a:latin typeface="Amasis MT Pro Light" panose="020B0604020202020204" pitchFamily="18" charset="0"/>
                <a:cs typeface="Arial" panose="020B0604020202020204" pitchFamily="34" charset="0"/>
              </a:rPr>
              <a:t>install.packages</a:t>
            </a: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(“Car”)</a:t>
            </a:r>
          </a:p>
          <a:p>
            <a:pPr marL="0" indent="0">
              <a:buNone/>
            </a:pPr>
            <a:r>
              <a:rPr lang="en-US" sz="2200" dirty="0" err="1">
                <a:latin typeface="Amasis MT Pro Light" panose="020B0604020202020204" pitchFamily="18" charset="0"/>
                <a:cs typeface="Arial" panose="020B0604020202020204" pitchFamily="34" charset="0"/>
              </a:rPr>
              <a:t>install.packages</a:t>
            </a: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("</a:t>
            </a:r>
            <a:r>
              <a:rPr lang="en-US" sz="2200" dirty="0" err="1">
                <a:latin typeface="Amasis MT Pro Light" panose="020B0604020202020204" pitchFamily="18" charset="0"/>
                <a:cs typeface="Arial" panose="020B0604020202020204" pitchFamily="34" charset="0"/>
              </a:rPr>
              <a:t>tidyverse</a:t>
            </a: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library(ggplot2)</a:t>
            </a:r>
          </a:p>
          <a:p>
            <a:pPr marL="0" indent="0">
              <a:buNone/>
            </a:pP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library(</a:t>
            </a:r>
            <a:r>
              <a:rPr lang="en-US" sz="2200" dirty="0" err="1">
                <a:latin typeface="Amasis MT Pro Light" panose="020B0604020202020204" pitchFamily="18" charset="0"/>
                <a:cs typeface="Arial" panose="020B0604020202020204" pitchFamily="34" charset="0"/>
              </a:rPr>
              <a:t>dplyr</a:t>
            </a: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library(</a:t>
            </a:r>
            <a:r>
              <a:rPr lang="en-US" sz="2200" dirty="0" err="1">
                <a:latin typeface="Amasis MT Pro Light" panose="020B0604020202020204" pitchFamily="18" charset="0"/>
                <a:cs typeface="Arial" panose="020B0604020202020204" pitchFamily="34" charset="0"/>
              </a:rPr>
              <a:t>Ecdat</a:t>
            </a: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library(car)</a:t>
            </a:r>
          </a:p>
          <a:p>
            <a:pPr marL="0" indent="0">
              <a:buNone/>
            </a:pP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library(</a:t>
            </a:r>
            <a:r>
              <a:rPr lang="en-US" sz="2200" dirty="0" err="1">
                <a:latin typeface="Amasis MT Pro Light" panose="020B0604020202020204" pitchFamily="18" charset="0"/>
                <a:cs typeface="Arial" panose="020B0604020202020204" pitchFamily="34" charset="0"/>
              </a:rPr>
              <a:t>tidyverse</a:t>
            </a:r>
            <a:r>
              <a:rPr lang="en-US" sz="2200" dirty="0">
                <a:latin typeface="Amasis MT Pro Light" panose="020B0604020202020204" pitchFamily="18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4D81EDFA-DAEA-4140-9715-14A55037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3" b="80"/>
          <a:stretch/>
        </p:blipFill>
        <p:spPr>
          <a:xfrm>
            <a:off x="5906125" y="1345040"/>
            <a:ext cx="5021706" cy="400992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593ED-F7F6-41DB-9275-2519B85B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2F7BFD-2E58-4730-BD33-8682CB1BFB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17542-746C-4F34-A507-D221B573DFC4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debbest.com/2015/03/29/job-physical-requirements-and-restrictions-protect-everyone-in-business-and-at-work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9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352C-BF75-42FC-8690-DBFA51AC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AE14-1CF7-4D1B-BBAF-2D067A4F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10" y="2839564"/>
            <a:ext cx="4483308" cy="3439937"/>
          </a:xfrm>
          <a:ln>
            <a:solidFill>
              <a:srgbClr val="FF000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head(Cigarette)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state year   cpi      pop   </a:t>
            </a:r>
            <a:r>
              <a:rPr lang="en-US" dirty="0" err="1">
                <a:solidFill>
                  <a:srgbClr val="FF0000"/>
                </a:solidFill>
              </a:rPr>
              <a:t>packpc</a:t>
            </a:r>
            <a:r>
              <a:rPr lang="en-US" dirty="0">
                <a:solidFill>
                  <a:srgbClr val="FF0000"/>
                </a:solidFill>
              </a:rPr>
              <a:t>    income  tax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   AL 1985 1.076  3973000 116.4863  46014968 32.5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   AR 1985 1.076  2327000 128.5346  26210736 37.0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   AZ 1985 1.076  3184000 104.5226  43956936 31.0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   CA 1985 1.076 26444000 100.3630 447102816 26.0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   CO 1985 1.076  3209000 112.9635  49466672 31.0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   CT 1985 1.076  3201000 109.2784  60063368 42.0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avgprs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taxs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1 102.18167 33.34834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2 101.47500 37.00000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3 108.57875 36.17042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4 107.83734 32.10400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5  94.26666 31.00000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6 128.02499 51.48333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38F1EE-2230-4112-8AC2-48109352C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A person holding a magnifying glass&#10;&#10;Description automatically generated with low confidence">
            <a:extLst>
              <a:ext uri="{FF2B5EF4-FFF2-40B4-BE49-F238E27FC236}">
                <a16:creationId xmlns:a16="http://schemas.microsoft.com/office/drawing/2014/main" id="{AF8EE2FA-1B0D-4D16-B6A4-972387DE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380999"/>
            <a:ext cx="1359108" cy="124652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516E87-6772-4391-8B18-A005571B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442DC-DEA2-4631-9C2B-0873792D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3088537"/>
            <a:ext cx="5178201" cy="294199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8A69A4-5958-4FE2-8709-D26DA3542F5B}"/>
              </a:ext>
            </a:extLst>
          </p:cNvPr>
          <p:cNvSpPr/>
          <p:nvPr/>
        </p:nvSpPr>
        <p:spPr>
          <a:xfrm>
            <a:off x="1078070" y="2055813"/>
            <a:ext cx="39398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see the first 6 rows of data by typing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Head(Cigarette)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573C1-249A-446F-A6A6-EC1FE8FDF474}"/>
              </a:ext>
            </a:extLst>
          </p:cNvPr>
          <p:cNvSpPr/>
          <p:nvPr/>
        </p:nvSpPr>
        <p:spPr>
          <a:xfrm>
            <a:off x="6696044" y="2135803"/>
            <a:ext cx="32861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scroll through all the data by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clicking on the data set name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60D9CD-FE19-4EC8-A255-443D1A74AD71}"/>
                  </a:ext>
                </a:extLst>
              </p14:cNvPr>
              <p14:cNvContentPartPr/>
              <p14:nvPr/>
            </p14:nvContentPartPr>
            <p14:xfrm>
              <a:off x="10321168" y="2892870"/>
              <a:ext cx="1061640" cy="541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60D9CD-FE19-4EC8-A255-443D1A74AD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12528" y="2883870"/>
                <a:ext cx="107928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21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979B9-A73F-4B7A-B53E-1E711E77680D}"/>
              </a:ext>
            </a:extLst>
          </p:cNvPr>
          <p:cNvSpPr txBox="1"/>
          <p:nvPr/>
        </p:nvSpPr>
        <p:spPr>
          <a:xfrm>
            <a:off x="5972660" y="519942"/>
            <a:ext cx="4745705" cy="7787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ggplot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(Cigarette,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(x= state, y=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packpc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)) +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geom_boxplot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72112-63F7-465A-9310-64A4F2DC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00" y="1659592"/>
            <a:ext cx="7214616" cy="45394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9763E-2009-4C1A-A61E-C9B4C81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92F7BFD-2E58-4730-BD33-8682CB1BFB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D0EAD4-DB79-4E99-A55C-45CF51EBCA64}"/>
                  </a:ext>
                </a:extLst>
              </p14:cNvPr>
              <p14:cNvContentPartPr/>
              <p14:nvPr/>
            </p14:nvContentPartPr>
            <p14:xfrm>
              <a:off x="1758886" y="508750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D0EAD4-DB79-4E99-A55C-45CF51EBCA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9886" y="5078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F3BDB0-D9AD-47D8-BF39-185C9E3219CB}"/>
                  </a:ext>
                </a:extLst>
              </p14:cNvPr>
              <p14:cNvContentPartPr/>
              <p14:nvPr/>
            </p14:nvContentPartPr>
            <p14:xfrm>
              <a:off x="1336966" y="478294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F3BDB0-D9AD-47D8-BF39-185C9E321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7966" y="47739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16E57B-D1BA-4EE3-ACB8-983E4CCAC06B}"/>
                  </a:ext>
                </a:extLst>
              </p14:cNvPr>
              <p14:cNvContentPartPr/>
              <p14:nvPr/>
            </p14:nvContentPartPr>
            <p14:xfrm>
              <a:off x="13504966" y="2494468"/>
              <a:ext cx="9720" cy="14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16E57B-D1BA-4EE3-ACB8-983E4CCAC0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966" y="2485828"/>
                <a:ext cx="2736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A8C52-6140-4786-9128-2D4174B3D1F6}"/>
              </a:ext>
            </a:extLst>
          </p:cNvPr>
          <p:cNvGrpSpPr/>
          <p:nvPr/>
        </p:nvGrpSpPr>
        <p:grpSpPr>
          <a:xfrm>
            <a:off x="8675206" y="515908"/>
            <a:ext cx="360" cy="360"/>
            <a:chOff x="8675206" y="51590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D30B01-D31F-4A63-B3B4-B866E724FCF6}"/>
                    </a:ext>
                  </a:extLst>
                </p14:cNvPr>
                <p14:cNvContentPartPr/>
                <p14:nvPr/>
              </p14:nvContentPartPr>
              <p14:xfrm>
                <a:off x="8675206" y="515908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D30B01-D31F-4A63-B3B4-B866E724FC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66566" y="5072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12B044-80B6-4E93-852D-E69042B541B3}"/>
                    </a:ext>
                  </a:extLst>
                </p14:cNvPr>
                <p14:cNvContentPartPr/>
                <p14:nvPr/>
              </p14:nvContentPartPr>
              <p14:xfrm>
                <a:off x="8675206" y="515908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12B044-80B6-4E93-852D-E69042B541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66566" y="5072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C29D0F-0F2A-4F39-BB6E-D0F186533D21}"/>
                    </a:ext>
                  </a:extLst>
                </p14:cNvPr>
                <p14:cNvContentPartPr/>
                <p14:nvPr/>
              </p14:nvContentPartPr>
              <p14:xfrm>
                <a:off x="8675206" y="515908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C29D0F-0F2A-4F39-BB6E-D0F186533D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66566" y="5072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92C127-7C2E-4553-89BB-F0DEEA46EC2D}"/>
              </a:ext>
            </a:extLst>
          </p:cNvPr>
          <p:cNvSpPr txBox="1"/>
          <p:nvPr/>
        </p:nvSpPr>
        <p:spPr>
          <a:xfrm>
            <a:off x="4354300" y="340356"/>
            <a:ext cx="78258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Boxplot of the Average Number of Packs of Cigarettes Per Capita by State 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9DF3AE-2058-449E-91AF-B8E002144D12}"/>
              </a:ext>
            </a:extLst>
          </p:cNvPr>
          <p:cNvSpPr txBox="1"/>
          <p:nvPr/>
        </p:nvSpPr>
        <p:spPr>
          <a:xfrm>
            <a:off x="1086338" y="2334570"/>
            <a:ext cx="254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Kentucky and New Hampshire had the highest number of cigarette packs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California and Utah had the lowest number of cigarette packs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F9013-06E0-4040-AD9B-AB4C0494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02EB5A-A125-4D52-BF80-E6E2F15A0EEA}"/>
              </a:ext>
            </a:extLst>
          </p:cNvPr>
          <p:cNvSpPr/>
          <p:nvPr/>
        </p:nvSpPr>
        <p:spPr>
          <a:xfrm>
            <a:off x="6159308" y="1274569"/>
            <a:ext cx="49025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States Packs of Cigarettes per Capita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3F3A50-7B1B-4227-A38C-C1893758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8918"/>
            <a:ext cx="5600679" cy="3468588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164FE-10E0-4344-8DD9-6A979CF02DBB}"/>
              </a:ext>
            </a:extLst>
          </p:cNvPr>
          <p:cNvSpPr txBox="1"/>
          <p:nvPr/>
        </p:nvSpPr>
        <p:spPr>
          <a:xfrm>
            <a:off x="387927" y="2048918"/>
            <a:ext cx="5377754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Between 1985 and 1995 there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was a steady decrease in the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amount of cigarette packs per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capita. Therefore, cigarette usage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went way down from 1985 to 1995.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6E9B54-05B2-4749-A292-2B084EC88A8F}"/>
              </a:ext>
            </a:extLst>
          </p:cNvPr>
          <p:cNvSpPr txBox="1"/>
          <p:nvPr/>
        </p:nvSpPr>
        <p:spPr>
          <a:xfrm>
            <a:off x="6418098" y="578280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medianAll</a:t>
            </a:r>
            <a:r>
              <a:rPr lang="en-US" sz="1400" dirty="0"/>
              <a:t>, </a:t>
            </a:r>
            <a:r>
              <a:rPr lang="en-US" sz="1400" dirty="0" err="1"/>
              <a:t>aes</a:t>
            </a:r>
            <a:r>
              <a:rPr lang="en-US" sz="1400" dirty="0"/>
              <a:t>(x = year, y = </a:t>
            </a:r>
            <a:r>
              <a:rPr lang="en-US" sz="1400" dirty="0" err="1"/>
              <a:t>medpackpc</a:t>
            </a:r>
            <a:r>
              <a:rPr lang="en-US" sz="1400" dirty="0"/>
              <a:t> )) + </a:t>
            </a:r>
            <a:r>
              <a:rPr lang="en-US" sz="1400" dirty="0" err="1"/>
              <a:t>geom_line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789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2D3A3-2F47-4D7C-BD88-4D651930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7A2F6-C663-4252-A9BF-9D5C68256155}"/>
              </a:ext>
            </a:extLst>
          </p:cNvPr>
          <p:cNvSpPr/>
          <p:nvPr/>
        </p:nvSpPr>
        <p:spPr>
          <a:xfrm>
            <a:off x="5643153" y="697207"/>
            <a:ext cx="59348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Scatterplot of Price Pack vs Number of Packs per Capita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all States and Years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17372-E0CB-4ECE-BE92-A1561744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90" y="1409073"/>
            <a:ext cx="6607113" cy="4096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46621C-4366-4F24-99B3-28FEA00728E5}"/>
              </a:ext>
            </a:extLst>
          </p:cNvPr>
          <p:cNvSpPr txBox="1"/>
          <p:nvPr/>
        </p:nvSpPr>
        <p:spPr>
          <a:xfrm>
            <a:off x="5260300" y="5588772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(Cigarette,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avgprs</a:t>
            </a:r>
            <a:r>
              <a:rPr lang="en-US" dirty="0"/>
              <a:t>, y = </a:t>
            </a:r>
            <a:r>
              <a:rPr lang="en-US" dirty="0" err="1"/>
              <a:t>packpc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geom_smooth</a:t>
            </a:r>
            <a:r>
              <a:rPr lang="en-US" dirty="0"/>
              <a:t>(method = </a:t>
            </a:r>
            <a:r>
              <a:rPr lang="en-US" dirty="0" err="1"/>
              <a:t>lm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E9B7D9-AE57-4DA6-9AAC-29ACA10AA182}"/>
              </a:ext>
            </a:extLst>
          </p:cNvPr>
          <p:cNvSpPr/>
          <p:nvPr/>
        </p:nvSpPr>
        <p:spPr>
          <a:xfrm>
            <a:off x="0" y="1618220"/>
            <a:ext cx="526029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price of  cigarette packs and the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packs per capita  are negatively c</a:t>
            </a: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orrelated.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is evident 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ecause the line starts higher at 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y axis and slants downward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3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C4CFAD-B2DE-4A69-8BB7-90DE7AB5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853EF-1968-445D-B149-1C3165FF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" y="2402533"/>
            <a:ext cx="7334595" cy="39538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A15FDE-9AB0-4A04-8764-6F759822A830}"/>
              </a:ext>
            </a:extLst>
          </p:cNvPr>
          <p:cNvSpPr/>
          <p:nvPr/>
        </p:nvSpPr>
        <p:spPr>
          <a:xfrm>
            <a:off x="659567" y="1438815"/>
            <a:ext cx="64008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Scatterplot of Price Pack vs Number of Packs per Capita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all States and Years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with colors for years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FA172-8E29-43DC-825B-7FC20022D018}"/>
              </a:ext>
            </a:extLst>
          </p:cNvPr>
          <p:cNvSpPr/>
          <p:nvPr/>
        </p:nvSpPr>
        <p:spPr>
          <a:xfrm>
            <a:off x="7540054" y="3429000"/>
            <a:ext cx="4424545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you can see on this scatterplot,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darker the blue the older the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year. </a:t>
            </a:r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ten years, the amount of </a:t>
            </a:r>
          </a:p>
          <a:p>
            <a:pPr algn="ctr"/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cigarettes smoked d</a:t>
            </a:r>
            <a:r>
              <a:rPr lang="en-US" sz="2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ecreased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significantly</a:t>
            </a:r>
          </a:p>
        </p:txBody>
      </p:sp>
      <p:pic>
        <p:nvPicPr>
          <p:cNvPr id="11" name="Picture 10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728FD26-39D4-4A2E-92AC-90342ECF2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40053" y="933633"/>
            <a:ext cx="1861920" cy="1338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9EA4D-A6FC-455B-9518-F3BB2D165552}"/>
              </a:ext>
            </a:extLst>
          </p:cNvPr>
          <p:cNvSpPr txBox="1"/>
          <p:nvPr/>
        </p:nvSpPr>
        <p:spPr>
          <a:xfrm>
            <a:off x="7540053" y="2503293"/>
            <a:ext cx="18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Cigarettes_in_a_cigarette_packet_(close-up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4" name="Picture 1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7D0106F9-5CF7-4423-A804-9C9344880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52325" y="968169"/>
            <a:ext cx="1428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1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9A8E8-280F-4DC5-916D-E85DFB67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E15CF-1790-4658-99AD-6B6B53A4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30" y="914124"/>
            <a:ext cx="4138019" cy="388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2E28B0-13E7-43E2-8387-F0F027EE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255" y="3202726"/>
            <a:ext cx="3627434" cy="22861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64C0D5-B1E2-4473-BA29-80200F25B7EF}"/>
                  </a:ext>
                </a:extLst>
              </p14:cNvPr>
              <p14:cNvContentPartPr/>
              <p14:nvPr/>
            </p14:nvContentPartPr>
            <p14:xfrm>
              <a:off x="7033740" y="254437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64C0D5-B1E2-4473-BA29-80200F25B7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5100" y="25357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6DDB98-A372-4AF0-BCFC-6774AEBF2477}"/>
                  </a:ext>
                </a:extLst>
              </p14:cNvPr>
              <p14:cNvContentPartPr/>
              <p14:nvPr/>
            </p14:nvContentPartPr>
            <p14:xfrm>
              <a:off x="5881380" y="281437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6DDB98-A372-4AF0-BCFC-6774AEBF24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2740" y="280573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F30A344-5BDB-4448-8FBD-0460BDC702C5}"/>
              </a:ext>
            </a:extLst>
          </p:cNvPr>
          <p:cNvSpPr/>
          <p:nvPr/>
        </p:nvSpPr>
        <p:spPr>
          <a:xfrm>
            <a:off x="0" y="506464"/>
            <a:ext cx="6216477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3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inding the variability can be done</a:t>
            </a:r>
          </a:p>
          <a:p>
            <a:pPr algn="ctr"/>
            <a:r>
              <a:rPr lang="en-US" sz="3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 running this code and summary()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DF5F2C-2472-4E2D-AA4D-F6F8B59C196C}"/>
              </a:ext>
            </a:extLst>
          </p:cNvPr>
          <p:cNvSpPr/>
          <p:nvPr/>
        </p:nvSpPr>
        <p:spPr>
          <a:xfrm>
            <a:off x="6325850" y="8181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F765E-D81C-48B6-BF47-D4681826E927}"/>
              </a:ext>
            </a:extLst>
          </p:cNvPr>
          <p:cNvSpPr/>
          <p:nvPr/>
        </p:nvSpPr>
        <p:spPr>
          <a:xfrm>
            <a:off x="1757348" y="2513234"/>
            <a:ext cx="77472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AD3D9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then by finding the adjusted R-squared…</a:t>
            </a:r>
            <a:endParaRPr lang="en-US" sz="3200" b="0" cap="none" spc="0" dirty="0">
              <a:ln w="0"/>
              <a:solidFill>
                <a:srgbClr val="AD3D9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AB4B52-EFD5-4D77-878F-2AC0476BE81D}"/>
                  </a:ext>
                </a:extLst>
              </p14:cNvPr>
              <p14:cNvContentPartPr/>
              <p14:nvPr/>
            </p14:nvContentPartPr>
            <p14:xfrm>
              <a:off x="5908156" y="5138942"/>
              <a:ext cx="164232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AB4B52-EFD5-4D77-878F-2AC0476BE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9156" y="5130302"/>
                <a:ext cx="1659960" cy="237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E538896-A3C2-4CBE-AF31-AC3DAE20FC7B}"/>
              </a:ext>
            </a:extLst>
          </p:cNvPr>
          <p:cNvSpPr/>
          <p:nvPr/>
        </p:nvSpPr>
        <p:spPr>
          <a:xfrm>
            <a:off x="1757348" y="5534467"/>
            <a:ext cx="807445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adjusted R-squared measures the variance,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this case the variance is 34%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19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A7BD2-27E9-4C9D-A23C-8DAA6F9A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BFD-2E58-4730-BD33-8682CB1BFB65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1CDD8-CCA9-4BB3-BBFC-1FC6B251AF24}"/>
              </a:ext>
            </a:extLst>
          </p:cNvPr>
          <p:cNvSpPr txBox="1"/>
          <p:nvPr/>
        </p:nvSpPr>
        <p:spPr>
          <a:xfrm>
            <a:off x="3048000" y="455796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inflation &lt;- Cigarette %&gt;% mutate(</a:t>
            </a:r>
            <a:r>
              <a:rPr lang="en-US" dirty="0" err="1"/>
              <a:t>adjprice</a:t>
            </a:r>
            <a:r>
              <a:rPr lang="en-US" dirty="0"/>
              <a:t> = </a:t>
            </a:r>
            <a:r>
              <a:rPr lang="en-US" dirty="0" err="1"/>
              <a:t>avgprs</a:t>
            </a:r>
            <a:r>
              <a:rPr lang="en-US" dirty="0"/>
              <a:t>/cpi)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11589-DA47-46F3-8ADC-28F9116CB532}"/>
              </a:ext>
            </a:extLst>
          </p:cNvPr>
          <p:cNvSpPr/>
          <p:nvPr/>
        </p:nvSpPr>
        <p:spPr>
          <a:xfrm>
            <a:off x="2629131" y="724007"/>
            <a:ext cx="62753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Adjusting for Inflation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5A221-1C79-4BB7-A04C-01B9D57A2BB4}"/>
              </a:ext>
            </a:extLst>
          </p:cNvPr>
          <p:cNvSpPr/>
          <p:nvPr/>
        </p:nvSpPr>
        <p:spPr>
          <a:xfrm>
            <a:off x="1761019" y="2249638"/>
            <a:ext cx="7626821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rgbClr val="AD3D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order to adjust for inflation </a:t>
            </a:r>
          </a:p>
          <a:p>
            <a:pPr algn="ctr"/>
            <a:r>
              <a:rPr lang="en-US" sz="3000" dirty="0">
                <a:ln w="0"/>
                <a:solidFill>
                  <a:srgbClr val="AD3D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3000" b="0" cap="none" spc="0" dirty="0">
                <a:ln w="0"/>
                <a:solidFill>
                  <a:srgbClr val="AD3D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need to create a new data set for inflation. You can do</a:t>
            </a:r>
          </a:p>
          <a:p>
            <a:pPr algn="ctr"/>
            <a:r>
              <a:rPr lang="en-US" sz="3000" dirty="0">
                <a:ln w="0"/>
                <a:solidFill>
                  <a:srgbClr val="AD3D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with the following code:</a:t>
            </a:r>
            <a:r>
              <a:rPr lang="en-US" sz="3000" b="0" cap="none" spc="0" dirty="0">
                <a:ln w="0"/>
                <a:solidFill>
                  <a:srgbClr val="AD3D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27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</TotalTime>
  <Words>723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Amasis MT Pro Light</vt:lpstr>
      <vt:lpstr>Arial</vt:lpstr>
      <vt:lpstr>Baskerville Old Face</vt:lpstr>
      <vt:lpstr>Calibri</vt:lpstr>
      <vt:lpstr>Calibri Light</vt:lpstr>
      <vt:lpstr>Office Theme</vt:lpstr>
      <vt:lpstr>PowerPoint Presentation</vt:lpstr>
      <vt:lpstr>Install Packages and Libraries</vt:lpstr>
      <vt:lpstr>View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Burns</dc:creator>
  <cp:lastModifiedBy>Dawn Burns</cp:lastModifiedBy>
  <cp:revision>2</cp:revision>
  <dcterms:created xsi:type="dcterms:W3CDTF">2021-12-10T02:26:51Z</dcterms:created>
  <dcterms:modified xsi:type="dcterms:W3CDTF">2022-05-27T02:10:30Z</dcterms:modified>
</cp:coreProperties>
</file>