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7" r:id="rId11"/>
    <p:sldId id="268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91" r:id="rId24"/>
    <p:sldId id="289" r:id="rId25"/>
    <p:sldId id="290" r:id="rId26"/>
    <p:sldId id="288" r:id="rId27"/>
  </p:sldIdLst>
  <p:sldSz cx="11557000" cy="650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85" d="100"/>
          <a:sy n="85" d="100"/>
        </p:scale>
        <p:origin x="734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16" y="-6223"/>
            <a:ext cx="4882153" cy="6515529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9893300" y="5842000"/>
            <a:ext cx="1024001" cy="2004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1200" dirty="0">
                <a:solidFill>
                  <a:srgbClr val="198ABD"/>
                </a:solidFill>
                <a:latin typeface="Microsoft YaHei"/>
                <a:ea typeface="Microsoft YaHei"/>
              </a:rPr>
              <a:t>2022/4/16</a:t>
            </a:r>
            <a:endParaRPr lang="en-US" sz="1100" dirty="0"/>
          </a:p>
        </p:txBody>
      </p:sp>
      <p:sp>
        <p:nvSpPr>
          <p:cNvPr id="4" name="TextBox 3"/>
          <p:cNvSpPr txBox="1"/>
          <p:nvPr/>
        </p:nvSpPr>
        <p:spPr>
          <a:xfrm>
            <a:off x="5245100" y="1498600"/>
            <a:ext cx="5954649" cy="1790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 latinLnBrk="1">
              <a:lnSpc>
                <a:spcPct val="116199"/>
              </a:lnSpc>
            </a:pPr>
            <a:endParaRPr lang="en-US" sz="1100"/>
          </a:p>
        </p:txBody>
      </p:sp>
      <p:sp>
        <p:nvSpPr>
          <p:cNvPr id="5" name="TextBox 4"/>
          <p:cNvSpPr txBox="1"/>
          <p:nvPr/>
        </p:nvSpPr>
        <p:spPr>
          <a:xfrm>
            <a:off x="7150100" y="3822700"/>
            <a:ext cx="1585595" cy="200439"/>
          </a:xfrm>
          <a:prstGeom prst="rect">
            <a:avLst/>
          </a:prstGeom>
          <a:solidFill>
            <a:srgbClr val="198ABD"/>
          </a:solidFill>
        </p:spPr>
        <p:txBody>
          <a:bodyPr lIns="0" tIns="0" rIns="0" bIns="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200" dirty="0" err="1">
                <a:solidFill>
                  <a:srgbClr val="FFFFFF"/>
                </a:solidFill>
                <a:highlight>
                  <a:srgbClr val="198ABD"/>
                </a:highlight>
                <a:latin typeface="Microsoft YaHei"/>
                <a:ea typeface="Microsoft YaHei"/>
              </a:rPr>
              <a:t>答辩人</a:t>
            </a:r>
            <a:r>
              <a:rPr lang="en-US" sz="1200" dirty="0">
                <a:solidFill>
                  <a:srgbClr val="FFFFFF"/>
                </a:solidFill>
                <a:highlight>
                  <a:srgbClr val="198ABD"/>
                </a:highlight>
                <a:latin typeface="Microsoft YaHei"/>
                <a:ea typeface="Microsoft YaHei"/>
              </a:rPr>
              <a:t>：</a:t>
            </a:r>
            <a:r>
              <a:rPr lang="zh-CN" altLang="en-US" sz="1200" dirty="0">
                <a:solidFill>
                  <a:srgbClr val="FFFFFF"/>
                </a:solidFill>
                <a:highlight>
                  <a:srgbClr val="198ABD"/>
                </a:highlight>
                <a:latin typeface="Microsoft YaHei"/>
                <a:ea typeface="Microsoft YaHei"/>
              </a:rPr>
              <a:t>李东福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7150100" y="4533900"/>
            <a:ext cx="1585595" cy="304800"/>
          </a:xfrm>
          <a:prstGeom prst="rect">
            <a:avLst/>
          </a:prstGeom>
          <a:solidFill>
            <a:srgbClr val="00B0F0"/>
          </a:solidFill>
        </p:spPr>
        <p:txBody>
          <a:bodyPr lIns="0" tIns="0" rIns="0" bIns="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200" dirty="0" err="1">
                <a:solidFill>
                  <a:srgbClr val="FFFFFF"/>
                </a:solidFill>
                <a:highlight>
                  <a:srgbClr val="00B0F0"/>
                </a:highlight>
                <a:latin typeface="Microsoft YaHei"/>
                <a:ea typeface="Microsoft YaHei"/>
              </a:rPr>
              <a:t>指导老师：李贞辉</a:t>
            </a:r>
            <a:endParaRPr lang="en-US" sz="11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4C9238-EB9F-4EE8-BA11-B73D6025A436}"/>
              </a:ext>
            </a:extLst>
          </p:cNvPr>
          <p:cNvSpPr txBox="1"/>
          <p:nvPr/>
        </p:nvSpPr>
        <p:spPr>
          <a:xfrm>
            <a:off x="5373442" y="1498600"/>
            <a:ext cx="569796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基于微信小程序的酒店管理系统的设计与实现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" y="3425952"/>
            <a:ext cx="2987870" cy="3098129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tailEnd/>
          </a:ln>
        </p:spPr>
      </p:pic>
      <p:pic>
        <p:nvPicPr>
          <p:cNvPr id="86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569706" y="-26035"/>
            <a:ext cx="2987870" cy="3098129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tailEnd/>
          </a:ln>
        </p:spPr>
      </p:pic>
      <p:sp>
        <p:nvSpPr>
          <p:cNvPr id="87" name="Freeform 3"/>
          <p:cNvSpPr/>
          <p:nvPr/>
        </p:nvSpPr>
        <p:spPr>
          <a:xfrm>
            <a:off x="3695700" y="2222506"/>
            <a:ext cx="4148716" cy="2041171"/>
          </a:xfrm>
          <a:custGeom>
            <a:avLst/>
            <a:gdLst/>
            <a:ahLst/>
            <a:cxnLst/>
            <a:rect l="l" t="t" r="r" b="b"/>
            <a:pathLst>
              <a:path w="4148716" h="2041171">
                <a:moveTo>
                  <a:pt x="4148716" y="2041171"/>
                </a:moveTo>
                <a:lnTo>
                  <a:pt x="0" y="2041171"/>
                </a:lnTo>
                <a:lnTo>
                  <a:pt x="0" y="0"/>
                </a:lnTo>
                <a:lnTo>
                  <a:pt x="4148716" y="0"/>
                </a:lnTo>
                <a:lnTo>
                  <a:pt x="4148716" y="2041171"/>
                </a:lnTo>
                <a:close/>
                <a:moveTo>
                  <a:pt x="10626" y="2030539"/>
                </a:moveTo>
                <a:lnTo>
                  <a:pt x="4138079" y="2030539"/>
                </a:lnTo>
                <a:lnTo>
                  <a:pt x="4138079" y="10631"/>
                </a:lnTo>
                <a:lnTo>
                  <a:pt x="10626" y="10631"/>
                </a:lnTo>
                <a:lnTo>
                  <a:pt x="10626" y="2030539"/>
                </a:lnTo>
                <a:close/>
              </a:path>
            </a:pathLst>
          </a:custGeom>
          <a:solidFill>
            <a:srgbClr val="D9D9D9"/>
          </a:solidFill>
          <a:ln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 latinLnBrk="1">
              <a:lnSpc>
                <a:spcPct val="116199"/>
              </a:lnSpc>
            </a:pPr>
            <a:endParaRPr lang="en-US" sz="1100"/>
          </a:p>
        </p:txBody>
      </p:sp>
      <p:sp>
        <p:nvSpPr>
          <p:cNvPr id="88" name="Freeform 4"/>
          <p:cNvSpPr/>
          <p:nvPr/>
        </p:nvSpPr>
        <p:spPr>
          <a:xfrm>
            <a:off x="5295900" y="1752600"/>
            <a:ext cx="951703" cy="951703"/>
          </a:xfrm>
          <a:custGeom>
            <a:avLst/>
            <a:gdLst/>
            <a:ahLst/>
            <a:cxnLst/>
            <a:rect l="l" t="t" r="r" b="b"/>
            <a:pathLst>
              <a:path w="951703" h="951703">
                <a:moveTo>
                  <a:pt x="951703" y="475851"/>
                </a:moveTo>
                <a:cubicBezTo>
                  <a:pt x="951703" y="738659"/>
                  <a:pt x="738659" y="951703"/>
                  <a:pt x="475851" y="951703"/>
                </a:cubicBezTo>
                <a:cubicBezTo>
                  <a:pt x="213043" y="951703"/>
                  <a:pt x="0" y="738659"/>
                  <a:pt x="0" y="475851"/>
                </a:cubicBezTo>
                <a:cubicBezTo>
                  <a:pt x="0" y="213043"/>
                  <a:pt x="213043" y="0"/>
                  <a:pt x="475851" y="0"/>
                </a:cubicBezTo>
                <a:cubicBezTo>
                  <a:pt x="738659" y="0"/>
                  <a:pt x="951703" y="213043"/>
                  <a:pt x="951703" y="475851"/>
                </a:cubicBezTo>
                <a:close/>
              </a:path>
            </a:pathLst>
          </a:custGeom>
          <a:solidFill>
            <a:srgbClr val="F2F2F2"/>
          </a:solidFill>
          <a:ln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 latinLnBrk="1">
              <a:lnSpc>
                <a:spcPct val="116199"/>
              </a:lnSpc>
            </a:pPr>
            <a:endParaRPr lang="en-US" sz="1100"/>
          </a:p>
        </p:txBody>
      </p:sp>
      <p:sp>
        <p:nvSpPr>
          <p:cNvPr id="89" name="Freeform 5"/>
          <p:cNvSpPr/>
          <p:nvPr/>
        </p:nvSpPr>
        <p:spPr>
          <a:xfrm>
            <a:off x="5346700" y="1790700"/>
            <a:ext cx="859712" cy="859712"/>
          </a:xfrm>
          <a:custGeom>
            <a:avLst/>
            <a:gdLst/>
            <a:ahLst/>
            <a:cxnLst/>
            <a:rect l="l" t="t" r="r" b="b"/>
            <a:pathLst>
              <a:path w="859712" h="859712">
                <a:moveTo>
                  <a:pt x="859712" y="429856"/>
                </a:moveTo>
                <a:cubicBezTo>
                  <a:pt x="859712" y="667261"/>
                  <a:pt x="667261" y="859712"/>
                  <a:pt x="429856" y="859712"/>
                </a:cubicBezTo>
                <a:cubicBezTo>
                  <a:pt x="192451" y="859712"/>
                  <a:pt x="0" y="667261"/>
                  <a:pt x="0" y="429856"/>
                </a:cubicBezTo>
                <a:cubicBezTo>
                  <a:pt x="0" y="192451"/>
                  <a:pt x="192451" y="0"/>
                  <a:pt x="429856" y="0"/>
                </a:cubicBezTo>
                <a:cubicBezTo>
                  <a:pt x="667261" y="0"/>
                  <a:pt x="859712" y="192451"/>
                  <a:pt x="859712" y="429856"/>
                </a:cubicBezTo>
                <a:close/>
              </a:path>
            </a:pathLst>
          </a:custGeom>
          <a:solidFill>
            <a:srgbClr val="00B0F0"/>
          </a:solidFill>
          <a:ln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 latinLnBrk="1">
              <a:lnSpc>
                <a:spcPct val="116199"/>
              </a:lnSpc>
            </a:pPr>
            <a:endParaRPr lang="en-US" sz="1100"/>
          </a:p>
        </p:txBody>
      </p:sp>
      <p:sp>
        <p:nvSpPr>
          <p:cNvPr id="90" name="TextBox 6"/>
          <p:cNvSpPr txBox="1"/>
          <p:nvPr/>
        </p:nvSpPr>
        <p:spPr>
          <a:xfrm>
            <a:off x="5057394" y="4089527"/>
            <a:ext cx="1453388" cy="368300"/>
          </a:xfrm>
          <a:prstGeom prst="rect">
            <a:avLst/>
          </a:prstGeom>
          <a:solidFill>
            <a:srgbClr val="198ABD"/>
          </a:solidFill>
        </p:spPr>
        <p:txBody>
          <a:bodyPr lIns="0" tIns="0" rIns="0" bIns="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400">
                <a:solidFill>
                  <a:srgbClr val="FFFFFF"/>
                </a:solidFill>
                <a:highlight>
                  <a:srgbClr val="198ABD"/>
                </a:highlight>
                <a:latin typeface="Microsoft YaHei"/>
                <a:ea typeface="Microsoft YaHei"/>
              </a:rPr>
              <a:t>PART 04</a:t>
            </a:r>
            <a:endParaRPr lang="en-US" sz="1100"/>
          </a:p>
        </p:txBody>
      </p:sp>
      <p:sp>
        <p:nvSpPr>
          <p:cNvPr id="91" name="TextBox 7"/>
          <p:cNvSpPr txBox="1"/>
          <p:nvPr/>
        </p:nvSpPr>
        <p:spPr>
          <a:xfrm>
            <a:off x="4495801" y="2819400"/>
            <a:ext cx="2425700" cy="9625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800" b="1" dirty="0" err="1">
                <a:solidFill>
                  <a:srgbClr val="42464B"/>
                </a:solidFill>
                <a:latin typeface="宋体"/>
                <a:ea typeface="宋体"/>
              </a:rPr>
              <a:t>微信小程序端（前端</a:t>
            </a:r>
            <a:r>
              <a:rPr lang="en-US" sz="2800" b="1" dirty="0">
                <a:solidFill>
                  <a:srgbClr val="42464B"/>
                </a:solidFill>
                <a:latin typeface="宋体"/>
                <a:ea typeface="宋体"/>
              </a:rPr>
              <a:t>）</a:t>
            </a:r>
            <a:endParaRPr lang="en-US" sz="1100" dirty="0"/>
          </a:p>
        </p:txBody>
      </p:sp>
      <p:sp>
        <p:nvSpPr>
          <p:cNvPr id="92" name="TextBox 8"/>
          <p:cNvSpPr txBox="1"/>
          <p:nvPr/>
        </p:nvSpPr>
        <p:spPr>
          <a:xfrm>
            <a:off x="4482465" y="2008632"/>
            <a:ext cx="2607310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000" b="1">
                <a:solidFill>
                  <a:srgbClr val="FFFFFF"/>
                </a:solidFill>
                <a:latin typeface="Microsoft YaHei"/>
                <a:ea typeface="Microsoft YaHei"/>
              </a:rPr>
              <a:t>04</a:t>
            </a:r>
            <a:endParaRPr lang="en-US" sz="11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1"/>
          <p:cNvSpPr txBox="1"/>
          <p:nvPr/>
        </p:nvSpPr>
        <p:spPr>
          <a:xfrm>
            <a:off x="3873500" y="331978"/>
            <a:ext cx="3810000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000" b="1" i="0">
                <a:solidFill>
                  <a:srgbClr val="03A9F4"/>
                </a:solidFill>
                <a:latin typeface="宋体"/>
                <a:ea typeface="宋体"/>
              </a:rPr>
              <a:t>微信小程序端（前端）</a:t>
            </a:r>
            <a:endParaRPr lang="en-US" sz="1100"/>
          </a:p>
        </p:txBody>
      </p:sp>
      <p:cxnSp>
        <p:nvCxnSpPr>
          <p:cNvPr id="94" name="Connector 2"/>
          <p:cNvCxnSpPr/>
          <p:nvPr/>
        </p:nvCxnSpPr>
        <p:spPr>
          <a:xfrm>
            <a:off x="5483098" y="812927"/>
            <a:ext cx="596317" cy="0"/>
          </a:xfrm>
          <a:prstGeom prst="straightConnector1">
            <a:avLst/>
          </a:prstGeom>
          <a:solidFill>
            <a:srgbClr val="198ABD"/>
          </a:solidFill>
          <a:ln w="6350">
            <a:solidFill>
              <a:srgbClr val="198ABD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95" name="TextBox 3"/>
          <p:cNvSpPr txBox="1"/>
          <p:nvPr/>
        </p:nvSpPr>
        <p:spPr>
          <a:xfrm>
            <a:off x="1206373" y="1188085"/>
            <a:ext cx="9152128" cy="48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2000" b="1" dirty="0" err="1">
                <a:solidFill>
                  <a:srgbClr val="42464B"/>
                </a:solidFill>
                <a:latin typeface="宋体"/>
                <a:ea typeface="宋体"/>
              </a:rPr>
              <a:t>微信授权提示及登录（获取用户信息之后将不再弹出此提示</a:t>
            </a:r>
            <a:r>
              <a:rPr lang="en-US" sz="2000" b="1" dirty="0">
                <a:solidFill>
                  <a:srgbClr val="42464B"/>
                </a:solidFill>
                <a:latin typeface="宋体"/>
                <a:ea typeface="宋体"/>
              </a:rPr>
              <a:t>）</a:t>
            </a:r>
            <a:endParaRPr lang="en-US" sz="1100" dirty="0"/>
          </a:p>
        </p:txBody>
      </p:sp>
      <p:sp>
        <p:nvSpPr>
          <p:cNvPr id="96" name="TextBox 4"/>
          <p:cNvSpPr txBox="1"/>
          <p:nvPr/>
        </p:nvSpPr>
        <p:spPr>
          <a:xfrm>
            <a:off x="3642614" y="4845431"/>
            <a:ext cx="1946656" cy="48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000">
                <a:solidFill>
                  <a:srgbClr val="FFFFFF"/>
                </a:solidFill>
                <a:latin typeface="Microsoft YaHei"/>
                <a:ea typeface="Microsoft YaHei"/>
              </a:rPr>
              <a:t>PART 02</a:t>
            </a:r>
            <a:endParaRPr lang="en-US" sz="1100"/>
          </a:p>
        </p:txBody>
      </p:sp>
      <p:sp>
        <p:nvSpPr>
          <p:cNvPr id="97" name="TextBox 5"/>
          <p:cNvSpPr txBox="1"/>
          <p:nvPr/>
        </p:nvSpPr>
        <p:spPr>
          <a:xfrm>
            <a:off x="5914771" y="4845431"/>
            <a:ext cx="1946656" cy="48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000">
                <a:solidFill>
                  <a:srgbClr val="FFFFFF"/>
                </a:solidFill>
                <a:latin typeface="Microsoft YaHei"/>
                <a:ea typeface="Microsoft YaHei"/>
              </a:rPr>
              <a:t>PART 03</a:t>
            </a:r>
            <a:endParaRPr lang="en-US" sz="1100"/>
          </a:p>
        </p:txBody>
      </p:sp>
      <p:sp>
        <p:nvSpPr>
          <p:cNvPr id="98" name="TextBox 6"/>
          <p:cNvSpPr txBox="1"/>
          <p:nvPr/>
        </p:nvSpPr>
        <p:spPr>
          <a:xfrm>
            <a:off x="8192389" y="4849876"/>
            <a:ext cx="1946656" cy="48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000">
                <a:solidFill>
                  <a:srgbClr val="FFFFFF"/>
                </a:solidFill>
                <a:latin typeface="Microsoft YaHei"/>
                <a:ea typeface="Microsoft YaHei"/>
              </a:rPr>
              <a:t>PART 04</a:t>
            </a:r>
            <a:endParaRPr lang="en-US" sz="11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06A27AB-DB54-4805-80A6-FDF318F8C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334" y="1670685"/>
            <a:ext cx="2850008" cy="467450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C1C577E-E7AC-4C41-8CA1-794B02EF3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821" y="1645285"/>
            <a:ext cx="2606938" cy="468983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754AD1D-F1DE-4DA2-9A53-57ADE9280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1426" y="1510188"/>
            <a:ext cx="2717673" cy="469648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"/>
          <p:cNvSpPr txBox="1"/>
          <p:nvPr/>
        </p:nvSpPr>
        <p:spPr>
          <a:xfrm>
            <a:off x="3873500" y="331978"/>
            <a:ext cx="3810000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000" b="1" i="0">
                <a:solidFill>
                  <a:srgbClr val="03A9F4"/>
                </a:solidFill>
                <a:latin typeface="宋体"/>
                <a:ea typeface="宋体"/>
              </a:rPr>
              <a:t>微信小程序端（前端）</a:t>
            </a:r>
            <a:endParaRPr lang="en-US" sz="1100"/>
          </a:p>
        </p:txBody>
      </p:sp>
      <p:cxnSp>
        <p:nvCxnSpPr>
          <p:cNvPr id="103" name="Connector 2"/>
          <p:cNvCxnSpPr/>
          <p:nvPr/>
        </p:nvCxnSpPr>
        <p:spPr>
          <a:xfrm>
            <a:off x="5483098" y="812927"/>
            <a:ext cx="596317" cy="0"/>
          </a:xfrm>
          <a:prstGeom prst="straightConnector1">
            <a:avLst/>
          </a:prstGeom>
          <a:solidFill>
            <a:srgbClr val="198ABD"/>
          </a:solidFill>
          <a:ln w="6350">
            <a:solidFill>
              <a:srgbClr val="198ABD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04" name="TextBox 3"/>
          <p:cNvSpPr txBox="1"/>
          <p:nvPr/>
        </p:nvSpPr>
        <p:spPr>
          <a:xfrm>
            <a:off x="1204468" y="1191133"/>
            <a:ext cx="9342755" cy="687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2000" b="1" dirty="0" err="1">
                <a:solidFill>
                  <a:srgbClr val="42464B"/>
                </a:solidFill>
                <a:latin typeface="宋体"/>
                <a:ea typeface="宋体"/>
              </a:rPr>
              <a:t>小程序端主页面</a:t>
            </a:r>
            <a:r>
              <a:rPr lang="zh-CN" altLang="en-US" sz="2000" b="1" dirty="0">
                <a:solidFill>
                  <a:srgbClr val="42464B"/>
                </a:solidFill>
                <a:latin typeface="宋体"/>
                <a:ea typeface="宋体"/>
              </a:rPr>
              <a:t>，包含酒店基本信息，如酒店名称、酒店地址、酒店联系方式、酒店特色等</a:t>
            </a:r>
            <a:r>
              <a:rPr lang="en-US" sz="2000" dirty="0">
                <a:solidFill>
                  <a:srgbClr val="42464B"/>
                </a:solidFill>
                <a:latin typeface="宋体"/>
                <a:ea typeface="宋体"/>
              </a:rPr>
              <a:t>。</a:t>
            </a:r>
            <a:endParaRPr lang="en-US" sz="1100" dirty="0"/>
          </a:p>
        </p:txBody>
      </p:sp>
      <p:sp>
        <p:nvSpPr>
          <p:cNvPr id="105" name="TextBox 4"/>
          <p:cNvSpPr txBox="1"/>
          <p:nvPr/>
        </p:nvSpPr>
        <p:spPr>
          <a:xfrm>
            <a:off x="3642614" y="4845431"/>
            <a:ext cx="1946656" cy="48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000">
                <a:solidFill>
                  <a:srgbClr val="FFFFFF"/>
                </a:solidFill>
                <a:latin typeface="Microsoft YaHei"/>
                <a:ea typeface="Microsoft YaHei"/>
              </a:rPr>
              <a:t>PART 02</a:t>
            </a:r>
            <a:endParaRPr lang="en-US" sz="1100"/>
          </a:p>
        </p:txBody>
      </p:sp>
      <p:sp>
        <p:nvSpPr>
          <p:cNvPr id="106" name="TextBox 5"/>
          <p:cNvSpPr txBox="1"/>
          <p:nvPr/>
        </p:nvSpPr>
        <p:spPr>
          <a:xfrm>
            <a:off x="5914771" y="4845431"/>
            <a:ext cx="1946656" cy="48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000">
                <a:solidFill>
                  <a:srgbClr val="FFFFFF"/>
                </a:solidFill>
                <a:latin typeface="Microsoft YaHei"/>
                <a:ea typeface="Microsoft YaHei"/>
              </a:rPr>
              <a:t>PART 03</a:t>
            </a:r>
            <a:endParaRPr lang="en-US" sz="11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F0A00AD-C09D-40E8-A78E-71AE76109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614" y="1732391"/>
            <a:ext cx="3050286" cy="449747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104" grpId="0" animBg="1"/>
      <p:bldP spid="105" grpId="0" animBg="1"/>
      <p:bldP spid="10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Box 1"/>
          <p:cNvSpPr txBox="1"/>
          <p:nvPr/>
        </p:nvSpPr>
        <p:spPr>
          <a:xfrm>
            <a:off x="3873500" y="331978"/>
            <a:ext cx="3810000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000" b="1" i="0">
                <a:solidFill>
                  <a:srgbClr val="03A9F4"/>
                </a:solidFill>
                <a:latin typeface="宋体"/>
                <a:ea typeface="宋体"/>
              </a:rPr>
              <a:t>微信小程序端（前端）</a:t>
            </a:r>
            <a:endParaRPr lang="en-US" sz="1100"/>
          </a:p>
        </p:txBody>
      </p:sp>
      <p:cxnSp>
        <p:nvCxnSpPr>
          <p:cNvPr id="116" name="Connector 2"/>
          <p:cNvCxnSpPr/>
          <p:nvPr/>
        </p:nvCxnSpPr>
        <p:spPr>
          <a:xfrm>
            <a:off x="5483098" y="812927"/>
            <a:ext cx="596317" cy="0"/>
          </a:xfrm>
          <a:prstGeom prst="straightConnector1">
            <a:avLst/>
          </a:prstGeom>
          <a:solidFill>
            <a:srgbClr val="198ABD"/>
          </a:solidFill>
          <a:ln w="6350">
            <a:solidFill>
              <a:srgbClr val="198ABD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17" name="TextBox 3"/>
          <p:cNvSpPr txBox="1"/>
          <p:nvPr/>
        </p:nvSpPr>
        <p:spPr>
          <a:xfrm>
            <a:off x="1204468" y="1191133"/>
            <a:ext cx="9342755" cy="1044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atinLnBrk="1">
              <a:lnSpc>
                <a:spcPct val="116199"/>
              </a:lnSpc>
            </a:pPr>
            <a:r>
              <a:rPr lang="en-US" altLang="zh-CN" sz="2000" b="1" dirty="0" err="1">
                <a:solidFill>
                  <a:srgbClr val="42464B"/>
                </a:solidFill>
                <a:latin typeface="宋体"/>
                <a:ea typeface="宋体"/>
              </a:rPr>
              <a:t>进入</a:t>
            </a:r>
            <a:r>
              <a:rPr lang="zh-CN" altLang="en-US" sz="2000" b="1" dirty="0">
                <a:solidFill>
                  <a:srgbClr val="42464B"/>
                </a:solidFill>
                <a:latin typeface="宋体"/>
                <a:ea typeface="宋体"/>
              </a:rPr>
              <a:t>预定</a:t>
            </a:r>
            <a:r>
              <a:rPr lang="en-US" altLang="zh-CN" sz="2000" b="1" dirty="0" err="1">
                <a:solidFill>
                  <a:srgbClr val="42464B"/>
                </a:solidFill>
                <a:latin typeface="宋体"/>
                <a:ea typeface="宋体"/>
              </a:rPr>
              <a:t>界面</a:t>
            </a:r>
            <a:r>
              <a:rPr lang="en-US" altLang="zh-CN" sz="2000" b="1" dirty="0">
                <a:solidFill>
                  <a:srgbClr val="42464B"/>
                </a:solidFill>
                <a:latin typeface="宋体"/>
                <a:ea typeface="宋体"/>
              </a:rPr>
              <a:t>，</a:t>
            </a:r>
            <a:r>
              <a:rPr lang="zh-CN" altLang="en-US" sz="2000" b="1" dirty="0">
                <a:solidFill>
                  <a:srgbClr val="42464B"/>
                </a:solidFill>
                <a:latin typeface="宋体"/>
                <a:ea typeface="宋体"/>
              </a:rPr>
              <a:t>查看酒店各个房型以及价格</a:t>
            </a:r>
            <a:r>
              <a:rPr lang="en-US" altLang="zh-CN" sz="2000" b="1" dirty="0">
                <a:solidFill>
                  <a:srgbClr val="42464B"/>
                </a:solidFill>
                <a:latin typeface="宋体"/>
                <a:ea typeface="宋体"/>
              </a:rPr>
              <a:t>。</a:t>
            </a:r>
          </a:p>
          <a:p>
            <a:pPr latinLnBrk="1">
              <a:lnSpc>
                <a:spcPct val="116199"/>
              </a:lnSpc>
            </a:pPr>
            <a:r>
              <a:rPr lang="zh-CN" altLang="en-US" sz="2000" b="1" dirty="0">
                <a:solidFill>
                  <a:srgbClr val="42464B"/>
                </a:solidFill>
                <a:latin typeface="宋体"/>
                <a:ea typeface="宋体"/>
              </a:rPr>
              <a:t>点击房间进入房间信息页，然后可以走到支付页预定客房。</a:t>
            </a:r>
            <a:endParaRPr lang="en-US" altLang="zh-CN" sz="2000" b="1" dirty="0">
              <a:solidFill>
                <a:srgbClr val="42464B"/>
              </a:solidFill>
              <a:latin typeface="宋体"/>
              <a:ea typeface="宋体"/>
            </a:endParaRPr>
          </a:p>
          <a:p>
            <a:pPr latinLnBrk="1">
              <a:lnSpc>
                <a:spcPct val="116199"/>
              </a:lnSpc>
            </a:pPr>
            <a:r>
              <a:rPr lang="zh-CN" altLang="en-US" sz="2000" b="1" dirty="0">
                <a:solidFill>
                  <a:srgbClr val="42464B"/>
                </a:solidFill>
                <a:latin typeface="宋体"/>
                <a:ea typeface="宋体"/>
              </a:rPr>
              <a:t>点击预定进入支付页预定。</a:t>
            </a:r>
            <a:endParaRPr lang="en-US" altLang="zh-CN" sz="1100" dirty="0"/>
          </a:p>
        </p:txBody>
      </p:sp>
      <p:sp>
        <p:nvSpPr>
          <p:cNvPr id="118" name="TextBox 4"/>
          <p:cNvSpPr txBox="1"/>
          <p:nvPr/>
        </p:nvSpPr>
        <p:spPr>
          <a:xfrm>
            <a:off x="3642614" y="4845431"/>
            <a:ext cx="1946656" cy="48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000">
                <a:solidFill>
                  <a:srgbClr val="FFFFFF"/>
                </a:solidFill>
                <a:latin typeface="Microsoft YaHei"/>
                <a:ea typeface="Microsoft YaHei"/>
              </a:rPr>
              <a:t>PART 02</a:t>
            </a:r>
            <a:endParaRPr lang="en-US" sz="1100"/>
          </a:p>
        </p:txBody>
      </p:sp>
      <p:sp>
        <p:nvSpPr>
          <p:cNvPr id="119" name="TextBox 5"/>
          <p:cNvSpPr txBox="1"/>
          <p:nvPr/>
        </p:nvSpPr>
        <p:spPr>
          <a:xfrm>
            <a:off x="5914771" y="4845431"/>
            <a:ext cx="1946656" cy="48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000">
                <a:solidFill>
                  <a:srgbClr val="FFFFFF"/>
                </a:solidFill>
                <a:latin typeface="Microsoft YaHei"/>
                <a:ea typeface="Microsoft YaHei"/>
              </a:rPr>
              <a:t>PART 03</a:t>
            </a:r>
            <a:endParaRPr lang="en-US" sz="11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57A3F40-14FA-45D5-B965-DB5913B19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96" y="2876883"/>
            <a:ext cx="1631665" cy="34455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D3EB09A-5480-4FEB-95A2-96FBF6236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7804" y="2790764"/>
            <a:ext cx="1716025" cy="3635496"/>
          </a:xfrm>
          <a:prstGeom prst="rect">
            <a:avLst/>
          </a:prstGeom>
        </p:spPr>
      </p:pic>
      <p:sp>
        <p:nvSpPr>
          <p:cNvPr id="16" name="TextBox 3">
            <a:extLst>
              <a:ext uri="{FF2B5EF4-FFF2-40B4-BE49-F238E27FC236}">
                <a16:creationId xmlns:a16="http://schemas.microsoft.com/office/drawing/2014/main" id="{9BE64295-4F31-4E30-9C82-C7645D7492A1}"/>
              </a:ext>
            </a:extLst>
          </p:cNvPr>
          <p:cNvSpPr txBox="1"/>
          <p:nvPr/>
        </p:nvSpPr>
        <p:spPr>
          <a:xfrm>
            <a:off x="8521700" y="2374485"/>
            <a:ext cx="685800" cy="181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atinLnBrk="1">
              <a:lnSpc>
                <a:spcPct val="116199"/>
              </a:lnSpc>
            </a:pPr>
            <a:r>
              <a:rPr lang="zh-CN" altLang="en-US" sz="1100" b="1" dirty="0"/>
              <a:t>支付页</a:t>
            </a:r>
            <a:endParaRPr lang="en-US" altLang="zh-CN" sz="1100" b="1" dirty="0"/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046C9499-FB01-41B1-93B9-0E58CD21F623}"/>
              </a:ext>
            </a:extLst>
          </p:cNvPr>
          <p:cNvSpPr txBox="1"/>
          <p:nvPr/>
        </p:nvSpPr>
        <p:spPr>
          <a:xfrm>
            <a:off x="1204468" y="2450267"/>
            <a:ext cx="574674" cy="181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atinLnBrk="1">
              <a:lnSpc>
                <a:spcPct val="116199"/>
              </a:lnSpc>
            </a:pPr>
            <a:r>
              <a:rPr lang="zh-CN" altLang="en-US" sz="1100" b="1" dirty="0"/>
              <a:t>预定页</a:t>
            </a:r>
            <a:endParaRPr lang="en-US" altLang="zh-CN" sz="1100" b="1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A10697D-0D0C-4E2D-AB88-D8A9BB979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9820" y="2790764"/>
            <a:ext cx="1716025" cy="3617805"/>
          </a:xfrm>
          <a:prstGeom prst="rect">
            <a:avLst/>
          </a:prstGeom>
        </p:spPr>
      </p:pic>
      <p:sp>
        <p:nvSpPr>
          <p:cNvPr id="22" name="TextBox 3">
            <a:extLst>
              <a:ext uri="{FF2B5EF4-FFF2-40B4-BE49-F238E27FC236}">
                <a16:creationId xmlns:a16="http://schemas.microsoft.com/office/drawing/2014/main" id="{A93CC4B4-0606-4FB6-905C-6909E715B541}"/>
              </a:ext>
            </a:extLst>
          </p:cNvPr>
          <p:cNvSpPr txBox="1"/>
          <p:nvPr/>
        </p:nvSpPr>
        <p:spPr>
          <a:xfrm>
            <a:off x="4559300" y="2450267"/>
            <a:ext cx="923798" cy="181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atinLnBrk="1">
              <a:lnSpc>
                <a:spcPct val="116199"/>
              </a:lnSpc>
            </a:pPr>
            <a:r>
              <a:rPr lang="zh-CN" altLang="en-US" sz="1100" b="1" dirty="0"/>
              <a:t>房间信息页</a:t>
            </a:r>
            <a:endParaRPr lang="en-US" altLang="zh-CN" sz="1100" b="1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117" grpId="0" animBg="1"/>
      <p:bldP spid="118" grpId="0" animBg="1"/>
      <p:bldP spid="119" grpId="0" animBg="1"/>
      <p:bldP spid="16" grpId="0" animBg="1"/>
      <p:bldP spid="17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"/>
          <p:cNvSpPr txBox="1"/>
          <p:nvPr/>
        </p:nvSpPr>
        <p:spPr>
          <a:xfrm>
            <a:off x="3873500" y="331978"/>
            <a:ext cx="3810000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000" b="1" i="0">
                <a:solidFill>
                  <a:srgbClr val="03A9F4"/>
                </a:solidFill>
                <a:latin typeface="宋体"/>
                <a:ea typeface="宋体"/>
              </a:rPr>
              <a:t>微信小程序端（前端）</a:t>
            </a:r>
            <a:endParaRPr lang="en-US" sz="1100"/>
          </a:p>
        </p:txBody>
      </p:sp>
      <p:cxnSp>
        <p:nvCxnSpPr>
          <p:cNvPr id="122" name="Connector 2"/>
          <p:cNvCxnSpPr/>
          <p:nvPr/>
        </p:nvCxnSpPr>
        <p:spPr>
          <a:xfrm>
            <a:off x="5483098" y="812927"/>
            <a:ext cx="596317" cy="0"/>
          </a:xfrm>
          <a:prstGeom prst="straightConnector1">
            <a:avLst/>
          </a:prstGeom>
          <a:solidFill>
            <a:srgbClr val="198ABD"/>
          </a:solidFill>
          <a:ln w="6350">
            <a:solidFill>
              <a:srgbClr val="198ABD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23" name="TextBox 3"/>
          <p:cNvSpPr txBox="1"/>
          <p:nvPr/>
        </p:nvSpPr>
        <p:spPr>
          <a:xfrm>
            <a:off x="1204468" y="1191133"/>
            <a:ext cx="9603232" cy="3304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2000" b="1" dirty="0" err="1">
                <a:solidFill>
                  <a:srgbClr val="42464B"/>
                </a:solidFill>
                <a:latin typeface="宋体"/>
                <a:ea typeface="宋体"/>
              </a:rPr>
              <a:t>进入</a:t>
            </a:r>
            <a:r>
              <a:rPr lang="zh-CN" altLang="en-US" sz="2000" b="1" dirty="0">
                <a:solidFill>
                  <a:srgbClr val="42464B"/>
                </a:solidFill>
                <a:latin typeface="宋体"/>
                <a:ea typeface="宋体"/>
              </a:rPr>
              <a:t>我的</a:t>
            </a:r>
            <a:r>
              <a:rPr lang="en-US" sz="2000" b="1" dirty="0" err="1">
                <a:solidFill>
                  <a:srgbClr val="42464B"/>
                </a:solidFill>
                <a:latin typeface="宋体"/>
                <a:ea typeface="宋体"/>
              </a:rPr>
              <a:t>界面，可以看到</a:t>
            </a:r>
            <a:r>
              <a:rPr lang="zh-CN" altLang="en-US" sz="2000" b="1" dirty="0">
                <a:solidFill>
                  <a:srgbClr val="42464B"/>
                </a:solidFill>
                <a:latin typeface="宋体"/>
                <a:ea typeface="宋体"/>
              </a:rPr>
              <a:t>我的订单，具体点击对应订单获取相应情况</a:t>
            </a:r>
            <a:r>
              <a:rPr lang="en-US" sz="2000" b="1" dirty="0">
                <a:solidFill>
                  <a:srgbClr val="42464B"/>
                </a:solidFill>
                <a:latin typeface="宋体"/>
                <a:ea typeface="宋体"/>
              </a:rPr>
              <a:t>。</a:t>
            </a:r>
            <a:endParaRPr lang="en-US" sz="1100" dirty="0"/>
          </a:p>
        </p:txBody>
      </p:sp>
      <p:sp>
        <p:nvSpPr>
          <p:cNvPr id="124" name="TextBox 4"/>
          <p:cNvSpPr txBox="1"/>
          <p:nvPr/>
        </p:nvSpPr>
        <p:spPr>
          <a:xfrm>
            <a:off x="3642614" y="4845431"/>
            <a:ext cx="1946656" cy="48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000">
                <a:solidFill>
                  <a:srgbClr val="FFFFFF"/>
                </a:solidFill>
                <a:latin typeface="Microsoft YaHei"/>
                <a:ea typeface="Microsoft YaHei"/>
              </a:rPr>
              <a:t>PART 02</a:t>
            </a:r>
            <a:endParaRPr lang="en-US" sz="1100"/>
          </a:p>
        </p:txBody>
      </p:sp>
      <p:sp>
        <p:nvSpPr>
          <p:cNvPr id="125" name="TextBox 5"/>
          <p:cNvSpPr txBox="1"/>
          <p:nvPr/>
        </p:nvSpPr>
        <p:spPr>
          <a:xfrm>
            <a:off x="5914771" y="4845431"/>
            <a:ext cx="1946656" cy="48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000">
                <a:solidFill>
                  <a:srgbClr val="FFFFFF"/>
                </a:solidFill>
                <a:latin typeface="Microsoft YaHei"/>
                <a:ea typeface="Microsoft YaHei"/>
              </a:rPr>
              <a:t>PART 03</a:t>
            </a:r>
            <a:endParaRPr lang="en-US" sz="11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B910935-3DEA-4306-B74F-CD7DD71B4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335" y="1823928"/>
            <a:ext cx="2154114" cy="458798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92DFF88-CC82-4571-BC7F-9D91C8505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500" y="1857820"/>
            <a:ext cx="2154114" cy="451758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22" grpId="0" animBg="1"/>
      <p:bldP spid="123" grpId="0" animBg="1"/>
      <p:bldP spid="124" grpId="0" animBg="1"/>
      <p:bldP spid="1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" y="3425952"/>
            <a:ext cx="2987870" cy="3098129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tailEnd/>
          </a:ln>
        </p:spPr>
      </p:pic>
      <p:pic>
        <p:nvPicPr>
          <p:cNvPr id="128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569706" y="-26035"/>
            <a:ext cx="2987870" cy="3098129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tailEnd/>
          </a:ln>
        </p:spPr>
      </p:pic>
      <p:sp>
        <p:nvSpPr>
          <p:cNvPr id="129" name="Freeform 3"/>
          <p:cNvSpPr/>
          <p:nvPr/>
        </p:nvSpPr>
        <p:spPr>
          <a:xfrm>
            <a:off x="3695700" y="2222506"/>
            <a:ext cx="4148716" cy="2041171"/>
          </a:xfrm>
          <a:custGeom>
            <a:avLst/>
            <a:gdLst/>
            <a:ahLst/>
            <a:cxnLst/>
            <a:rect l="l" t="t" r="r" b="b"/>
            <a:pathLst>
              <a:path w="4148716" h="2041171">
                <a:moveTo>
                  <a:pt x="4148716" y="2041171"/>
                </a:moveTo>
                <a:lnTo>
                  <a:pt x="0" y="2041171"/>
                </a:lnTo>
                <a:lnTo>
                  <a:pt x="0" y="0"/>
                </a:lnTo>
                <a:lnTo>
                  <a:pt x="4148716" y="0"/>
                </a:lnTo>
                <a:lnTo>
                  <a:pt x="4148716" y="2041171"/>
                </a:lnTo>
                <a:close/>
                <a:moveTo>
                  <a:pt x="10626" y="2030539"/>
                </a:moveTo>
                <a:lnTo>
                  <a:pt x="4138079" y="2030539"/>
                </a:lnTo>
                <a:lnTo>
                  <a:pt x="4138079" y="10631"/>
                </a:lnTo>
                <a:lnTo>
                  <a:pt x="10626" y="10631"/>
                </a:lnTo>
                <a:lnTo>
                  <a:pt x="10626" y="2030539"/>
                </a:lnTo>
                <a:close/>
              </a:path>
            </a:pathLst>
          </a:custGeom>
          <a:solidFill>
            <a:srgbClr val="D9D9D9"/>
          </a:solidFill>
          <a:ln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 latinLnBrk="1">
              <a:lnSpc>
                <a:spcPct val="116199"/>
              </a:lnSpc>
            </a:pPr>
            <a:endParaRPr lang="en-US" sz="1100"/>
          </a:p>
        </p:txBody>
      </p:sp>
      <p:sp>
        <p:nvSpPr>
          <p:cNvPr id="130" name="Freeform 4"/>
          <p:cNvSpPr/>
          <p:nvPr/>
        </p:nvSpPr>
        <p:spPr>
          <a:xfrm>
            <a:off x="5295900" y="1752600"/>
            <a:ext cx="951703" cy="951703"/>
          </a:xfrm>
          <a:custGeom>
            <a:avLst/>
            <a:gdLst/>
            <a:ahLst/>
            <a:cxnLst/>
            <a:rect l="l" t="t" r="r" b="b"/>
            <a:pathLst>
              <a:path w="951703" h="951703">
                <a:moveTo>
                  <a:pt x="951703" y="475851"/>
                </a:moveTo>
                <a:cubicBezTo>
                  <a:pt x="951703" y="738659"/>
                  <a:pt x="738659" y="951703"/>
                  <a:pt x="475851" y="951703"/>
                </a:cubicBezTo>
                <a:cubicBezTo>
                  <a:pt x="213043" y="951703"/>
                  <a:pt x="0" y="738659"/>
                  <a:pt x="0" y="475851"/>
                </a:cubicBezTo>
                <a:cubicBezTo>
                  <a:pt x="0" y="213043"/>
                  <a:pt x="213043" y="0"/>
                  <a:pt x="475851" y="0"/>
                </a:cubicBezTo>
                <a:cubicBezTo>
                  <a:pt x="738659" y="0"/>
                  <a:pt x="951703" y="213043"/>
                  <a:pt x="951703" y="475851"/>
                </a:cubicBezTo>
                <a:close/>
              </a:path>
            </a:pathLst>
          </a:custGeom>
          <a:solidFill>
            <a:srgbClr val="F2F2F2"/>
          </a:solidFill>
          <a:ln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 latinLnBrk="1">
              <a:lnSpc>
                <a:spcPct val="116199"/>
              </a:lnSpc>
            </a:pPr>
            <a:endParaRPr lang="en-US" sz="1100"/>
          </a:p>
        </p:txBody>
      </p:sp>
      <p:sp>
        <p:nvSpPr>
          <p:cNvPr id="131" name="Freeform 5"/>
          <p:cNvSpPr/>
          <p:nvPr/>
        </p:nvSpPr>
        <p:spPr>
          <a:xfrm>
            <a:off x="5346700" y="1790700"/>
            <a:ext cx="859712" cy="859712"/>
          </a:xfrm>
          <a:custGeom>
            <a:avLst/>
            <a:gdLst/>
            <a:ahLst/>
            <a:cxnLst/>
            <a:rect l="l" t="t" r="r" b="b"/>
            <a:pathLst>
              <a:path w="859712" h="859712">
                <a:moveTo>
                  <a:pt x="859712" y="429856"/>
                </a:moveTo>
                <a:cubicBezTo>
                  <a:pt x="859712" y="667261"/>
                  <a:pt x="667261" y="859712"/>
                  <a:pt x="429856" y="859712"/>
                </a:cubicBezTo>
                <a:cubicBezTo>
                  <a:pt x="192451" y="859712"/>
                  <a:pt x="0" y="667261"/>
                  <a:pt x="0" y="429856"/>
                </a:cubicBezTo>
                <a:cubicBezTo>
                  <a:pt x="0" y="192451"/>
                  <a:pt x="192451" y="0"/>
                  <a:pt x="429856" y="0"/>
                </a:cubicBezTo>
                <a:cubicBezTo>
                  <a:pt x="667261" y="0"/>
                  <a:pt x="859712" y="192451"/>
                  <a:pt x="859712" y="429856"/>
                </a:cubicBezTo>
                <a:close/>
              </a:path>
            </a:pathLst>
          </a:custGeom>
          <a:solidFill>
            <a:srgbClr val="00B0F0"/>
          </a:solidFill>
          <a:ln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 latinLnBrk="1">
              <a:lnSpc>
                <a:spcPct val="116199"/>
              </a:lnSpc>
            </a:pPr>
            <a:endParaRPr lang="en-US" sz="1100"/>
          </a:p>
        </p:txBody>
      </p:sp>
      <p:sp>
        <p:nvSpPr>
          <p:cNvPr id="132" name="TextBox 6"/>
          <p:cNvSpPr txBox="1"/>
          <p:nvPr/>
        </p:nvSpPr>
        <p:spPr>
          <a:xfrm>
            <a:off x="5057394" y="4089527"/>
            <a:ext cx="1453388" cy="368300"/>
          </a:xfrm>
          <a:prstGeom prst="rect">
            <a:avLst/>
          </a:prstGeom>
          <a:solidFill>
            <a:srgbClr val="198ABD"/>
          </a:solidFill>
        </p:spPr>
        <p:txBody>
          <a:bodyPr lIns="0" tIns="0" rIns="0" bIns="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400">
                <a:solidFill>
                  <a:srgbClr val="FFFFFF"/>
                </a:solidFill>
                <a:highlight>
                  <a:srgbClr val="198ABD"/>
                </a:highlight>
                <a:latin typeface="Microsoft YaHei"/>
                <a:ea typeface="Microsoft YaHei"/>
              </a:rPr>
              <a:t>PART 05 </a:t>
            </a:r>
            <a:endParaRPr lang="en-US" sz="1100"/>
          </a:p>
        </p:txBody>
      </p:sp>
      <p:sp>
        <p:nvSpPr>
          <p:cNvPr id="133" name="TextBox 7"/>
          <p:cNvSpPr txBox="1"/>
          <p:nvPr/>
        </p:nvSpPr>
        <p:spPr>
          <a:xfrm>
            <a:off x="4495800" y="2819400"/>
            <a:ext cx="2586863" cy="1117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400" b="0">
                <a:solidFill>
                  <a:srgbClr val="42464B"/>
                </a:solidFill>
                <a:latin typeface="Microsoft YaHei"/>
                <a:ea typeface="Microsoft YaHei"/>
              </a:rPr>
              <a:t>服务器端</a:t>
            </a:r>
            <a:endParaRPr lang="en-US" sz="1100"/>
          </a:p>
          <a:p>
            <a:pPr algn="ctr" latinLnBrk="1">
              <a:lnSpc>
                <a:spcPct val="116199"/>
              </a:lnSpc>
            </a:pPr>
            <a:r>
              <a:rPr lang="en-US" sz="2400" b="0">
                <a:solidFill>
                  <a:srgbClr val="42464B"/>
                </a:solidFill>
                <a:latin typeface="Microsoft YaHei"/>
                <a:ea typeface="Microsoft YaHei"/>
              </a:rPr>
              <a:t>（后台）</a:t>
            </a:r>
          </a:p>
        </p:txBody>
      </p:sp>
      <p:sp>
        <p:nvSpPr>
          <p:cNvPr id="134" name="TextBox 8"/>
          <p:cNvSpPr txBox="1"/>
          <p:nvPr/>
        </p:nvSpPr>
        <p:spPr>
          <a:xfrm>
            <a:off x="4482465" y="2008632"/>
            <a:ext cx="2607310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000" b="1">
                <a:solidFill>
                  <a:srgbClr val="FFFFFF"/>
                </a:solidFill>
                <a:latin typeface="Microsoft YaHei"/>
                <a:ea typeface="Microsoft YaHei"/>
              </a:rPr>
              <a:t>05</a:t>
            </a:r>
            <a:endParaRPr lang="en-US" sz="11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Box 1"/>
          <p:cNvSpPr txBox="1"/>
          <p:nvPr/>
        </p:nvSpPr>
        <p:spPr>
          <a:xfrm>
            <a:off x="3873500" y="331978"/>
            <a:ext cx="3810000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000">
                <a:solidFill>
                  <a:srgbClr val="03A9F4"/>
                </a:solidFill>
                <a:latin typeface="Microsoft YaHei"/>
                <a:ea typeface="Microsoft YaHei"/>
              </a:rPr>
              <a:t>服务器</a:t>
            </a:r>
            <a:r>
              <a:rPr lang="en-US" sz="2000" i="0">
                <a:solidFill>
                  <a:srgbClr val="03A9F4"/>
                </a:solidFill>
                <a:latin typeface="Microsoft YaHei"/>
                <a:ea typeface="Microsoft YaHei"/>
              </a:rPr>
              <a:t>端（后台）</a:t>
            </a:r>
            <a:endParaRPr lang="en-US" sz="1100"/>
          </a:p>
        </p:txBody>
      </p:sp>
      <p:cxnSp>
        <p:nvCxnSpPr>
          <p:cNvPr id="136" name="Connector 2"/>
          <p:cNvCxnSpPr/>
          <p:nvPr/>
        </p:nvCxnSpPr>
        <p:spPr>
          <a:xfrm>
            <a:off x="5483098" y="812927"/>
            <a:ext cx="596317" cy="0"/>
          </a:xfrm>
          <a:prstGeom prst="straightConnector1">
            <a:avLst/>
          </a:prstGeom>
          <a:solidFill>
            <a:srgbClr val="198ABD"/>
          </a:solidFill>
          <a:ln w="6350">
            <a:solidFill>
              <a:srgbClr val="198ABD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37" name="TextBox 3"/>
          <p:cNvSpPr txBox="1"/>
          <p:nvPr/>
        </p:nvSpPr>
        <p:spPr>
          <a:xfrm>
            <a:off x="1204468" y="1191133"/>
            <a:ext cx="9342755" cy="48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2000" b="1">
                <a:solidFill>
                  <a:srgbClr val="42464B"/>
                </a:solidFill>
                <a:latin typeface="宋体"/>
                <a:ea typeface="宋体"/>
              </a:rPr>
              <a:t>进入后台界面，首先进行管理员登录。</a:t>
            </a:r>
            <a:endParaRPr lang="en-US" sz="1100"/>
          </a:p>
        </p:txBody>
      </p:sp>
      <p:sp>
        <p:nvSpPr>
          <p:cNvPr id="138" name="TextBox 4"/>
          <p:cNvSpPr txBox="1"/>
          <p:nvPr/>
        </p:nvSpPr>
        <p:spPr>
          <a:xfrm>
            <a:off x="3642614" y="4845431"/>
            <a:ext cx="1946656" cy="48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000">
                <a:solidFill>
                  <a:srgbClr val="FFFFFF"/>
                </a:solidFill>
                <a:latin typeface="Microsoft YaHei"/>
                <a:ea typeface="Microsoft YaHei"/>
              </a:rPr>
              <a:t>PART 02</a:t>
            </a:r>
            <a:endParaRPr lang="en-US" sz="1100"/>
          </a:p>
        </p:txBody>
      </p:sp>
      <p:sp>
        <p:nvSpPr>
          <p:cNvPr id="139" name="TextBox 5"/>
          <p:cNvSpPr txBox="1"/>
          <p:nvPr/>
        </p:nvSpPr>
        <p:spPr>
          <a:xfrm>
            <a:off x="5914771" y="4845431"/>
            <a:ext cx="1946656" cy="48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000">
                <a:solidFill>
                  <a:srgbClr val="FFFFFF"/>
                </a:solidFill>
                <a:latin typeface="Microsoft YaHei"/>
                <a:ea typeface="Microsoft YaHei"/>
              </a:rPr>
              <a:t>PART 03</a:t>
            </a:r>
            <a:endParaRPr lang="en-US" sz="11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350A598-7899-45F1-ADD5-E6DF54649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449" y="1946035"/>
            <a:ext cx="4740051" cy="4237087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  <p:bldP spid="136" grpId="0" animBg="1"/>
      <p:bldP spid="137" grpId="0" animBg="1"/>
      <p:bldP spid="138" grpId="0" animBg="1"/>
      <p:bldP spid="13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Box 1"/>
          <p:cNvSpPr txBox="1"/>
          <p:nvPr/>
        </p:nvSpPr>
        <p:spPr>
          <a:xfrm>
            <a:off x="3873500" y="331978"/>
            <a:ext cx="3810000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000">
                <a:solidFill>
                  <a:srgbClr val="03A9F4"/>
                </a:solidFill>
                <a:latin typeface="Microsoft YaHei"/>
                <a:ea typeface="Microsoft YaHei"/>
              </a:rPr>
              <a:t>服务器</a:t>
            </a:r>
            <a:r>
              <a:rPr lang="en-US" sz="2000" i="0">
                <a:solidFill>
                  <a:srgbClr val="03A9F4"/>
                </a:solidFill>
                <a:latin typeface="Microsoft YaHei"/>
                <a:ea typeface="Microsoft YaHei"/>
              </a:rPr>
              <a:t>端（后台）</a:t>
            </a:r>
            <a:endParaRPr lang="en-US" sz="1100"/>
          </a:p>
        </p:txBody>
      </p:sp>
      <p:cxnSp>
        <p:nvCxnSpPr>
          <p:cNvPr id="142" name="Connector 2"/>
          <p:cNvCxnSpPr/>
          <p:nvPr/>
        </p:nvCxnSpPr>
        <p:spPr>
          <a:xfrm>
            <a:off x="5483098" y="812927"/>
            <a:ext cx="596317" cy="0"/>
          </a:xfrm>
          <a:prstGeom prst="straightConnector1">
            <a:avLst/>
          </a:prstGeom>
          <a:solidFill>
            <a:srgbClr val="198ABD"/>
          </a:solidFill>
          <a:ln w="6350">
            <a:solidFill>
              <a:srgbClr val="198ABD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43" name="TextBox 3"/>
          <p:cNvSpPr txBox="1"/>
          <p:nvPr/>
        </p:nvSpPr>
        <p:spPr>
          <a:xfrm>
            <a:off x="1204468" y="1191133"/>
            <a:ext cx="9342755" cy="330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2000" b="1" dirty="0" err="1">
                <a:solidFill>
                  <a:srgbClr val="42464B"/>
                </a:solidFill>
                <a:latin typeface="宋体"/>
                <a:ea typeface="宋体"/>
              </a:rPr>
              <a:t>登陆成功后</a:t>
            </a:r>
            <a:r>
              <a:rPr lang="en-US" sz="2000" b="1" dirty="0">
                <a:solidFill>
                  <a:srgbClr val="42464B"/>
                </a:solidFill>
                <a:latin typeface="宋体"/>
                <a:ea typeface="宋体"/>
              </a:rPr>
              <a:t>，</a:t>
            </a:r>
            <a:r>
              <a:rPr lang="zh-CN" altLang="en-US" sz="2000" b="1" dirty="0">
                <a:solidFill>
                  <a:srgbClr val="42464B"/>
                </a:solidFill>
                <a:latin typeface="宋体"/>
                <a:ea typeface="宋体"/>
              </a:rPr>
              <a:t>进入后台主页，知晓当前时间</a:t>
            </a:r>
            <a:r>
              <a:rPr lang="en-US" sz="2000" b="1" dirty="0">
                <a:solidFill>
                  <a:srgbClr val="42464B"/>
                </a:solidFill>
                <a:latin typeface="宋体"/>
                <a:ea typeface="宋体"/>
              </a:rPr>
              <a:t>。</a:t>
            </a:r>
            <a:endParaRPr lang="en-US" sz="1100" dirty="0"/>
          </a:p>
        </p:txBody>
      </p:sp>
      <p:sp>
        <p:nvSpPr>
          <p:cNvPr id="144" name="TextBox 4"/>
          <p:cNvSpPr txBox="1"/>
          <p:nvPr/>
        </p:nvSpPr>
        <p:spPr>
          <a:xfrm>
            <a:off x="3642614" y="4845431"/>
            <a:ext cx="1946656" cy="48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000">
                <a:solidFill>
                  <a:srgbClr val="FFFFFF"/>
                </a:solidFill>
                <a:latin typeface="Microsoft YaHei"/>
                <a:ea typeface="Microsoft YaHei"/>
              </a:rPr>
              <a:t>PART 02</a:t>
            </a:r>
            <a:endParaRPr lang="en-US" sz="1100"/>
          </a:p>
        </p:txBody>
      </p:sp>
      <p:sp>
        <p:nvSpPr>
          <p:cNvPr id="145" name="TextBox 5"/>
          <p:cNvSpPr txBox="1"/>
          <p:nvPr/>
        </p:nvSpPr>
        <p:spPr>
          <a:xfrm>
            <a:off x="5914771" y="4845431"/>
            <a:ext cx="1946656" cy="48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000">
                <a:solidFill>
                  <a:srgbClr val="FFFFFF"/>
                </a:solidFill>
                <a:latin typeface="Microsoft YaHei"/>
                <a:ea typeface="Microsoft YaHei"/>
              </a:rPr>
              <a:t>PART 03</a:t>
            </a:r>
            <a:endParaRPr lang="en-US" sz="11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0275554-ADD2-4BB7-AFA4-467B43437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484" y="1727200"/>
            <a:ext cx="7622032" cy="4578251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  <p:bldP spid="142" grpId="0" animBg="1"/>
      <p:bldP spid="143" grpId="0" animBg="1"/>
      <p:bldP spid="144" grpId="0" animBg="1"/>
      <p:bldP spid="14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Box 1"/>
          <p:cNvSpPr txBox="1"/>
          <p:nvPr/>
        </p:nvSpPr>
        <p:spPr>
          <a:xfrm>
            <a:off x="3873500" y="331978"/>
            <a:ext cx="3810000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000">
                <a:solidFill>
                  <a:srgbClr val="03A9F4"/>
                </a:solidFill>
                <a:latin typeface="Microsoft YaHei"/>
                <a:ea typeface="Microsoft YaHei"/>
              </a:rPr>
              <a:t>服务器</a:t>
            </a:r>
            <a:r>
              <a:rPr lang="en-US" sz="2000" i="0">
                <a:solidFill>
                  <a:srgbClr val="03A9F4"/>
                </a:solidFill>
                <a:latin typeface="Microsoft YaHei"/>
                <a:ea typeface="Microsoft YaHei"/>
              </a:rPr>
              <a:t>端（后台）</a:t>
            </a:r>
            <a:endParaRPr lang="en-US" sz="1100"/>
          </a:p>
        </p:txBody>
      </p:sp>
      <p:cxnSp>
        <p:nvCxnSpPr>
          <p:cNvPr id="148" name="Connector 2"/>
          <p:cNvCxnSpPr/>
          <p:nvPr/>
        </p:nvCxnSpPr>
        <p:spPr>
          <a:xfrm>
            <a:off x="5483098" y="812927"/>
            <a:ext cx="596317" cy="0"/>
          </a:xfrm>
          <a:prstGeom prst="straightConnector1">
            <a:avLst/>
          </a:prstGeom>
          <a:solidFill>
            <a:srgbClr val="198ABD"/>
          </a:solidFill>
          <a:ln w="6350">
            <a:solidFill>
              <a:srgbClr val="198ABD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49" name="TextBox 3"/>
          <p:cNvSpPr txBox="1"/>
          <p:nvPr/>
        </p:nvSpPr>
        <p:spPr>
          <a:xfrm>
            <a:off x="1204468" y="1191133"/>
            <a:ext cx="9342755" cy="687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2000" b="1" dirty="0" err="1">
                <a:solidFill>
                  <a:srgbClr val="42464B"/>
                </a:solidFill>
                <a:latin typeface="宋体"/>
                <a:ea typeface="宋体"/>
              </a:rPr>
              <a:t>对于管理员管理分为两种，基本管理</a:t>
            </a:r>
            <a:r>
              <a:rPr lang="en-US" sz="2000" b="1" dirty="0">
                <a:solidFill>
                  <a:srgbClr val="42464B"/>
                </a:solidFill>
                <a:latin typeface="宋体"/>
                <a:ea typeface="宋体"/>
              </a:rPr>
              <a:t>（</a:t>
            </a:r>
            <a:r>
              <a:rPr lang="zh-CN" altLang="en-US" sz="2000" b="1" dirty="0">
                <a:solidFill>
                  <a:srgbClr val="42464B"/>
                </a:solidFill>
                <a:latin typeface="宋体"/>
                <a:ea typeface="宋体"/>
              </a:rPr>
              <a:t>房间</a:t>
            </a:r>
            <a:r>
              <a:rPr lang="en-US" sz="2000" b="1" dirty="0" err="1">
                <a:solidFill>
                  <a:srgbClr val="42464B"/>
                </a:solidFill>
                <a:latin typeface="宋体"/>
                <a:ea typeface="宋体"/>
              </a:rPr>
              <a:t>管理</a:t>
            </a:r>
            <a:r>
              <a:rPr lang="en-US" sz="2000" b="1" dirty="0">
                <a:solidFill>
                  <a:srgbClr val="42464B"/>
                </a:solidFill>
                <a:latin typeface="宋体"/>
                <a:ea typeface="宋体"/>
              </a:rPr>
              <a:t>、</a:t>
            </a:r>
            <a:r>
              <a:rPr lang="zh-CN" altLang="en-US" sz="2000" b="1" dirty="0">
                <a:solidFill>
                  <a:srgbClr val="42464B"/>
                </a:solidFill>
                <a:latin typeface="宋体"/>
                <a:ea typeface="宋体"/>
              </a:rPr>
              <a:t>酒店信息</a:t>
            </a:r>
            <a:r>
              <a:rPr lang="en-US" sz="2000" b="1" dirty="0" err="1">
                <a:solidFill>
                  <a:srgbClr val="42464B"/>
                </a:solidFill>
                <a:latin typeface="宋体"/>
                <a:ea typeface="宋体"/>
              </a:rPr>
              <a:t>管理</a:t>
            </a:r>
            <a:r>
              <a:rPr lang="en-US" sz="2000" b="1" dirty="0">
                <a:solidFill>
                  <a:srgbClr val="42464B"/>
                </a:solidFill>
                <a:latin typeface="宋体"/>
                <a:ea typeface="宋体"/>
              </a:rPr>
              <a:t>、</a:t>
            </a:r>
            <a:r>
              <a:rPr lang="zh-CN" altLang="en-US" sz="2000" b="1" dirty="0">
                <a:solidFill>
                  <a:srgbClr val="42464B"/>
                </a:solidFill>
                <a:latin typeface="宋体"/>
                <a:ea typeface="宋体"/>
              </a:rPr>
              <a:t>订单</a:t>
            </a:r>
            <a:r>
              <a:rPr lang="en-US" sz="2000" b="1" dirty="0" err="1">
                <a:solidFill>
                  <a:srgbClr val="42464B"/>
                </a:solidFill>
                <a:latin typeface="宋体"/>
                <a:ea typeface="宋体"/>
              </a:rPr>
              <a:t>管理）和系统管理</a:t>
            </a:r>
            <a:r>
              <a:rPr lang="en-US" sz="2000" b="1" dirty="0">
                <a:solidFill>
                  <a:srgbClr val="42464B"/>
                </a:solidFill>
                <a:latin typeface="宋体"/>
                <a:ea typeface="宋体"/>
              </a:rPr>
              <a:t>（</a:t>
            </a:r>
            <a:r>
              <a:rPr lang="zh-CN" altLang="en-US" sz="2000" b="1" dirty="0">
                <a:solidFill>
                  <a:srgbClr val="42464B"/>
                </a:solidFill>
                <a:latin typeface="宋体"/>
                <a:ea typeface="宋体"/>
              </a:rPr>
              <a:t>人员账号管理</a:t>
            </a:r>
            <a:r>
              <a:rPr lang="en-US" sz="2000" b="1" dirty="0">
                <a:solidFill>
                  <a:srgbClr val="42464B"/>
                </a:solidFill>
                <a:latin typeface="宋体"/>
                <a:ea typeface="宋体"/>
              </a:rPr>
              <a:t>）</a:t>
            </a:r>
            <a:endParaRPr lang="en-US" sz="1100" dirty="0"/>
          </a:p>
        </p:txBody>
      </p:sp>
      <p:sp>
        <p:nvSpPr>
          <p:cNvPr id="150" name="TextBox 4"/>
          <p:cNvSpPr txBox="1"/>
          <p:nvPr/>
        </p:nvSpPr>
        <p:spPr>
          <a:xfrm>
            <a:off x="3642614" y="4845431"/>
            <a:ext cx="1946656" cy="48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000">
                <a:solidFill>
                  <a:srgbClr val="FFFFFF"/>
                </a:solidFill>
                <a:latin typeface="Microsoft YaHei"/>
                <a:ea typeface="Microsoft YaHei"/>
              </a:rPr>
              <a:t>PART 02</a:t>
            </a:r>
            <a:endParaRPr lang="en-US" sz="1100"/>
          </a:p>
        </p:txBody>
      </p:sp>
      <p:sp>
        <p:nvSpPr>
          <p:cNvPr id="151" name="TextBox 5"/>
          <p:cNvSpPr txBox="1"/>
          <p:nvPr/>
        </p:nvSpPr>
        <p:spPr>
          <a:xfrm>
            <a:off x="5914771" y="4845431"/>
            <a:ext cx="1946656" cy="48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000">
                <a:solidFill>
                  <a:srgbClr val="FFFFFF"/>
                </a:solidFill>
                <a:latin typeface="Microsoft YaHei"/>
                <a:ea typeface="Microsoft YaHei"/>
              </a:rPr>
              <a:t>PART 03</a:t>
            </a:r>
            <a:endParaRPr lang="en-US" sz="11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C6DEB82-AE44-42CD-A8F4-0584B10F8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468" y="2006025"/>
            <a:ext cx="1810783" cy="423708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B1E98EF-18F3-4986-9D6F-CD0C9B2C9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111" y="2006025"/>
            <a:ext cx="1889924" cy="423708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BBAC939-9681-4807-993C-A910FA375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8157" y="2006025"/>
            <a:ext cx="1984212" cy="41643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3E44279-C9C7-4466-AFDB-4932C6839C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3023" y="2006024"/>
            <a:ext cx="2007538" cy="4164397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148" grpId="0" animBg="1"/>
      <p:bldP spid="149" grpId="0" animBg="1"/>
      <p:bldP spid="150" grpId="0" animBg="1"/>
      <p:bldP spid="15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"/>
          <p:cNvSpPr txBox="1"/>
          <p:nvPr/>
        </p:nvSpPr>
        <p:spPr>
          <a:xfrm>
            <a:off x="3873500" y="331978"/>
            <a:ext cx="3810000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000">
                <a:solidFill>
                  <a:srgbClr val="03A9F4"/>
                </a:solidFill>
                <a:latin typeface="Microsoft YaHei"/>
                <a:ea typeface="Microsoft YaHei"/>
              </a:rPr>
              <a:t>服务器</a:t>
            </a:r>
            <a:r>
              <a:rPr lang="en-US" sz="2000" i="0">
                <a:solidFill>
                  <a:srgbClr val="03A9F4"/>
                </a:solidFill>
                <a:latin typeface="Microsoft YaHei"/>
                <a:ea typeface="Microsoft YaHei"/>
              </a:rPr>
              <a:t>端（后台）</a:t>
            </a:r>
            <a:endParaRPr lang="en-US" sz="1100"/>
          </a:p>
        </p:txBody>
      </p:sp>
      <p:cxnSp>
        <p:nvCxnSpPr>
          <p:cNvPr id="154" name="Connector 2"/>
          <p:cNvCxnSpPr/>
          <p:nvPr/>
        </p:nvCxnSpPr>
        <p:spPr>
          <a:xfrm>
            <a:off x="5483098" y="812927"/>
            <a:ext cx="596317" cy="0"/>
          </a:xfrm>
          <a:prstGeom prst="straightConnector1">
            <a:avLst/>
          </a:prstGeom>
          <a:solidFill>
            <a:srgbClr val="198ABD"/>
          </a:solidFill>
          <a:ln w="6350">
            <a:solidFill>
              <a:srgbClr val="198ABD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55" name="TextBox 3"/>
          <p:cNvSpPr txBox="1"/>
          <p:nvPr/>
        </p:nvSpPr>
        <p:spPr>
          <a:xfrm>
            <a:off x="1204468" y="1191133"/>
            <a:ext cx="9867773" cy="330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zh-CN" altLang="en-US" sz="2000" b="1" dirty="0">
                <a:solidFill>
                  <a:srgbClr val="42464B"/>
                </a:solidFill>
                <a:latin typeface="宋体"/>
                <a:ea typeface="宋体"/>
              </a:rPr>
              <a:t>订单</a:t>
            </a:r>
            <a:r>
              <a:rPr lang="en-US" sz="2000" b="1" dirty="0" err="1">
                <a:solidFill>
                  <a:srgbClr val="42464B"/>
                </a:solidFill>
                <a:latin typeface="宋体"/>
                <a:ea typeface="宋体"/>
              </a:rPr>
              <a:t>管理中</a:t>
            </a:r>
            <a:r>
              <a:rPr lang="en-US" sz="2000" b="1" dirty="0">
                <a:solidFill>
                  <a:srgbClr val="42464B"/>
                </a:solidFill>
                <a:latin typeface="宋体"/>
                <a:ea typeface="宋体"/>
              </a:rPr>
              <a:t>，</a:t>
            </a:r>
            <a:r>
              <a:rPr lang="zh-CN" altLang="en-US" sz="2000" b="1" dirty="0">
                <a:solidFill>
                  <a:srgbClr val="42464B"/>
                </a:solidFill>
                <a:latin typeface="宋体"/>
                <a:ea typeface="宋体"/>
              </a:rPr>
              <a:t>查询未入住、已入住、已退房的订单，并可为未入住用户办理入住操作</a:t>
            </a:r>
            <a:r>
              <a:rPr lang="en-US" sz="2000" b="1" dirty="0">
                <a:solidFill>
                  <a:srgbClr val="42464B"/>
                </a:solidFill>
                <a:latin typeface="宋体"/>
                <a:ea typeface="宋体"/>
              </a:rPr>
              <a:t>）</a:t>
            </a:r>
            <a:endParaRPr lang="en-US" sz="1100" dirty="0"/>
          </a:p>
        </p:txBody>
      </p:sp>
      <p:sp>
        <p:nvSpPr>
          <p:cNvPr id="156" name="TextBox 4"/>
          <p:cNvSpPr txBox="1"/>
          <p:nvPr/>
        </p:nvSpPr>
        <p:spPr>
          <a:xfrm>
            <a:off x="3642614" y="4845431"/>
            <a:ext cx="1946656" cy="48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000">
                <a:solidFill>
                  <a:srgbClr val="FFFFFF"/>
                </a:solidFill>
                <a:latin typeface="Microsoft YaHei"/>
                <a:ea typeface="Microsoft YaHei"/>
              </a:rPr>
              <a:t>PART 02</a:t>
            </a:r>
            <a:endParaRPr lang="en-US" sz="1100"/>
          </a:p>
        </p:txBody>
      </p:sp>
      <p:sp>
        <p:nvSpPr>
          <p:cNvPr id="157" name="TextBox 5"/>
          <p:cNvSpPr txBox="1"/>
          <p:nvPr/>
        </p:nvSpPr>
        <p:spPr>
          <a:xfrm>
            <a:off x="5914771" y="4845431"/>
            <a:ext cx="1946656" cy="48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000">
                <a:solidFill>
                  <a:srgbClr val="FFFFFF"/>
                </a:solidFill>
                <a:latin typeface="Microsoft YaHei"/>
                <a:ea typeface="Microsoft YaHei"/>
              </a:rPr>
              <a:t>PART 03</a:t>
            </a:r>
            <a:endParaRPr lang="en-US" sz="11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867EDDA-667C-404B-8975-A018A0558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1" y="1964033"/>
            <a:ext cx="11522439" cy="4320914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154" grpId="0" animBg="1"/>
      <p:bldP spid="155" grpId="0" animBg="1"/>
      <p:bldP spid="156" grpId="0" animBg="1"/>
      <p:bldP spid="15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" y="3425952"/>
            <a:ext cx="2987870" cy="3098129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tailEnd/>
          </a:ln>
        </p:spPr>
      </p:pic>
      <p:pic>
        <p:nvPicPr>
          <p:cNvPr id="8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569706" y="-26035"/>
            <a:ext cx="2987870" cy="3098129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tailEnd/>
          </a:ln>
        </p:spPr>
      </p:pic>
      <p:sp>
        <p:nvSpPr>
          <p:cNvPr id="9" name="Freeform 3"/>
          <p:cNvSpPr/>
          <p:nvPr/>
        </p:nvSpPr>
        <p:spPr>
          <a:xfrm>
            <a:off x="3695700" y="2222506"/>
            <a:ext cx="4148716" cy="2041171"/>
          </a:xfrm>
          <a:custGeom>
            <a:avLst/>
            <a:gdLst/>
            <a:ahLst/>
            <a:cxnLst/>
            <a:rect l="l" t="t" r="r" b="b"/>
            <a:pathLst>
              <a:path w="4148716" h="2041171">
                <a:moveTo>
                  <a:pt x="4148716" y="2041171"/>
                </a:moveTo>
                <a:lnTo>
                  <a:pt x="0" y="2041171"/>
                </a:lnTo>
                <a:lnTo>
                  <a:pt x="0" y="0"/>
                </a:lnTo>
                <a:lnTo>
                  <a:pt x="4148716" y="0"/>
                </a:lnTo>
                <a:lnTo>
                  <a:pt x="4148716" y="2041171"/>
                </a:lnTo>
                <a:close/>
                <a:moveTo>
                  <a:pt x="10626" y="2030539"/>
                </a:moveTo>
                <a:lnTo>
                  <a:pt x="4138079" y="2030539"/>
                </a:lnTo>
                <a:lnTo>
                  <a:pt x="4138079" y="10631"/>
                </a:lnTo>
                <a:lnTo>
                  <a:pt x="10626" y="10631"/>
                </a:lnTo>
                <a:lnTo>
                  <a:pt x="10626" y="2030539"/>
                </a:lnTo>
                <a:close/>
              </a:path>
            </a:pathLst>
          </a:custGeom>
          <a:solidFill>
            <a:srgbClr val="D9D9D9"/>
          </a:solidFill>
          <a:ln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 latinLnBrk="1">
              <a:lnSpc>
                <a:spcPct val="116199"/>
              </a:lnSpc>
            </a:pPr>
            <a:endParaRPr lang="en-US" sz="1100"/>
          </a:p>
        </p:txBody>
      </p:sp>
      <p:sp>
        <p:nvSpPr>
          <p:cNvPr id="10" name="Freeform 4"/>
          <p:cNvSpPr/>
          <p:nvPr/>
        </p:nvSpPr>
        <p:spPr>
          <a:xfrm>
            <a:off x="5295900" y="1752600"/>
            <a:ext cx="951703" cy="951703"/>
          </a:xfrm>
          <a:custGeom>
            <a:avLst/>
            <a:gdLst/>
            <a:ahLst/>
            <a:cxnLst/>
            <a:rect l="l" t="t" r="r" b="b"/>
            <a:pathLst>
              <a:path w="951703" h="951703">
                <a:moveTo>
                  <a:pt x="951703" y="475851"/>
                </a:moveTo>
                <a:cubicBezTo>
                  <a:pt x="951703" y="738659"/>
                  <a:pt x="738659" y="951703"/>
                  <a:pt x="475851" y="951703"/>
                </a:cubicBezTo>
                <a:cubicBezTo>
                  <a:pt x="213043" y="951703"/>
                  <a:pt x="0" y="738659"/>
                  <a:pt x="0" y="475851"/>
                </a:cubicBezTo>
                <a:cubicBezTo>
                  <a:pt x="0" y="213043"/>
                  <a:pt x="213043" y="0"/>
                  <a:pt x="475851" y="0"/>
                </a:cubicBezTo>
                <a:cubicBezTo>
                  <a:pt x="738659" y="0"/>
                  <a:pt x="951703" y="213043"/>
                  <a:pt x="951703" y="475851"/>
                </a:cubicBezTo>
                <a:close/>
              </a:path>
            </a:pathLst>
          </a:custGeom>
          <a:solidFill>
            <a:srgbClr val="F2F2F2"/>
          </a:solidFill>
          <a:ln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 latinLnBrk="1">
              <a:lnSpc>
                <a:spcPct val="116199"/>
              </a:lnSpc>
            </a:pPr>
            <a:endParaRPr lang="en-US" sz="1100"/>
          </a:p>
        </p:txBody>
      </p:sp>
      <p:sp>
        <p:nvSpPr>
          <p:cNvPr id="11" name="Freeform 5"/>
          <p:cNvSpPr/>
          <p:nvPr/>
        </p:nvSpPr>
        <p:spPr>
          <a:xfrm>
            <a:off x="5346700" y="1790700"/>
            <a:ext cx="859712" cy="859712"/>
          </a:xfrm>
          <a:custGeom>
            <a:avLst/>
            <a:gdLst/>
            <a:ahLst/>
            <a:cxnLst/>
            <a:rect l="l" t="t" r="r" b="b"/>
            <a:pathLst>
              <a:path w="859712" h="859712">
                <a:moveTo>
                  <a:pt x="859712" y="429856"/>
                </a:moveTo>
                <a:cubicBezTo>
                  <a:pt x="859712" y="667261"/>
                  <a:pt x="667261" y="859712"/>
                  <a:pt x="429856" y="859712"/>
                </a:cubicBezTo>
                <a:cubicBezTo>
                  <a:pt x="192451" y="859712"/>
                  <a:pt x="0" y="667261"/>
                  <a:pt x="0" y="429856"/>
                </a:cubicBezTo>
                <a:cubicBezTo>
                  <a:pt x="0" y="192451"/>
                  <a:pt x="192451" y="0"/>
                  <a:pt x="429856" y="0"/>
                </a:cubicBezTo>
                <a:cubicBezTo>
                  <a:pt x="667261" y="0"/>
                  <a:pt x="859712" y="192451"/>
                  <a:pt x="859712" y="429856"/>
                </a:cubicBezTo>
                <a:close/>
              </a:path>
            </a:pathLst>
          </a:custGeom>
          <a:solidFill>
            <a:srgbClr val="00B0F0"/>
          </a:solidFill>
          <a:ln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 latinLnBrk="1">
              <a:lnSpc>
                <a:spcPct val="116199"/>
              </a:lnSpc>
            </a:pPr>
            <a:endParaRPr lang="en-US" sz="1100"/>
          </a:p>
        </p:txBody>
      </p:sp>
      <p:sp>
        <p:nvSpPr>
          <p:cNvPr id="12" name="TextBox 6"/>
          <p:cNvSpPr txBox="1"/>
          <p:nvPr/>
        </p:nvSpPr>
        <p:spPr>
          <a:xfrm>
            <a:off x="5057394" y="4089527"/>
            <a:ext cx="1453388" cy="368300"/>
          </a:xfrm>
          <a:prstGeom prst="rect">
            <a:avLst/>
          </a:prstGeom>
          <a:solidFill>
            <a:srgbClr val="198ABD"/>
          </a:solidFill>
        </p:spPr>
        <p:txBody>
          <a:bodyPr lIns="0" tIns="0" rIns="0" bIns="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400">
                <a:solidFill>
                  <a:srgbClr val="FFFFFF"/>
                </a:solidFill>
                <a:highlight>
                  <a:srgbClr val="198ABD"/>
                </a:highlight>
                <a:latin typeface="Microsoft YaHei"/>
                <a:ea typeface="Microsoft YaHei"/>
              </a:rPr>
              <a:t>PART 01</a:t>
            </a:r>
            <a:endParaRPr lang="en-US" sz="1100"/>
          </a:p>
        </p:txBody>
      </p:sp>
      <p:sp>
        <p:nvSpPr>
          <p:cNvPr id="13" name="TextBox 7"/>
          <p:cNvSpPr txBox="1"/>
          <p:nvPr/>
        </p:nvSpPr>
        <p:spPr>
          <a:xfrm>
            <a:off x="4495800" y="2819400"/>
            <a:ext cx="2586863" cy="622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800" b="1" dirty="0" err="1">
                <a:solidFill>
                  <a:srgbClr val="42464B"/>
                </a:solidFill>
                <a:latin typeface="宋体"/>
                <a:ea typeface="宋体"/>
              </a:rPr>
              <a:t>选题背景</a:t>
            </a:r>
            <a:endParaRPr lang="en-US" sz="1100" dirty="0"/>
          </a:p>
        </p:txBody>
      </p:sp>
      <p:sp>
        <p:nvSpPr>
          <p:cNvPr id="14" name="TextBox 8"/>
          <p:cNvSpPr txBox="1"/>
          <p:nvPr/>
        </p:nvSpPr>
        <p:spPr>
          <a:xfrm>
            <a:off x="4482465" y="2008632"/>
            <a:ext cx="2607310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000" b="1">
                <a:solidFill>
                  <a:srgbClr val="FFFFFF"/>
                </a:solidFill>
                <a:latin typeface="Microsoft YaHei"/>
                <a:ea typeface="Microsoft YaHei"/>
              </a:rPr>
              <a:t>01</a:t>
            </a:r>
            <a:endParaRPr lang="en-US" sz="11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Box 1"/>
          <p:cNvSpPr txBox="1"/>
          <p:nvPr/>
        </p:nvSpPr>
        <p:spPr>
          <a:xfrm>
            <a:off x="3873500" y="331978"/>
            <a:ext cx="3810000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000">
                <a:solidFill>
                  <a:srgbClr val="03A9F4"/>
                </a:solidFill>
                <a:latin typeface="Microsoft YaHei"/>
                <a:ea typeface="Microsoft YaHei"/>
              </a:rPr>
              <a:t>服务器</a:t>
            </a:r>
            <a:r>
              <a:rPr lang="en-US" sz="2000" i="0">
                <a:solidFill>
                  <a:srgbClr val="03A9F4"/>
                </a:solidFill>
                <a:latin typeface="Microsoft YaHei"/>
                <a:ea typeface="Microsoft YaHei"/>
              </a:rPr>
              <a:t>端（后台）</a:t>
            </a:r>
            <a:endParaRPr lang="en-US" sz="1100"/>
          </a:p>
        </p:txBody>
      </p:sp>
      <p:cxnSp>
        <p:nvCxnSpPr>
          <p:cNvPr id="161" name="Connector 2"/>
          <p:cNvCxnSpPr/>
          <p:nvPr/>
        </p:nvCxnSpPr>
        <p:spPr>
          <a:xfrm>
            <a:off x="5483098" y="812927"/>
            <a:ext cx="596317" cy="0"/>
          </a:xfrm>
          <a:prstGeom prst="straightConnector1">
            <a:avLst/>
          </a:prstGeom>
          <a:solidFill>
            <a:srgbClr val="198ABD"/>
          </a:solidFill>
          <a:ln w="6350">
            <a:solidFill>
              <a:srgbClr val="198ABD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62" name="TextBox 3"/>
          <p:cNvSpPr txBox="1"/>
          <p:nvPr/>
        </p:nvSpPr>
        <p:spPr>
          <a:xfrm>
            <a:off x="1204468" y="1191133"/>
            <a:ext cx="9867773" cy="668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zh-CN" altLang="en-US" sz="2000" b="1" dirty="0">
                <a:solidFill>
                  <a:srgbClr val="42464B"/>
                </a:solidFill>
                <a:latin typeface="宋体"/>
                <a:ea typeface="宋体"/>
              </a:rPr>
              <a:t>房间</a:t>
            </a:r>
            <a:r>
              <a:rPr lang="en-US" sz="2000" b="1" dirty="0" err="1">
                <a:solidFill>
                  <a:srgbClr val="42464B"/>
                </a:solidFill>
                <a:latin typeface="宋体"/>
                <a:ea typeface="宋体"/>
              </a:rPr>
              <a:t>管理中，包括</a:t>
            </a:r>
            <a:r>
              <a:rPr lang="zh-CN" altLang="en-US" sz="2000" b="1" dirty="0">
                <a:solidFill>
                  <a:srgbClr val="42464B"/>
                </a:solidFill>
                <a:latin typeface="宋体"/>
                <a:ea typeface="宋体"/>
              </a:rPr>
              <a:t>查看房间（对于没有在小程序预定的用户，可在酒店前台直接办理），添加新房间以及修改房间价格。）</a:t>
            </a:r>
            <a:endParaRPr lang="en-US" sz="2000" b="1" dirty="0">
              <a:solidFill>
                <a:srgbClr val="42464B"/>
              </a:solidFill>
              <a:latin typeface="宋体"/>
              <a:ea typeface="宋体"/>
            </a:endParaRPr>
          </a:p>
        </p:txBody>
      </p:sp>
      <p:sp>
        <p:nvSpPr>
          <p:cNvPr id="163" name="TextBox 4"/>
          <p:cNvSpPr txBox="1"/>
          <p:nvPr/>
        </p:nvSpPr>
        <p:spPr>
          <a:xfrm>
            <a:off x="3642614" y="4845431"/>
            <a:ext cx="1946656" cy="48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000">
                <a:solidFill>
                  <a:srgbClr val="FFFFFF"/>
                </a:solidFill>
                <a:latin typeface="Microsoft YaHei"/>
                <a:ea typeface="Microsoft YaHei"/>
              </a:rPr>
              <a:t>PART 02</a:t>
            </a:r>
            <a:endParaRPr lang="en-US" sz="1100"/>
          </a:p>
        </p:txBody>
      </p:sp>
      <p:sp>
        <p:nvSpPr>
          <p:cNvPr id="164" name="TextBox 5"/>
          <p:cNvSpPr txBox="1"/>
          <p:nvPr/>
        </p:nvSpPr>
        <p:spPr>
          <a:xfrm>
            <a:off x="5914771" y="4845431"/>
            <a:ext cx="1946656" cy="48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000">
                <a:solidFill>
                  <a:srgbClr val="FFFFFF"/>
                </a:solidFill>
                <a:latin typeface="Microsoft YaHei"/>
                <a:ea typeface="Microsoft YaHei"/>
              </a:rPr>
              <a:t>PART 03</a:t>
            </a:r>
            <a:endParaRPr lang="en-US" sz="11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A05B37D-8986-4FBE-AA0B-FF2810E6C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872" y="2565400"/>
            <a:ext cx="3997221" cy="39084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ACB8C8E-8EF9-412C-B006-F06BB6079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427" y="2565400"/>
            <a:ext cx="3568700" cy="393699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62A97EA-DC62-40D5-9CA0-B0D8AFD3E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8349" y="2565400"/>
            <a:ext cx="3933078" cy="3954989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 animBg="1"/>
      <p:bldP spid="161" grpId="0" animBg="1"/>
      <p:bldP spid="162" grpId="0" animBg="1"/>
      <p:bldP spid="163" grpId="0" animBg="1"/>
      <p:bldP spid="16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Box 1"/>
          <p:cNvSpPr txBox="1"/>
          <p:nvPr/>
        </p:nvSpPr>
        <p:spPr>
          <a:xfrm>
            <a:off x="3873500" y="331978"/>
            <a:ext cx="3810000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000">
                <a:solidFill>
                  <a:srgbClr val="03A9F4"/>
                </a:solidFill>
                <a:latin typeface="Microsoft YaHei"/>
                <a:ea typeface="Microsoft YaHei"/>
              </a:rPr>
              <a:t>服务器</a:t>
            </a:r>
            <a:r>
              <a:rPr lang="en-US" sz="2000" i="0">
                <a:solidFill>
                  <a:srgbClr val="03A9F4"/>
                </a:solidFill>
                <a:latin typeface="Microsoft YaHei"/>
                <a:ea typeface="Microsoft YaHei"/>
              </a:rPr>
              <a:t>端（后台）</a:t>
            </a:r>
            <a:endParaRPr lang="en-US" sz="1100"/>
          </a:p>
        </p:txBody>
      </p:sp>
      <p:cxnSp>
        <p:nvCxnSpPr>
          <p:cNvPr id="168" name="Connector 2"/>
          <p:cNvCxnSpPr/>
          <p:nvPr/>
        </p:nvCxnSpPr>
        <p:spPr>
          <a:xfrm>
            <a:off x="5483098" y="812927"/>
            <a:ext cx="596317" cy="0"/>
          </a:xfrm>
          <a:prstGeom prst="straightConnector1">
            <a:avLst/>
          </a:prstGeom>
          <a:solidFill>
            <a:srgbClr val="198ABD"/>
          </a:solidFill>
          <a:ln w="6350">
            <a:solidFill>
              <a:srgbClr val="198ABD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69" name="TextBox 3"/>
          <p:cNvSpPr txBox="1"/>
          <p:nvPr/>
        </p:nvSpPr>
        <p:spPr>
          <a:xfrm>
            <a:off x="1204468" y="1191133"/>
            <a:ext cx="9867773" cy="3110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zh-CN" altLang="en-US" sz="2000" b="1" dirty="0">
                <a:solidFill>
                  <a:srgbClr val="42464B"/>
                </a:solidFill>
                <a:latin typeface="宋体"/>
                <a:ea typeface="宋体"/>
              </a:rPr>
              <a:t>小程序</a:t>
            </a:r>
            <a:r>
              <a:rPr lang="en-US" sz="2000" b="1" dirty="0" err="1">
                <a:solidFill>
                  <a:srgbClr val="42464B"/>
                </a:solidFill>
                <a:latin typeface="宋体"/>
                <a:ea typeface="宋体"/>
              </a:rPr>
              <a:t>管理中，管理员可以</a:t>
            </a:r>
            <a:r>
              <a:rPr lang="zh-CN" altLang="en-US" sz="2000" b="1" dirty="0">
                <a:solidFill>
                  <a:srgbClr val="42464B"/>
                </a:solidFill>
                <a:latin typeface="宋体"/>
                <a:ea typeface="宋体"/>
              </a:rPr>
              <a:t>查看和修改酒店简介和房间描述信息。</a:t>
            </a:r>
            <a:endParaRPr lang="en-US" sz="2000" b="1" dirty="0">
              <a:solidFill>
                <a:srgbClr val="42464B"/>
              </a:solidFill>
              <a:latin typeface="宋体"/>
              <a:ea typeface="宋体"/>
            </a:endParaRPr>
          </a:p>
        </p:txBody>
      </p:sp>
      <p:sp>
        <p:nvSpPr>
          <p:cNvPr id="170" name="TextBox 4"/>
          <p:cNvSpPr txBox="1"/>
          <p:nvPr/>
        </p:nvSpPr>
        <p:spPr>
          <a:xfrm>
            <a:off x="3642614" y="4845431"/>
            <a:ext cx="1946656" cy="48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000">
                <a:solidFill>
                  <a:srgbClr val="FFFFFF"/>
                </a:solidFill>
                <a:latin typeface="Microsoft YaHei"/>
                <a:ea typeface="Microsoft YaHei"/>
              </a:rPr>
              <a:t>PART 02</a:t>
            </a:r>
            <a:endParaRPr lang="en-US" sz="1100"/>
          </a:p>
        </p:txBody>
      </p:sp>
      <p:sp>
        <p:nvSpPr>
          <p:cNvPr id="171" name="TextBox 5"/>
          <p:cNvSpPr txBox="1"/>
          <p:nvPr/>
        </p:nvSpPr>
        <p:spPr>
          <a:xfrm>
            <a:off x="5914771" y="4845431"/>
            <a:ext cx="1946656" cy="48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000">
                <a:solidFill>
                  <a:srgbClr val="FFFFFF"/>
                </a:solidFill>
                <a:latin typeface="Microsoft YaHei"/>
                <a:ea typeface="Microsoft YaHei"/>
              </a:rPr>
              <a:t>PART 03</a:t>
            </a:r>
            <a:endParaRPr lang="en-US" sz="11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6CCE98B-0BFA-4316-AA02-F7F083B14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21" y="1570929"/>
            <a:ext cx="4920109" cy="493147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BBC2BC2-6778-48FB-BEF9-4A3F7A20C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665" y="1570929"/>
            <a:ext cx="4756115" cy="4845431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animBg="1"/>
      <p:bldP spid="168" grpId="0" animBg="1"/>
      <p:bldP spid="169" grpId="0" animBg="1"/>
      <p:bldP spid="170" grpId="0" animBg="1"/>
      <p:bldP spid="17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Box 1"/>
          <p:cNvSpPr txBox="1"/>
          <p:nvPr/>
        </p:nvSpPr>
        <p:spPr>
          <a:xfrm>
            <a:off x="3873500" y="331978"/>
            <a:ext cx="3810000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000">
                <a:solidFill>
                  <a:srgbClr val="03A9F4"/>
                </a:solidFill>
                <a:latin typeface="Microsoft YaHei"/>
                <a:ea typeface="Microsoft YaHei"/>
              </a:rPr>
              <a:t>服务器</a:t>
            </a:r>
            <a:r>
              <a:rPr lang="en-US" sz="2000" i="0">
                <a:solidFill>
                  <a:srgbClr val="03A9F4"/>
                </a:solidFill>
                <a:latin typeface="Microsoft YaHei"/>
                <a:ea typeface="Microsoft YaHei"/>
              </a:rPr>
              <a:t>端（后台）</a:t>
            </a:r>
            <a:endParaRPr lang="en-US" sz="1100"/>
          </a:p>
        </p:txBody>
      </p:sp>
      <p:cxnSp>
        <p:nvCxnSpPr>
          <p:cNvPr id="174" name="Connector 2"/>
          <p:cNvCxnSpPr/>
          <p:nvPr/>
        </p:nvCxnSpPr>
        <p:spPr>
          <a:xfrm>
            <a:off x="5483098" y="812927"/>
            <a:ext cx="596317" cy="0"/>
          </a:xfrm>
          <a:prstGeom prst="straightConnector1">
            <a:avLst/>
          </a:prstGeom>
          <a:solidFill>
            <a:srgbClr val="198ABD"/>
          </a:solidFill>
          <a:ln w="6350">
            <a:solidFill>
              <a:srgbClr val="198ABD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75" name="TextBox 3"/>
          <p:cNvSpPr txBox="1"/>
          <p:nvPr/>
        </p:nvSpPr>
        <p:spPr>
          <a:xfrm>
            <a:off x="1087298" y="880406"/>
            <a:ext cx="9984232" cy="6874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zh-CN" altLang="en-US" sz="2000" b="1" dirty="0">
                <a:solidFill>
                  <a:srgbClr val="42464B"/>
                </a:solidFill>
                <a:latin typeface="宋体"/>
                <a:ea typeface="宋体"/>
              </a:rPr>
              <a:t>账号管理中，查看用户列表，高权限用户修改低权限用户，并可以进行删除操作。</a:t>
            </a:r>
            <a:endParaRPr lang="en-US" sz="2000" b="1" dirty="0">
              <a:solidFill>
                <a:srgbClr val="42464B"/>
              </a:solidFill>
              <a:latin typeface="宋体"/>
              <a:ea typeface="宋体"/>
            </a:endParaRPr>
          </a:p>
          <a:p>
            <a:pPr algn="l" latinLnBrk="1">
              <a:lnSpc>
                <a:spcPct val="116199"/>
              </a:lnSpc>
            </a:pPr>
            <a:r>
              <a:rPr lang="zh-CN" altLang="en-US" sz="2000" b="1" dirty="0">
                <a:solidFill>
                  <a:srgbClr val="42464B"/>
                </a:solidFill>
                <a:latin typeface="宋体"/>
                <a:ea typeface="宋体"/>
              </a:rPr>
              <a:t>超级管理员可以对用户进行注册操作。</a:t>
            </a:r>
            <a:endParaRPr lang="en-US" sz="1100" dirty="0"/>
          </a:p>
        </p:txBody>
      </p:sp>
      <p:sp>
        <p:nvSpPr>
          <p:cNvPr id="176" name="TextBox 4"/>
          <p:cNvSpPr txBox="1"/>
          <p:nvPr/>
        </p:nvSpPr>
        <p:spPr>
          <a:xfrm>
            <a:off x="3642614" y="4845431"/>
            <a:ext cx="1946656" cy="48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000">
                <a:solidFill>
                  <a:srgbClr val="FFFFFF"/>
                </a:solidFill>
                <a:latin typeface="Microsoft YaHei"/>
                <a:ea typeface="Microsoft YaHei"/>
              </a:rPr>
              <a:t>PART 02</a:t>
            </a:r>
            <a:endParaRPr lang="en-US" sz="1100"/>
          </a:p>
        </p:txBody>
      </p:sp>
      <p:sp>
        <p:nvSpPr>
          <p:cNvPr id="177" name="TextBox 5"/>
          <p:cNvSpPr txBox="1"/>
          <p:nvPr/>
        </p:nvSpPr>
        <p:spPr>
          <a:xfrm>
            <a:off x="5914771" y="4845431"/>
            <a:ext cx="1946656" cy="48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000">
                <a:solidFill>
                  <a:srgbClr val="FFFFFF"/>
                </a:solidFill>
                <a:latin typeface="Microsoft YaHei"/>
                <a:ea typeface="Microsoft YaHei"/>
              </a:rPr>
              <a:t>PART 03</a:t>
            </a:r>
            <a:endParaRPr lang="en-US" sz="11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C6E1B95-8A3D-49EB-BA67-EB49C9FCB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631568"/>
            <a:ext cx="6079415" cy="487083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E26B8AE-7D4F-4D9D-9131-6AA3A84EC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559" y="1631568"/>
            <a:ext cx="5349704" cy="4870831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animBg="1"/>
      <p:bldP spid="174" grpId="0" animBg="1"/>
      <p:bldP spid="175" grpId="0" animBg="1"/>
      <p:bldP spid="176" grpId="0" animBg="1"/>
      <p:bldP spid="17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" y="3425952"/>
            <a:ext cx="2987870" cy="3098129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tailEnd/>
          </a:ln>
        </p:spPr>
      </p:pic>
      <p:pic>
        <p:nvPicPr>
          <p:cNvPr id="128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569706" y="-26035"/>
            <a:ext cx="2987870" cy="3098129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tailEnd/>
          </a:ln>
        </p:spPr>
      </p:pic>
      <p:sp>
        <p:nvSpPr>
          <p:cNvPr id="129" name="Freeform 3"/>
          <p:cNvSpPr/>
          <p:nvPr/>
        </p:nvSpPr>
        <p:spPr>
          <a:xfrm>
            <a:off x="3695700" y="2222506"/>
            <a:ext cx="4148716" cy="2041171"/>
          </a:xfrm>
          <a:custGeom>
            <a:avLst/>
            <a:gdLst/>
            <a:ahLst/>
            <a:cxnLst/>
            <a:rect l="l" t="t" r="r" b="b"/>
            <a:pathLst>
              <a:path w="4148716" h="2041171">
                <a:moveTo>
                  <a:pt x="4148716" y="2041171"/>
                </a:moveTo>
                <a:lnTo>
                  <a:pt x="0" y="2041171"/>
                </a:lnTo>
                <a:lnTo>
                  <a:pt x="0" y="0"/>
                </a:lnTo>
                <a:lnTo>
                  <a:pt x="4148716" y="0"/>
                </a:lnTo>
                <a:lnTo>
                  <a:pt x="4148716" y="2041171"/>
                </a:lnTo>
                <a:close/>
                <a:moveTo>
                  <a:pt x="10626" y="2030539"/>
                </a:moveTo>
                <a:lnTo>
                  <a:pt x="4138079" y="2030539"/>
                </a:lnTo>
                <a:lnTo>
                  <a:pt x="4138079" y="10631"/>
                </a:lnTo>
                <a:lnTo>
                  <a:pt x="10626" y="10631"/>
                </a:lnTo>
                <a:lnTo>
                  <a:pt x="10626" y="2030539"/>
                </a:lnTo>
                <a:close/>
              </a:path>
            </a:pathLst>
          </a:custGeom>
          <a:solidFill>
            <a:srgbClr val="D9D9D9"/>
          </a:solidFill>
          <a:ln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 latinLnBrk="1">
              <a:lnSpc>
                <a:spcPct val="116199"/>
              </a:lnSpc>
            </a:pPr>
            <a:endParaRPr lang="en-US" sz="1100"/>
          </a:p>
        </p:txBody>
      </p:sp>
      <p:sp>
        <p:nvSpPr>
          <p:cNvPr id="130" name="Freeform 4"/>
          <p:cNvSpPr/>
          <p:nvPr/>
        </p:nvSpPr>
        <p:spPr>
          <a:xfrm>
            <a:off x="5295900" y="1752600"/>
            <a:ext cx="951703" cy="951703"/>
          </a:xfrm>
          <a:custGeom>
            <a:avLst/>
            <a:gdLst/>
            <a:ahLst/>
            <a:cxnLst/>
            <a:rect l="l" t="t" r="r" b="b"/>
            <a:pathLst>
              <a:path w="951703" h="951703">
                <a:moveTo>
                  <a:pt x="951703" y="475851"/>
                </a:moveTo>
                <a:cubicBezTo>
                  <a:pt x="951703" y="738659"/>
                  <a:pt x="738659" y="951703"/>
                  <a:pt x="475851" y="951703"/>
                </a:cubicBezTo>
                <a:cubicBezTo>
                  <a:pt x="213043" y="951703"/>
                  <a:pt x="0" y="738659"/>
                  <a:pt x="0" y="475851"/>
                </a:cubicBezTo>
                <a:cubicBezTo>
                  <a:pt x="0" y="213043"/>
                  <a:pt x="213043" y="0"/>
                  <a:pt x="475851" y="0"/>
                </a:cubicBezTo>
                <a:cubicBezTo>
                  <a:pt x="738659" y="0"/>
                  <a:pt x="951703" y="213043"/>
                  <a:pt x="951703" y="475851"/>
                </a:cubicBezTo>
                <a:close/>
              </a:path>
            </a:pathLst>
          </a:custGeom>
          <a:solidFill>
            <a:srgbClr val="F2F2F2"/>
          </a:solidFill>
          <a:ln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 latinLnBrk="1">
              <a:lnSpc>
                <a:spcPct val="116199"/>
              </a:lnSpc>
            </a:pPr>
            <a:endParaRPr lang="en-US" sz="1100"/>
          </a:p>
        </p:txBody>
      </p:sp>
      <p:sp>
        <p:nvSpPr>
          <p:cNvPr id="131" name="Freeform 5"/>
          <p:cNvSpPr/>
          <p:nvPr/>
        </p:nvSpPr>
        <p:spPr>
          <a:xfrm>
            <a:off x="5346700" y="1790700"/>
            <a:ext cx="859712" cy="859712"/>
          </a:xfrm>
          <a:custGeom>
            <a:avLst/>
            <a:gdLst/>
            <a:ahLst/>
            <a:cxnLst/>
            <a:rect l="l" t="t" r="r" b="b"/>
            <a:pathLst>
              <a:path w="859712" h="859712">
                <a:moveTo>
                  <a:pt x="859712" y="429856"/>
                </a:moveTo>
                <a:cubicBezTo>
                  <a:pt x="859712" y="667261"/>
                  <a:pt x="667261" y="859712"/>
                  <a:pt x="429856" y="859712"/>
                </a:cubicBezTo>
                <a:cubicBezTo>
                  <a:pt x="192451" y="859712"/>
                  <a:pt x="0" y="667261"/>
                  <a:pt x="0" y="429856"/>
                </a:cubicBezTo>
                <a:cubicBezTo>
                  <a:pt x="0" y="192451"/>
                  <a:pt x="192451" y="0"/>
                  <a:pt x="429856" y="0"/>
                </a:cubicBezTo>
                <a:cubicBezTo>
                  <a:pt x="667261" y="0"/>
                  <a:pt x="859712" y="192451"/>
                  <a:pt x="859712" y="429856"/>
                </a:cubicBezTo>
                <a:close/>
              </a:path>
            </a:pathLst>
          </a:custGeom>
          <a:solidFill>
            <a:srgbClr val="00B0F0"/>
          </a:solidFill>
          <a:ln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 latinLnBrk="1">
              <a:lnSpc>
                <a:spcPct val="116199"/>
              </a:lnSpc>
            </a:pPr>
            <a:endParaRPr lang="en-US" sz="1100"/>
          </a:p>
        </p:txBody>
      </p:sp>
      <p:sp>
        <p:nvSpPr>
          <p:cNvPr id="132" name="TextBox 6"/>
          <p:cNvSpPr txBox="1"/>
          <p:nvPr/>
        </p:nvSpPr>
        <p:spPr>
          <a:xfrm>
            <a:off x="5057394" y="4089527"/>
            <a:ext cx="1453388" cy="368300"/>
          </a:xfrm>
          <a:prstGeom prst="rect">
            <a:avLst/>
          </a:prstGeom>
          <a:solidFill>
            <a:srgbClr val="198ABD"/>
          </a:solidFill>
        </p:spPr>
        <p:txBody>
          <a:bodyPr lIns="0" tIns="0" rIns="0" bIns="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400">
                <a:solidFill>
                  <a:srgbClr val="FFFFFF"/>
                </a:solidFill>
                <a:highlight>
                  <a:srgbClr val="198ABD"/>
                </a:highlight>
                <a:latin typeface="Microsoft YaHei"/>
                <a:ea typeface="Microsoft YaHei"/>
              </a:rPr>
              <a:t>PART 05 </a:t>
            </a:r>
            <a:endParaRPr lang="en-US" sz="1100"/>
          </a:p>
        </p:txBody>
      </p:sp>
      <p:sp>
        <p:nvSpPr>
          <p:cNvPr id="133" name="TextBox 7"/>
          <p:cNvSpPr txBox="1"/>
          <p:nvPr/>
        </p:nvSpPr>
        <p:spPr>
          <a:xfrm>
            <a:off x="4495800" y="2819400"/>
            <a:ext cx="2586863" cy="400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zh-CN" altLang="en-US" sz="2400" dirty="0">
                <a:solidFill>
                  <a:srgbClr val="42464B"/>
                </a:solidFill>
                <a:latin typeface="Microsoft YaHei"/>
                <a:ea typeface="Microsoft YaHei"/>
              </a:rPr>
              <a:t>模拟设备</a:t>
            </a:r>
            <a:r>
              <a:rPr lang="en-US" sz="2400" b="0" dirty="0">
                <a:solidFill>
                  <a:srgbClr val="42464B"/>
                </a:solidFill>
                <a:latin typeface="Microsoft YaHei"/>
                <a:ea typeface="Microsoft YaHei"/>
              </a:rPr>
              <a:t>端</a:t>
            </a:r>
            <a:endParaRPr lang="en-US" sz="1100" dirty="0"/>
          </a:p>
        </p:txBody>
      </p:sp>
      <p:sp>
        <p:nvSpPr>
          <p:cNvPr id="134" name="TextBox 8"/>
          <p:cNvSpPr txBox="1"/>
          <p:nvPr/>
        </p:nvSpPr>
        <p:spPr>
          <a:xfrm>
            <a:off x="4482465" y="2008632"/>
            <a:ext cx="2607310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000" b="1">
                <a:solidFill>
                  <a:srgbClr val="FFFFFF"/>
                </a:solidFill>
                <a:latin typeface="Microsoft YaHei"/>
                <a:ea typeface="Microsoft YaHei"/>
              </a:rPr>
              <a:t>05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7179724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Box 1"/>
          <p:cNvSpPr txBox="1"/>
          <p:nvPr/>
        </p:nvSpPr>
        <p:spPr>
          <a:xfrm>
            <a:off x="3873500" y="331978"/>
            <a:ext cx="3810000" cy="334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zh-CN" altLang="en-US" sz="2000" dirty="0">
                <a:solidFill>
                  <a:srgbClr val="03A9F4"/>
                </a:solidFill>
                <a:latin typeface="Microsoft YaHei"/>
                <a:ea typeface="Microsoft YaHei"/>
              </a:rPr>
              <a:t>模拟人脸识别</a:t>
            </a:r>
            <a:endParaRPr lang="en-US" sz="1100" dirty="0"/>
          </a:p>
        </p:txBody>
      </p:sp>
      <p:cxnSp>
        <p:nvCxnSpPr>
          <p:cNvPr id="174" name="Connector 2"/>
          <p:cNvCxnSpPr/>
          <p:nvPr/>
        </p:nvCxnSpPr>
        <p:spPr>
          <a:xfrm>
            <a:off x="5483098" y="812927"/>
            <a:ext cx="596317" cy="0"/>
          </a:xfrm>
          <a:prstGeom prst="straightConnector1">
            <a:avLst/>
          </a:prstGeom>
          <a:solidFill>
            <a:srgbClr val="198ABD"/>
          </a:solidFill>
          <a:ln w="6350">
            <a:solidFill>
              <a:srgbClr val="198ABD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75" name="TextBox 3"/>
          <p:cNvSpPr txBox="1"/>
          <p:nvPr/>
        </p:nvSpPr>
        <p:spPr>
          <a:xfrm>
            <a:off x="1087298" y="880406"/>
            <a:ext cx="9984232" cy="6874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zh-CN" altLang="en-US" sz="2000" b="1" dirty="0">
                <a:solidFill>
                  <a:srgbClr val="42464B"/>
                </a:solidFill>
                <a:latin typeface="宋体"/>
                <a:ea typeface="宋体"/>
              </a:rPr>
              <a:t>疫情降低接触，简易模拟人脸识别功能，但是具体是要进行人脸核身功能，用户通过门前人脸核身设备进入酒店门。</a:t>
            </a:r>
            <a:endParaRPr lang="en-US" sz="1100" dirty="0"/>
          </a:p>
        </p:txBody>
      </p:sp>
      <p:sp>
        <p:nvSpPr>
          <p:cNvPr id="176" name="TextBox 4"/>
          <p:cNvSpPr txBox="1"/>
          <p:nvPr/>
        </p:nvSpPr>
        <p:spPr>
          <a:xfrm>
            <a:off x="3642614" y="4845431"/>
            <a:ext cx="1946656" cy="48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000">
                <a:solidFill>
                  <a:srgbClr val="FFFFFF"/>
                </a:solidFill>
                <a:latin typeface="Microsoft YaHei"/>
                <a:ea typeface="Microsoft YaHei"/>
              </a:rPr>
              <a:t>PART 02</a:t>
            </a:r>
            <a:endParaRPr lang="en-US" sz="1100"/>
          </a:p>
        </p:txBody>
      </p:sp>
      <p:sp>
        <p:nvSpPr>
          <p:cNvPr id="177" name="TextBox 5"/>
          <p:cNvSpPr txBox="1"/>
          <p:nvPr/>
        </p:nvSpPr>
        <p:spPr>
          <a:xfrm>
            <a:off x="5914771" y="4845431"/>
            <a:ext cx="1946656" cy="48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000">
                <a:solidFill>
                  <a:srgbClr val="FFFFFF"/>
                </a:solidFill>
                <a:latin typeface="Microsoft YaHei"/>
                <a:ea typeface="Microsoft YaHei"/>
              </a:rPr>
              <a:t>PART 03</a:t>
            </a:r>
            <a:endParaRPr lang="en-US" sz="11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CCE43E-C2E1-4C0D-8729-8758E823A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495" y="1552302"/>
            <a:ext cx="4580017" cy="461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9526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animBg="1"/>
      <p:bldP spid="174" grpId="0" animBg="1"/>
      <p:bldP spid="175" grpId="0" animBg="1"/>
      <p:bldP spid="176" grpId="0" animBg="1"/>
      <p:bldP spid="17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5100" y="-13129"/>
            <a:ext cx="4882153" cy="6515529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tailEnd/>
          </a:ln>
        </p:spPr>
      </p:pic>
      <p:sp>
        <p:nvSpPr>
          <p:cNvPr id="214" name="TextBox 2"/>
          <p:cNvSpPr txBox="1"/>
          <p:nvPr/>
        </p:nvSpPr>
        <p:spPr>
          <a:xfrm>
            <a:off x="4483100" y="584200"/>
            <a:ext cx="6027293" cy="668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zh-CN" altLang="en-US" sz="4000" dirty="0">
                <a:solidFill>
                  <a:srgbClr val="404040"/>
                </a:solidFill>
                <a:latin typeface="Microsoft YaHei"/>
                <a:ea typeface="Microsoft YaHei"/>
              </a:rPr>
              <a:t>后期改进点</a:t>
            </a:r>
            <a:r>
              <a:rPr lang="en-US" sz="4000" dirty="0">
                <a:solidFill>
                  <a:srgbClr val="404040"/>
                </a:solidFill>
                <a:latin typeface="Microsoft YaHei"/>
                <a:ea typeface="Microsoft YaHei"/>
              </a:rPr>
              <a:t> </a:t>
            </a:r>
            <a:endParaRPr lang="en-US" sz="1100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F22D6CC0-AB18-49A2-AB98-48647001B746}"/>
              </a:ext>
            </a:extLst>
          </p:cNvPr>
          <p:cNvSpPr txBox="1"/>
          <p:nvPr/>
        </p:nvSpPr>
        <p:spPr>
          <a:xfrm>
            <a:off x="4309474" y="1574800"/>
            <a:ext cx="7247526" cy="44687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2000" b="1" dirty="0">
                <a:solidFill>
                  <a:srgbClr val="42464B"/>
                </a:solidFill>
                <a:latin typeface="宋体"/>
                <a:ea typeface="宋体"/>
              </a:rPr>
              <a:t>1.</a:t>
            </a:r>
            <a:r>
              <a:rPr lang="zh-CN" altLang="en-US" sz="2000" b="1" dirty="0">
                <a:solidFill>
                  <a:srgbClr val="42464B"/>
                </a:solidFill>
                <a:latin typeface="宋体"/>
                <a:ea typeface="宋体"/>
              </a:rPr>
              <a:t>删除订单采用逻辑删除</a:t>
            </a:r>
            <a:endParaRPr lang="en-US" altLang="zh-CN" sz="2000" b="1" dirty="0">
              <a:solidFill>
                <a:srgbClr val="42464B"/>
              </a:solidFill>
              <a:latin typeface="宋体"/>
              <a:ea typeface="宋体"/>
            </a:endParaRPr>
          </a:p>
          <a:p>
            <a:pPr algn="l" latinLnBrk="1">
              <a:lnSpc>
                <a:spcPct val="116199"/>
              </a:lnSpc>
            </a:pPr>
            <a:r>
              <a:rPr lang="en-US" sz="2000" b="1" dirty="0">
                <a:solidFill>
                  <a:srgbClr val="42464B"/>
                </a:solidFill>
                <a:latin typeface="宋体"/>
                <a:ea typeface="宋体"/>
              </a:rPr>
              <a:t>2.</a:t>
            </a:r>
            <a:r>
              <a:rPr lang="zh-CN" altLang="en-US" sz="2000" b="1" dirty="0">
                <a:solidFill>
                  <a:srgbClr val="42464B"/>
                </a:solidFill>
                <a:latin typeface="宋体"/>
                <a:ea typeface="宋体"/>
              </a:rPr>
              <a:t>对订单明细数据采用冷热分离</a:t>
            </a:r>
            <a:endParaRPr lang="en-US" altLang="zh-CN" sz="2000" b="1" dirty="0">
              <a:solidFill>
                <a:srgbClr val="42464B"/>
              </a:solidFill>
              <a:latin typeface="宋体"/>
              <a:ea typeface="宋体"/>
            </a:endParaRPr>
          </a:p>
          <a:p>
            <a:pPr algn="l" latinLnBrk="1">
              <a:lnSpc>
                <a:spcPct val="116199"/>
              </a:lnSpc>
            </a:pPr>
            <a:r>
              <a:rPr lang="en-US" sz="2000" b="1" dirty="0">
                <a:solidFill>
                  <a:srgbClr val="42464B"/>
                </a:solidFill>
                <a:latin typeface="宋体"/>
                <a:ea typeface="宋体"/>
              </a:rPr>
              <a:t>3.</a:t>
            </a:r>
            <a:r>
              <a:rPr lang="zh-CN" altLang="en-US" sz="2000" b="1" dirty="0">
                <a:solidFill>
                  <a:srgbClr val="42464B"/>
                </a:solidFill>
                <a:latin typeface="宋体"/>
                <a:ea typeface="宋体"/>
              </a:rPr>
              <a:t>使用消息中间件对订单生成逻辑进行异步处理</a:t>
            </a:r>
            <a:endParaRPr lang="en-US" altLang="zh-CN" sz="2000" b="1" dirty="0">
              <a:solidFill>
                <a:srgbClr val="42464B"/>
              </a:solidFill>
              <a:latin typeface="宋体"/>
              <a:ea typeface="宋体"/>
            </a:endParaRPr>
          </a:p>
          <a:p>
            <a:pPr algn="l" latinLnBrk="1">
              <a:lnSpc>
                <a:spcPct val="116199"/>
              </a:lnSpc>
            </a:pPr>
            <a:r>
              <a:rPr lang="en-US" sz="2000" b="1" dirty="0">
                <a:solidFill>
                  <a:srgbClr val="42464B"/>
                </a:solidFill>
                <a:latin typeface="宋体"/>
                <a:ea typeface="宋体"/>
              </a:rPr>
              <a:t>4.</a:t>
            </a:r>
            <a:r>
              <a:rPr lang="zh-CN" altLang="en-US" sz="2000" b="1" dirty="0">
                <a:solidFill>
                  <a:srgbClr val="42464B"/>
                </a:solidFill>
                <a:latin typeface="宋体"/>
                <a:ea typeface="宋体"/>
              </a:rPr>
              <a:t>实现</a:t>
            </a:r>
            <a:r>
              <a:rPr lang="en-US" altLang="zh-CN" sz="2000" b="1" dirty="0">
                <a:solidFill>
                  <a:srgbClr val="42464B"/>
                </a:solidFill>
                <a:latin typeface="宋体"/>
                <a:ea typeface="宋体"/>
              </a:rPr>
              <a:t>API</a:t>
            </a:r>
            <a:r>
              <a:rPr lang="zh-CN" altLang="en-US" sz="2000" b="1" dirty="0">
                <a:solidFill>
                  <a:srgbClr val="42464B"/>
                </a:solidFill>
                <a:latin typeface="宋体"/>
                <a:ea typeface="宋体"/>
              </a:rPr>
              <a:t>级别的管理，包括版本，监控等功能</a:t>
            </a:r>
            <a:endParaRPr lang="en-US" altLang="zh-CN" sz="2000" b="1" dirty="0">
              <a:solidFill>
                <a:srgbClr val="42464B"/>
              </a:solidFill>
              <a:latin typeface="宋体"/>
              <a:ea typeface="宋体"/>
            </a:endParaRPr>
          </a:p>
          <a:p>
            <a:pPr algn="l" latinLnBrk="1">
              <a:lnSpc>
                <a:spcPct val="116199"/>
              </a:lnSpc>
            </a:pPr>
            <a:r>
              <a:rPr lang="en-US" sz="2000" b="1" dirty="0">
                <a:solidFill>
                  <a:srgbClr val="42464B"/>
                </a:solidFill>
                <a:latin typeface="宋体"/>
                <a:ea typeface="宋体"/>
              </a:rPr>
              <a:t>5.</a:t>
            </a:r>
            <a:r>
              <a:rPr lang="zh-CN" altLang="en-US" sz="2000" b="1" dirty="0">
                <a:solidFill>
                  <a:srgbClr val="42464B"/>
                </a:solidFill>
                <a:latin typeface="宋体"/>
                <a:ea typeface="宋体"/>
              </a:rPr>
              <a:t>在原本</a:t>
            </a:r>
            <a:r>
              <a:rPr lang="en-US" altLang="zh-CN" sz="2000" b="1" dirty="0">
                <a:solidFill>
                  <a:srgbClr val="42464B"/>
                </a:solidFill>
                <a:latin typeface="宋体"/>
                <a:ea typeface="宋体"/>
              </a:rPr>
              <a:t>MVC</a:t>
            </a:r>
            <a:r>
              <a:rPr lang="zh-CN" altLang="en-US" sz="2000" b="1" dirty="0">
                <a:solidFill>
                  <a:srgbClr val="42464B"/>
                </a:solidFill>
                <a:latin typeface="宋体"/>
                <a:ea typeface="宋体"/>
              </a:rPr>
              <a:t>失血模型基础上对项目进行重构，变成</a:t>
            </a:r>
            <a:r>
              <a:rPr lang="en-US" altLang="zh-CN" sz="2000" b="1" dirty="0">
                <a:solidFill>
                  <a:srgbClr val="42464B"/>
                </a:solidFill>
                <a:latin typeface="宋体"/>
                <a:ea typeface="宋体"/>
              </a:rPr>
              <a:t>DDD</a:t>
            </a:r>
            <a:r>
              <a:rPr lang="zh-CN" altLang="en-US" sz="2000" b="1" dirty="0">
                <a:solidFill>
                  <a:srgbClr val="42464B"/>
                </a:solidFill>
                <a:latin typeface="宋体"/>
                <a:ea typeface="宋体"/>
              </a:rPr>
              <a:t>充血模型</a:t>
            </a:r>
            <a:endParaRPr lang="en-US" altLang="zh-CN" sz="2000" b="1" dirty="0">
              <a:solidFill>
                <a:srgbClr val="42464B"/>
              </a:solidFill>
              <a:latin typeface="宋体"/>
              <a:ea typeface="宋体"/>
            </a:endParaRPr>
          </a:p>
          <a:p>
            <a:pPr algn="l" latinLnBrk="1">
              <a:lnSpc>
                <a:spcPct val="116199"/>
              </a:lnSpc>
            </a:pPr>
            <a:r>
              <a:rPr lang="en-US" sz="2000" b="1" dirty="0">
                <a:solidFill>
                  <a:srgbClr val="42464B"/>
                </a:solidFill>
                <a:latin typeface="宋体"/>
                <a:ea typeface="宋体"/>
              </a:rPr>
              <a:t>6.</a:t>
            </a:r>
            <a:r>
              <a:rPr lang="zh-CN" altLang="en-US" sz="2000" b="1" dirty="0">
                <a:solidFill>
                  <a:srgbClr val="42464B"/>
                </a:solidFill>
                <a:latin typeface="宋体"/>
                <a:ea typeface="宋体"/>
              </a:rPr>
              <a:t>考虑</a:t>
            </a:r>
            <a:r>
              <a:rPr lang="en-US" altLang="zh-CN" sz="2000" b="1" dirty="0" err="1">
                <a:solidFill>
                  <a:srgbClr val="42464B"/>
                </a:solidFill>
                <a:latin typeface="宋体"/>
                <a:ea typeface="宋体"/>
              </a:rPr>
              <a:t>qps</a:t>
            </a:r>
            <a:r>
              <a:rPr lang="zh-CN" altLang="en-US" sz="2000" b="1" dirty="0">
                <a:solidFill>
                  <a:srgbClr val="42464B"/>
                </a:solidFill>
                <a:latin typeface="宋体"/>
                <a:ea typeface="宋体"/>
              </a:rPr>
              <a:t>和</a:t>
            </a:r>
            <a:r>
              <a:rPr lang="en-US" altLang="zh-CN" sz="2000" b="1" dirty="0" err="1">
                <a:solidFill>
                  <a:srgbClr val="42464B"/>
                </a:solidFill>
                <a:latin typeface="宋体"/>
                <a:ea typeface="宋体"/>
              </a:rPr>
              <a:t>tps</a:t>
            </a:r>
            <a:r>
              <a:rPr lang="zh-CN" altLang="en-US" sz="2000" b="1" dirty="0">
                <a:solidFill>
                  <a:srgbClr val="42464B"/>
                </a:solidFill>
                <a:latin typeface="宋体"/>
                <a:ea typeface="宋体"/>
              </a:rPr>
              <a:t>造成的性能影响，应用大部分分为计算密集型和数据密集型，绝大多数</a:t>
            </a:r>
            <a:r>
              <a:rPr lang="en-US" altLang="zh-CN" sz="2000" b="1" dirty="0">
                <a:solidFill>
                  <a:srgbClr val="42464B"/>
                </a:solidFill>
                <a:latin typeface="宋体"/>
                <a:ea typeface="宋体"/>
              </a:rPr>
              <a:t>web</a:t>
            </a:r>
            <a:r>
              <a:rPr lang="zh-CN" altLang="en-US" sz="2000" b="1" dirty="0">
                <a:solidFill>
                  <a:srgbClr val="42464B"/>
                </a:solidFill>
                <a:latin typeface="宋体"/>
                <a:ea typeface="宋体"/>
              </a:rPr>
              <a:t>应用是数据密集型的，考虑网络</a:t>
            </a:r>
            <a:r>
              <a:rPr lang="en-US" altLang="zh-CN" sz="2000" b="1" dirty="0">
                <a:solidFill>
                  <a:srgbClr val="42464B"/>
                </a:solidFill>
                <a:latin typeface="宋体"/>
                <a:ea typeface="宋体"/>
              </a:rPr>
              <a:t>IO</a:t>
            </a:r>
            <a:r>
              <a:rPr lang="zh-CN" altLang="en-US" sz="2000" b="1" dirty="0">
                <a:solidFill>
                  <a:srgbClr val="42464B"/>
                </a:solidFill>
                <a:latin typeface="宋体"/>
                <a:ea typeface="宋体"/>
              </a:rPr>
              <a:t>，磁盘</a:t>
            </a:r>
            <a:r>
              <a:rPr lang="en-US" altLang="zh-CN" sz="2000" b="1" dirty="0">
                <a:solidFill>
                  <a:srgbClr val="42464B"/>
                </a:solidFill>
                <a:latin typeface="宋体"/>
                <a:ea typeface="宋体"/>
              </a:rPr>
              <a:t>IO</a:t>
            </a:r>
            <a:r>
              <a:rPr lang="zh-CN" altLang="en-US" sz="2000" b="1" dirty="0">
                <a:solidFill>
                  <a:srgbClr val="42464B"/>
                </a:solidFill>
                <a:latin typeface="宋体"/>
                <a:ea typeface="宋体"/>
              </a:rPr>
              <a:t>的同步异步方式</a:t>
            </a:r>
            <a:endParaRPr lang="en-US" altLang="zh-CN" sz="2000" b="1" dirty="0">
              <a:solidFill>
                <a:srgbClr val="42464B"/>
              </a:solidFill>
              <a:latin typeface="宋体"/>
              <a:ea typeface="宋体"/>
            </a:endParaRPr>
          </a:p>
          <a:p>
            <a:pPr algn="l" latinLnBrk="1">
              <a:lnSpc>
                <a:spcPct val="116199"/>
              </a:lnSpc>
            </a:pPr>
            <a:endParaRPr lang="en-US" sz="2000" b="1" dirty="0">
              <a:solidFill>
                <a:srgbClr val="42464B"/>
              </a:solidFill>
              <a:latin typeface="宋体"/>
              <a:ea typeface="宋体"/>
            </a:endParaRPr>
          </a:p>
          <a:p>
            <a:pPr algn="l" latinLnBrk="1">
              <a:lnSpc>
                <a:spcPct val="116199"/>
              </a:lnSpc>
            </a:pPr>
            <a:endParaRPr lang="en-US" sz="2000" b="1" dirty="0">
              <a:solidFill>
                <a:srgbClr val="42464B"/>
              </a:solidFill>
              <a:latin typeface="宋体"/>
              <a:ea typeface="宋体"/>
            </a:endParaRPr>
          </a:p>
          <a:p>
            <a:pPr algn="l" latinLnBrk="1">
              <a:lnSpc>
                <a:spcPct val="116199"/>
              </a:lnSpc>
            </a:pPr>
            <a:r>
              <a:rPr lang="zh-CN" altLang="en-US" sz="2000" b="1" dirty="0">
                <a:solidFill>
                  <a:srgbClr val="42464B"/>
                </a:solidFill>
                <a:latin typeface="宋体"/>
                <a:ea typeface="宋体"/>
              </a:rPr>
              <a:t>业务稳定增长，数据不断增多，单机再也扛不住，此时才是上分布式的最佳时机</a:t>
            </a:r>
            <a:endParaRPr lang="en-US" sz="2000" b="1" dirty="0">
              <a:solidFill>
                <a:srgbClr val="42464B"/>
              </a:solidFill>
              <a:latin typeface="宋体"/>
              <a:ea typeface="宋体"/>
            </a:endParaRPr>
          </a:p>
          <a:p>
            <a:pPr algn="l" latinLnBrk="1">
              <a:lnSpc>
                <a:spcPct val="116199"/>
              </a:lnSpc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542826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 animBg="1"/>
      <p:bldP spid="214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9" y="-6096"/>
            <a:ext cx="4882153" cy="6515529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tailEnd/>
          </a:ln>
        </p:spPr>
      </p:pic>
      <p:sp>
        <p:nvSpPr>
          <p:cNvPr id="214" name="TextBox 2"/>
          <p:cNvSpPr txBox="1"/>
          <p:nvPr/>
        </p:nvSpPr>
        <p:spPr>
          <a:xfrm>
            <a:off x="4902200" y="2857500"/>
            <a:ext cx="6027293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4000">
                <a:solidFill>
                  <a:srgbClr val="404040"/>
                </a:solidFill>
                <a:latin typeface="Microsoft YaHei"/>
                <a:ea typeface="Microsoft YaHei"/>
              </a:rPr>
              <a:t>感谢老师们的聆听与指导 </a:t>
            </a:r>
            <a:endParaRPr lang="en-US" sz="11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 animBg="1"/>
      <p:bldP spid="2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"/>
          <p:cNvSpPr txBox="1"/>
          <p:nvPr/>
        </p:nvSpPr>
        <p:spPr>
          <a:xfrm>
            <a:off x="3873500" y="331978"/>
            <a:ext cx="3810000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000" b="1" i="0">
                <a:solidFill>
                  <a:srgbClr val="03A9F4"/>
                </a:solidFill>
                <a:latin typeface="宋体"/>
                <a:ea typeface="宋体"/>
              </a:rPr>
              <a:t>选题背景</a:t>
            </a:r>
            <a:endParaRPr lang="en-US" sz="1100"/>
          </a:p>
        </p:txBody>
      </p:sp>
      <p:cxnSp>
        <p:nvCxnSpPr>
          <p:cNvPr id="16" name="Connector 2"/>
          <p:cNvCxnSpPr/>
          <p:nvPr/>
        </p:nvCxnSpPr>
        <p:spPr>
          <a:xfrm>
            <a:off x="5483098" y="812927"/>
            <a:ext cx="596317" cy="0"/>
          </a:xfrm>
          <a:prstGeom prst="straightConnector1">
            <a:avLst/>
          </a:prstGeom>
          <a:solidFill>
            <a:srgbClr val="198ABD"/>
          </a:solidFill>
          <a:ln w="6350">
            <a:solidFill>
              <a:srgbClr val="198ABD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7" name="TextBox 3"/>
          <p:cNvSpPr txBox="1"/>
          <p:nvPr/>
        </p:nvSpPr>
        <p:spPr>
          <a:xfrm>
            <a:off x="6159501" y="1652971"/>
            <a:ext cx="4343400" cy="34337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 latinLnBrk="1">
              <a:lnSpc>
                <a:spcPct val="116199"/>
              </a:lnSpc>
            </a:pPr>
            <a:r>
              <a:rPr lang="zh-CN" altLang="en-US" sz="1400" b="1" dirty="0">
                <a:solidFill>
                  <a:srgbClr val="000000"/>
                </a:solidFill>
                <a:latin typeface="宋体"/>
                <a:ea typeface="宋体"/>
              </a:rPr>
              <a:t>传统上：</a:t>
            </a:r>
            <a:endParaRPr lang="en-US" altLang="zh-CN" sz="14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algn="just" latinLnBrk="1">
              <a:lnSpc>
                <a:spcPct val="116199"/>
              </a:lnSpc>
            </a:pPr>
            <a:r>
              <a:rPr lang="zh-CN" altLang="en-US" sz="1400" b="1" dirty="0">
                <a:solidFill>
                  <a:srgbClr val="000000"/>
                </a:solidFill>
                <a:latin typeface="宋体"/>
                <a:ea typeface="宋体"/>
              </a:rPr>
              <a:t>酒店管理过程繁琐</a:t>
            </a:r>
            <a:endParaRPr lang="en-US" altLang="zh-CN" sz="14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algn="just" latinLnBrk="1">
              <a:lnSpc>
                <a:spcPct val="116199"/>
              </a:lnSpc>
            </a:pPr>
            <a:r>
              <a:rPr lang="zh-CN" altLang="en-US" sz="1400" b="1" dirty="0">
                <a:solidFill>
                  <a:srgbClr val="000000"/>
                </a:solidFill>
                <a:latin typeface="宋体"/>
                <a:ea typeface="宋体"/>
              </a:rPr>
              <a:t>预定客房需要人工处理</a:t>
            </a:r>
            <a:endParaRPr lang="en-US" sz="14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algn="just" latinLnBrk="1">
              <a:lnSpc>
                <a:spcPct val="116199"/>
              </a:lnSpc>
            </a:pPr>
            <a:r>
              <a:rPr lang="zh-CN" altLang="en-US" sz="1400" b="1" dirty="0">
                <a:solidFill>
                  <a:srgbClr val="000000"/>
                </a:solidFill>
                <a:latin typeface="宋体"/>
                <a:ea typeface="宋体"/>
              </a:rPr>
              <a:t>入驻相关平台会降低品牌影响力</a:t>
            </a:r>
            <a:endParaRPr lang="en-US" sz="14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algn="just" latinLnBrk="1">
              <a:lnSpc>
                <a:spcPct val="116199"/>
              </a:lnSpc>
            </a:pPr>
            <a:endParaRPr lang="en-US" sz="14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algn="just" latinLnBrk="1">
              <a:lnSpc>
                <a:spcPct val="116199"/>
              </a:lnSpc>
            </a:pPr>
            <a:r>
              <a:rPr lang="zh-CN" altLang="en-US" sz="1400" b="1" dirty="0">
                <a:solidFill>
                  <a:srgbClr val="000000"/>
                </a:solidFill>
                <a:latin typeface="宋体"/>
                <a:ea typeface="宋体"/>
              </a:rPr>
              <a:t>新方式：</a:t>
            </a:r>
            <a:endParaRPr lang="en-US" altLang="zh-CN" sz="14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algn="just" latinLnBrk="1">
              <a:lnSpc>
                <a:spcPct val="116199"/>
              </a:lnSpc>
            </a:pPr>
            <a:r>
              <a:rPr lang="zh-CN" altLang="en-US" sz="1400" b="1" dirty="0">
                <a:solidFill>
                  <a:srgbClr val="000000"/>
                </a:solidFill>
                <a:latin typeface="宋体"/>
                <a:ea typeface="宋体"/>
              </a:rPr>
              <a:t>打造自己的独有的微信小程序酒店平台</a:t>
            </a:r>
            <a:endParaRPr lang="en-US" sz="14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algn="just" latinLnBrk="1">
              <a:lnSpc>
                <a:spcPct val="116199"/>
              </a:lnSpc>
            </a:pPr>
            <a:endParaRPr lang="en-US" sz="14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algn="just" latinLnBrk="1">
              <a:lnSpc>
                <a:spcPct val="116199"/>
              </a:lnSpc>
            </a:pPr>
            <a:r>
              <a:rPr lang="zh-CN" altLang="en-US" sz="1400" b="1" dirty="0">
                <a:solidFill>
                  <a:srgbClr val="000000"/>
                </a:solidFill>
                <a:latin typeface="宋体"/>
                <a:ea typeface="宋体"/>
              </a:rPr>
              <a:t>原因：</a:t>
            </a:r>
            <a:endParaRPr lang="en-US" sz="14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algn="just" latinLnBrk="1">
              <a:lnSpc>
                <a:spcPct val="116199"/>
              </a:lnSpc>
            </a:pPr>
            <a:r>
              <a:rPr lang="en-US" sz="1400" b="1" dirty="0">
                <a:solidFill>
                  <a:srgbClr val="000000"/>
                </a:solidFill>
                <a:latin typeface="宋体"/>
                <a:ea typeface="宋体"/>
              </a:rPr>
              <a:t>1.</a:t>
            </a:r>
            <a:r>
              <a:rPr lang="zh-CN" altLang="en-US" sz="1400" b="1" dirty="0">
                <a:solidFill>
                  <a:srgbClr val="000000"/>
                </a:solidFill>
                <a:latin typeface="宋体"/>
                <a:ea typeface="宋体"/>
              </a:rPr>
              <a:t>微信用户体量巨大</a:t>
            </a:r>
            <a:endParaRPr lang="en-US" altLang="zh-CN" sz="14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algn="just" latinLnBrk="1">
              <a:lnSpc>
                <a:spcPct val="116199"/>
              </a:lnSpc>
            </a:pPr>
            <a:r>
              <a:rPr lang="en-US" sz="1400" b="1" dirty="0">
                <a:solidFill>
                  <a:srgbClr val="000000"/>
                </a:solidFill>
                <a:latin typeface="宋体"/>
                <a:ea typeface="宋体"/>
              </a:rPr>
              <a:t>2.</a:t>
            </a:r>
            <a:r>
              <a:rPr lang="zh-CN" altLang="en-US" sz="1400" b="1" dirty="0">
                <a:solidFill>
                  <a:srgbClr val="000000"/>
                </a:solidFill>
                <a:latin typeface="宋体"/>
                <a:ea typeface="宋体"/>
              </a:rPr>
              <a:t>微信用户粘性很大</a:t>
            </a:r>
            <a:endParaRPr lang="en-US" altLang="zh-CN" sz="14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algn="just" latinLnBrk="1">
              <a:lnSpc>
                <a:spcPct val="116199"/>
              </a:lnSpc>
            </a:pPr>
            <a:r>
              <a:rPr lang="en-US" sz="1400" b="1" dirty="0">
                <a:solidFill>
                  <a:srgbClr val="000000"/>
                </a:solidFill>
                <a:latin typeface="宋体"/>
                <a:ea typeface="宋体"/>
              </a:rPr>
              <a:t>3.</a:t>
            </a:r>
            <a:r>
              <a:rPr lang="zh-CN" altLang="en-US" sz="1400" b="1" dirty="0">
                <a:solidFill>
                  <a:srgbClr val="000000"/>
                </a:solidFill>
                <a:latin typeface="宋体"/>
                <a:ea typeface="宋体"/>
              </a:rPr>
              <a:t>酒店小程序不会出现比价问题</a:t>
            </a:r>
            <a:endParaRPr lang="en-US" altLang="zh-CN" sz="14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algn="just" latinLnBrk="1">
              <a:lnSpc>
                <a:spcPct val="116199"/>
              </a:lnSpc>
            </a:pPr>
            <a:r>
              <a:rPr lang="en-US" altLang="zh-CN" sz="1400" b="1" dirty="0">
                <a:solidFill>
                  <a:srgbClr val="000000"/>
                </a:solidFill>
                <a:latin typeface="宋体"/>
                <a:ea typeface="宋体"/>
              </a:rPr>
              <a:t>4.</a:t>
            </a:r>
            <a:r>
              <a:rPr lang="zh-CN" altLang="en-US" sz="1400" b="1" dirty="0">
                <a:solidFill>
                  <a:srgbClr val="000000"/>
                </a:solidFill>
                <a:latin typeface="宋体"/>
                <a:ea typeface="宋体"/>
              </a:rPr>
              <a:t>可利用微信公众号提升知名度</a:t>
            </a:r>
            <a:endParaRPr lang="en-US" altLang="zh-CN" sz="14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algn="just" latinLnBrk="1">
              <a:lnSpc>
                <a:spcPct val="116199"/>
              </a:lnSpc>
            </a:pPr>
            <a:endParaRPr lang="en-US" sz="1100" dirty="0"/>
          </a:p>
        </p:txBody>
      </p:sp>
      <p:sp>
        <p:nvSpPr>
          <p:cNvPr id="18" name="TextBox 4"/>
          <p:cNvSpPr txBox="1"/>
          <p:nvPr/>
        </p:nvSpPr>
        <p:spPr>
          <a:xfrm>
            <a:off x="3642614" y="4845431"/>
            <a:ext cx="1946656" cy="48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000">
                <a:solidFill>
                  <a:srgbClr val="FFFFFF"/>
                </a:solidFill>
                <a:latin typeface="Microsoft YaHei"/>
                <a:ea typeface="Microsoft YaHei"/>
              </a:rPr>
              <a:t>PART 02</a:t>
            </a:r>
            <a:endParaRPr lang="en-US" sz="1100"/>
          </a:p>
        </p:txBody>
      </p:sp>
      <p:sp>
        <p:nvSpPr>
          <p:cNvPr id="19" name="TextBox 5"/>
          <p:cNvSpPr txBox="1"/>
          <p:nvPr/>
        </p:nvSpPr>
        <p:spPr>
          <a:xfrm>
            <a:off x="8192389" y="4849876"/>
            <a:ext cx="1946656" cy="48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000">
                <a:solidFill>
                  <a:srgbClr val="FFFFFF"/>
                </a:solidFill>
                <a:latin typeface="Microsoft YaHei"/>
                <a:ea typeface="Microsoft YaHei"/>
              </a:rPr>
              <a:t>PART 04</a:t>
            </a:r>
            <a:endParaRPr lang="en-US" sz="1100"/>
          </a:p>
        </p:txBody>
      </p:sp>
      <p:pic>
        <p:nvPicPr>
          <p:cNvPr id="20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1765300"/>
            <a:ext cx="4088700" cy="2965747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prstDash val="solid"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" y="3425952"/>
            <a:ext cx="2987870" cy="3098129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tailEnd/>
          </a:ln>
        </p:spPr>
      </p:pic>
      <p:pic>
        <p:nvPicPr>
          <p:cNvPr id="2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569706" y="-26035"/>
            <a:ext cx="2987870" cy="3098129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tailEnd/>
          </a:ln>
        </p:spPr>
      </p:pic>
      <p:sp>
        <p:nvSpPr>
          <p:cNvPr id="23" name="Freeform 3"/>
          <p:cNvSpPr/>
          <p:nvPr/>
        </p:nvSpPr>
        <p:spPr>
          <a:xfrm>
            <a:off x="3695700" y="2222506"/>
            <a:ext cx="4148716" cy="2041171"/>
          </a:xfrm>
          <a:custGeom>
            <a:avLst/>
            <a:gdLst/>
            <a:ahLst/>
            <a:cxnLst/>
            <a:rect l="l" t="t" r="r" b="b"/>
            <a:pathLst>
              <a:path w="4148716" h="2041171">
                <a:moveTo>
                  <a:pt x="4148716" y="2041171"/>
                </a:moveTo>
                <a:lnTo>
                  <a:pt x="0" y="2041171"/>
                </a:lnTo>
                <a:lnTo>
                  <a:pt x="0" y="0"/>
                </a:lnTo>
                <a:lnTo>
                  <a:pt x="4148716" y="0"/>
                </a:lnTo>
                <a:lnTo>
                  <a:pt x="4148716" y="2041171"/>
                </a:lnTo>
                <a:close/>
                <a:moveTo>
                  <a:pt x="10626" y="2030539"/>
                </a:moveTo>
                <a:lnTo>
                  <a:pt x="4138079" y="2030539"/>
                </a:lnTo>
                <a:lnTo>
                  <a:pt x="4138079" y="10631"/>
                </a:lnTo>
                <a:lnTo>
                  <a:pt x="10626" y="10631"/>
                </a:lnTo>
                <a:lnTo>
                  <a:pt x="10626" y="2030539"/>
                </a:lnTo>
                <a:close/>
              </a:path>
            </a:pathLst>
          </a:custGeom>
          <a:solidFill>
            <a:srgbClr val="D9D9D9"/>
          </a:solidFill>
          <a:ln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 latinLnBrk="1">
              <a:lnSpc>
                <a:spcPct val="116199"/>
              </a:lnSpc>
            </a:pPr>
            <a:endParaRPr lang="en-US" sz="1100"/>
          </a:p>
        </p:txBody>
      </p:sp>
      <p:sp>
        <p:nvSpPr>
          <p:cNvPr id="24" name="Freeform 4"/>
          <p:cNvSpPr/>
          <p:nvPr/>
        </p:nvSpPr>
        <p:spPr>
          <a:xfrm>
            <a:off x="5295900" y="1752600"/>
            <a:ext cx="951703" cy="951703"/>
          </a:xfrm>
          <a:custGeom>
            <a:avLst/>
            <a:gdLst/>
            <a:ahLst/>
            <a:cxnLst/>
            <a:rect l="l" t="t" r="r" b="b"/>
            <a:pathLst>
              <a:path w="951703" h="951703">
                <a:moveTo>
                  <a:pt x="951703" y="475851"/>
                </a:moveTo>
                <a:cubicBezTo>
                  <a:pt x="951703" y="738659"/>
                  <a:pt x="738659" y="951703"/>
                  <a:pt x="475851" y="951703"/>
                </a:cubicBezTo>
                <a:cubicBezTo>
                  <a:pt x="213043" y="951703"/>
                  <a:pt x="0" y="738659"/>
                  <a:pt x="0" y="475851"/>
                </a:cubicBezTo>
                <a:cubicBezTo>
                  <a:pt x="0" y="213043"/>
                  <a:pt x="213043" y="0"/>
                  <a:pt x="475851" y="0"/>
                </a:cubicBezTo>
                <a:cubicBezTo>
                  <a:pt x="738659" y="0"/>
                  <a:pt x="951703" y="213043"/>
                  <a:pt x="951703" y="475851"/>
                </a:cubicBezTo>
                <a:close/>
              </a:path>
            </a:pathLst>
          </a:custGeom>
          <a:solidFill>
            <a:srgbClr val="F2F2F2"/>
          </a:solidFill>
          <a:ln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 latinLnBrk="1">
              <a:lnSpc>
                <a:spcPct val="116199"/>
              </a:lnSpc>
            </a:pPr>
            <a:endParaRPr lang="en-US" sz="1100"/>
          </a:p>
        </p:txBody>
      </p:sp>
      <p:sp>
        <p:nvSpPr>
          <p:cNvPr id="25" name="Freeform 5"/>
          <p:cNvSpPr/>
          <p:nvPr/>
        </p:nvSpPr>
        <p:spPr>
          <a:xfrm>
            <a:off x="5346700" y="1790700"/>
            <a:ext cx="859712" cy="859712"/>
          </a:xfrm>
          <a:custGeom>
            <a:avLst/>
            <a:gdLst/>
            <a:ahLst/>
            <a:cxnLst/>
            <a:rect l="l" t="t" r="r" b="b"/>
            <a:pathLst>
              <a:path w="859712" h="859712">
                <a:moveTo>
                  <a:pt x="859712" y="429856"/>
                </a:moveTo>
                <a:cubicBezTo>
                  <a:pt x="859712" y="667261"/>
                  <a:pt x="667261" y="859712"/>
                  <a:pt x="429856" y="859712"/>
                </a:cubicBezTo>
                <a:cubicBezTo>
                  <a:pt x="192451" y="859712"/>
                  <a:pt x="0" y="667261"/>
                  <a:pt x="0" y="429856"/>
                </a:cubicBezTo>
                <a:cubicBezTo>
                  <a:pt x="0" y="192451"/>
                  <a:pt x="192451" y="0"/>
                  <a:pt x="429856" y="0"/>
                </a:cubicBezTo>
                <a:cubicBezTo>
                  <a:pt x="667261" y="0"/>
                  <a:pt x="859712" y="192451"/>
                  <a:pt x="859712" y="429856"/>
                </a:cubicBezTo>
                <a:close/>
              </a:path>
            </a:pathLst>
          </a:custGeom>
          <a:solidFill>
            <a:srgbClr val="00B0F0"/>
          </a:solidFill>
          <a:ln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 latinLnBrk="1">
              <a:lnSpc>
                <a:spcPct val="116199"/>
              </a:lnSpc>
            </a:pPr>
            <a:endParaRPr lang="en-US" sz="1100"/>
          </a:p>
        </p:txBody>
      </p:sp>
      <p:sp>
        <p:nvSpPr>
          <p:cNvPr id="26" name="TextBox 6"/>
          <p:cNvSpPr txBox="1"/>
          <p:nvPr/>
        </p:nvSpPr>
        <p:spPr>
          <a:xfrm>
            <a:off x="5057394" y="4089527"/>
            <a:ext cx="1453388" cy="368300"/>
          </a:xfrm>
          <a:prstGeom prst="rect">
            <a:avLst/>
          </a:prstGeom>
          <a:solidFill>
            <a:srgbClr val="198ABD"/>
          </a:solidFill>
        </p:spPr>
        <p:txBody>
          <a:bodyPr lIns="0" tIns="0" rIns="0" bIns="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400">
                <a:solidFill>
                  <a:srgbClr val="FFFFFF"/>
                </a:solidFill>
                <a:highlight>
                  <a:srgbClr val="198ABD"/>
                </a:highlight>
                <a:latin typeface="Microsoft YaHei"/>
                <a:ea typeface="Microsoft YaHei"/>
              </a:rPr>
              <a:t>PART 02</a:t>
            </a:r>
            <a:endParaRPr lang="en-US" sz="1100"/>
          </a:p>
        </p:txBody>
      </p:sp>
      <p:sp>
        <p:nvSpPr>
          <p:cNvPr id="27" name="TextBox 7"/>
          <p:cNvSpPr txBox="1"/>
          <p:nvPr/>
        </p:nvSpPr>
        <p:spPr>
          <a:xfrm>
            <a:off x="4495800" y="2819400"/>
            <a:ext cx="2586863" cy="622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800" b="1">
                <a:solidFill>
                  <a:srgbClr val="42464B"/>
                </a:solidFill>
                <a:latin typeface="宋体"/>
                <a:ea typeface="宋体"/>
              </a:rPr>
              <a:t>所需技术</a:t>
            </a:r>
            <a:endParaRPr lang="en-US" sz="1100"/>
          </a:p>
        </p:txBody>
      </p:sp>
      <p:sp>
        <p:nvSpPr>
          <p:cNvPr id="28" name="TextBox 8"/>
          <p:cNvSpPr txBox="1"/>
          <p:nvPr/>
        </p:nvSpPr>
        <p:spPr>
          <a:xfrm>
            <a:off x="4482465" y="2008632"/>
            <a:ext cx="2607310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000" b="1">
                <a:solidFill>
                  <a:srgbClr val="FFFFFF"/>
                </a:solidFill>
                <a:latin typeface="Microsoft YaHei"/>
                <a:ea typeface="Microsoft YaHei"/>
              </a:rPr>
              <a:t>02</a:t>
            </a:r>
            <a:endParaRPr lang="en-US" sz="11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1"/>
          <p:cNvSpPr txBox="1"/>
          <p:nvPr/>
        </p:nvSpPr>
        <p:spPr>
          <a:xfrm>
            <a:off x="3873500" y="331978"/>
            <a:ext cx="3810000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000" b="1" i="0">
                <a:solidFill>
                  <a:srgbClr val="03A9F4"/>
                </a:solidFill>
                <a:latin typeface="宋体"/>
                <a:ea typeface="宋体"/>
              </a:rPr>
              <a:t>所需技术</a:t>
            </a:r>
            <a:endParaRPr lang="en-US" sz="1100"/>
          </a:p>
        </p:txBody>
      </p:sp>
      <p:cxnSp>
        <p:nvCxnSpPr>
          <p:cNvPr id="30" name="Connector 2"/>
          <p:cNvCxnSpPr/>
          <p:nvPr/>
        </p:nvCxnSpPr>
        <p:spPr>
          <a:xfrm>
            <a:off x="5483098" y="812927"/>
            <a:ext cx="596317" cy="0"/>
          </a:xfrm>
          <a:prstGeom prst="straightConnector1">
            <a:avLst/>
          </a:prstGeom>
          <a:solidFill>
            <a:srgbClr val="198ABD"/>
          </a:solidFill>
          <a:ln w="6350">
            <a:solidFill>
              <a:srgbClr val="198ABD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1" name="TextBox 3"/>
          <p:cNvSpPr txBox="1"/>
          <p:nvPr/>
        </p:nvSpPr>
        <p:spPr>
          <a:xfrm>
            <a:off x="1001275" y="4266058"/>
            <a:ext cx="1946656" cy="48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000">
                <a:solidFill>
                  <a:srgbClr val="FFFFFF"/>
                </a:solidFill>
                <a:latin typeface="Microsoft YaHei"/>
                <a:ea typeface="Microsoft YaHei"/>
              </a:rPr>
              <a:t>PART 02</a:t>
            </a:r>
            <a:endParaRPr lang="en-US" sz="1100"/>
          </a:p>
        </p:txBody>
      </p:sp>
      <p:sp>
        <p:nvSpPr>
          <p:cNvPr id="32" name="TextBox 4"/>
          <p:cNvSpPr txBox="1"/>
          <p:nvPr/>
        </p:nvSpPr>
        <p:spPr>
          <a:xfrm>
            <a:off x="8192389" y="4849876"/>
            <a:ext cx="1946656" cy="48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000">
                <a:solidFill>
                  <a:srgbClr val="FFFFFF"/>
                </a:solidFill>
                <a:latin typeface="Microsoft YaHei"/>
                <a:ea typeface="Microsoft YaHei"/>
              </a:rPr>
              <a:t>PART 04</a:t>
            </a:r>
            <a:endParaRPr lang="en-US" sz="1100"/>
          </a:p>
        </p:txBody>
      </p:sp>
      <p:sp>
        <p:nvSpPr>
          <p:cNvPr id="33" name="TextBox 5"/>
          <p:cNvSpPr txBox="1"/>
          <p:nvPr/>
        </p:nvSpPr>
        <p:spPr>
          <a:xfrm>
            <a:off x="2311660" y="1237583"/>
            <a:ext cx="1585595" cy="200439"/>
          </a:xfrm>
          <a:prstGeom prst="rect">
            <a:avLst/>
          </a:prstGeom>
          <a:solidFill>
            <a:srgbClr val="198ABD"/>
          </a:solidFill>
        </p:spPr>
        <p:txBody>
          <a:bodyPr lIns="0" tIns="0" rIns="0" bIns="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200" dirty="0">
                <a:solidFill>
                  <a:srgbClr val="FFFFFF"/>
                </a:solidFill>
                <a:highlight>
                  <a:srgbClr val="198ABD"/>
                </a:highlight>
                <a:latin typeface="Microsoft YaHei"/>
                <a:ea typeface="Microsoft YaHei"/>
              </a:rPr>
              <a:t>V</a:t>
            </a:r>
            <a:r>
              <a:rPr lang="en-US" altLang="zh-CN" sz="1200" dirty="0">
                <a:solidFill>
                  <a:srgbClr val="FFFFFF"/>
                </a:solidFill>
                <a:highlight>
                  <a:srgbClr val="198ABD"/>
                </a:highlight>
                <a:latin typeface="Microsoft YaHei"/>
                <a:ea typeface="Microsoft YaHei"/>
              </a:rPr>
              <a:t>ue</a:t>
            </a:r>
            <a:r>
              <a:rPr lang="zh-CN" altLang="en-US" sz="1200" dirty="0">
                <a:solidFill>
                  <a:srgbClr val="FFFFFF"/>
                </a:solidFill>
                <a:highlight>
                  <a:srgbClr val="198ABD"/>
                </a:highlight>
                <a:latin typeface="Microsoft YaHei"/>
                <a:ea typeface="Microsoft YaHei"/>
              </a:rPr>
              <a:t>后台管理</a:t>
            </a:r>
            <a:endParaRPr lang="en-US" sz="1100" dirty="0"/>
          </a:p>
        </p:txBody>
      </p:sp>
      <p:sp>
        <p:nvSpPr>
          <p:cNvPr id="34" name="TextBox 6"/>
          <p:cNvSpPr txBox="1"/>
          <p:nvPr/>
        </p:nvSpPr>
        <p:spPr>
          <a:xfrm>
            <a:off x="4330700" y="3446527"/>
            <a:ext cx="1585595" cy="200439"/>
          </a:xfrm>
          <a:prstGeom prst="rect">
            <a:avLst/>
          </a:prstGeom>
          <a:solidFill>
            <a:srgbClr val="198ABD"/>
          </a:solidFill>
        </p:spPr>
        <p:txBody>
          <a:bodyPr lIns="0" tIns="0" rIns="0" bIns="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altLang="zh-CN" sz="1200" dirty="0" err="1">
                <a:solidFill>
                  <a:srgbClr val="FFFFFF"/>
                </a:solidFill>
                <a:highlight>
                  <a:srgbClr val="198ABD"/>
                </a:highlight>
                <a:latin typeface="Microsoft YaHei"/>
                <a:ea typeface="Microsoft YaHei"/>
              </a:rPr>
              <a:t>Node.js</a:t>
            </a:r>
            <a:r>
              <a:rPr lang="en-US" sz="1200" dirty="0" err="1">
                <a:solidFill>
                  <a:srgbClr val="FFFFFF"/>
                </a:solidFill>
                <a:highlight>
                  <a:srgbClr val="198ABD"/>
                </a:highlight>
                <a:latin typeface="Microsoft YaHei"/>
                <a:ea typeface="Microsoft YaHei"/>
              </a:rPr>
              <a:t>技术</a:t>
            </a:r>
            <a:endParaRPr lang="en-US" sz="1100" dirty="0"/>
          </a:p>
        </p:txBody>
      </p:sp>
      <p:sp>
        <p:nvSpPr>
          <p:cNvPr id="35" name="TextBox 7"/>
          <p:cNvSpPr txBox="1"/>
          <p:nvPr/>
        </p:nvSpPr>
        <p:spPr>
          <a:xfrm>
            <a:off x="101861" y="3446527"/>
            <a:ext cx="1585595" cy="292100"/>
          </a:xfrm>
          <a:prstGeom prst="rect">
            <a:avLst/>
          </a:prstGeom>
          <a:solidFill>
            <a:srgbClr val="198ABD"/>
          </a:solidFill>
        </p:spPr>
        <p:txBody>
          <a:bodyPr lIns="0" tIns="0" rIns="0" bIns="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200" dirty="0" err="1">
                <a:solidFill>
                  <a:srgbClr val="FFFFFF"/>
                </a:solidFill>
                <a:highlight>
                  <a:srgbClr val="198ABD"/>
                </a:highlight>
                <a:latin typeface="Microsoft YaHei"/>
                <a:ea typeface="Microsoft YaHei"/>
              </a:rPr>
              <a:t>MYSQL数据库</a:t>
            </a:r>
            <a:endParaRPr lang="en-US" sz="1100" dirty="0"/>
          </a:p>
        </p:txBody>
      </p:sp>
      <p:cxnSp>
        <p:nvCxnSpPr>
          <p:cNvPr id="36" name="Connector 8"/>
          <p:cNvCxnSpPr/>
          <p:nvPr/>
        </p:nvCxnSpPr>
        <p:spPr>
          <a:xfrm flipH="1">
            <a:off x="1691012" y="1447293"/>
            <a:ext cx="648525" cy="2017586"/>
          </a:xfrm>
          <a:prstGeom prst="straightConnector1">
            <a:avLst/>
          </a:prstGeom>
          <a:solidFill>
            <a:srgbClr val="42464B"/>
          </a:solidFill>
          <a:ln w="6350">
            <a:solidFill>
              <a:srgbClr val="42464B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7" name="Connector 9"/>
          <p:cNvCxnSpPr/>
          <p:nvPr/>
        </p:nvCxnSpPr>
        <p:spPr>
          <a:xfrm>
            <a:off x="3897764" y="1447166"/>
            <a:ext cx="621475" cy="1999577"/>
          </a:xfrm>
          <a:prstGeom prst="straightConnector1">
            <a:avLst/>
          </a:prstGeom>
          <a:solidFill>
            <a:srgbClr val="42464B"/>
          </a:solidFill>
          <a:ln w="6350">
            <a:solidFill>
              <a:srgbClr val="42464B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8" name="Connector 10"/>
          <p:cNvCxnSpPr>
            <a:cxnSpLocks/>
            <a:stCxn id="35" idx="3"/>
            <a:endCxn id="34" idx="1"/>
          </p:cNvCxnSpPr>
          <p:nvPr/>
        </p:nvCxnSpPr>
        <p:spPr>
          <a:xfrm flipV="1">
            <a:off x="1687456" y="3546747"/>
            <a:ext cx="2643244" cy="45830"/>
          </a:xfrm>
          <a:prstGeom prst="straightConnector1">
            <a:avLst/>
          </a:prstGeom>
          <a:solidFill>
            <a:srgbClr val="42464B"/>
          </a:solidFill>
          <a:ln w="6350">
            <a:solidFill>
              <a:srgbClr val="42464B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9" name="TextBox 11"/>
          <p:cNvSpPr txBox="1"/>
          <p:nvPr/>
        </p:nvSpPr>
        <p:spPr>
          <a:xfrm>
            <a:off x="2311661" y="2494027"/>
            <a:ext cx="1585595" cy="292100"/>
          </a:xfrm>
          <a:prstGeom prst="rect">
            <a:avLst/>
          </a:prstGeom>
          <a:solidFill>
            <a:srgbClr val="198ABD"/>
          </a:solidFill>
        </p:spPr>
        <p:txBody>
          <a:bodyPr lIns="0" tIns="0" rIns="0" bIns="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200">
                <a:solidFill>
                  <a:srgbClr val="FFFFFF"/>
                </a:solidFill>
                <a:highlight>
                  <a:srgbClr val="198ABD"/>
                </a:highlight>
                <a:latin typeface="Microsoft YaHei"/>
                <a:ea typeface="Microsoft YaHei"/>
              </a:rPr>
              <a:t>微信小程序API接口</a:t>
            </a:r>
            <a:endParaRPr lang="en-US" sz="1100"/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5B4FE4DF-C133-4F74-849B-2E3DF4F46B7A}"/>
              </a:ext>
            </a:extLst>
          </p:cNvPr>
          <p:cNvSpPr txBox="1"/>
          <p:nvPr/>
        </p:nvSpPr>
        <p:spPr>
          <a:xfrm>
            <a:off x="7988300" y="1293876"/>
            <a:ext cx="1676400" cy="197298"/>
          </a:xfrm>
          <a:prstGeom prst="rect">
            <a:avLst/>
          </a:prstGeom>
          <a:solidFill>
            <a:srgbClr val="198ABD"/>
          </a:solidFill>
        </p:spPr>
        <p:txBody>
          <a:bodyPr wrap="square" lIns="0" tIns="0" rIns="0" bIns="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altLang="zh-CN" sz="1200" dirty="0">
                <a:solidFill>
                  <a:srgbClr val="FFFFFF"/>
                </a:solidFill>
                <a:highlight>
                  <a:srgbClr val="198ABD"/>
                </a:highlight>
                <a:latin typeface="Microsoft YaHei"/>
                <a:ea typeface="Microsoft YaHei"/>
              </a:rPr>
              <a:t>Vue</a:t>
            </a:r>
            <a:r>
              <a:rPr lang="zh-CN" altLang="en-US" sz="1200" dirty="0">
                <a:solidFill>
                  <a:srgbClr val="FFFFFF"/>
                </a:solidFill>
                <a:highlight>
                  <a:srgbClr val="198ABD"/>
                </a:highlight>
                <a:latin typeface="Microsoft YaHei"/>
                <a:ea typeface="Microsoft YaHei"/>
              </a:rPr>
              <a:t>模拟视频流截取</a:t>
            </a:r>
            <a:endParaRPr lang="en-US" altLang="zh-CN" sz="1200" dirty="0">
              <a:solidFill>
                <a:srgbClr val="FFFFFF"/>
              </a:solidFill>
              <a:highlight>
                <a:srgbClr val="198ABD"/>
              </a:highlight>
              <a:latin typeface="Microsoft YaHei"/>
              <a:ea typeface="Microsoft YaHei"/>
            </a:endParaRP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0847A22E-06CC-434D-ADEE-7E38D5777DE1}"/>
              </a:ext>
            </a:extLst>
          </p:cNvPr>
          <p:cNvSpPr txBox="1"/>
          <p:nvPr/>
        </p:nvSpPr>
        <p:spPr>
          <a:xfrm>
            <a:off x="6769100" y="3227126"/>
            <a:ext cx="1585595" cy="200439"/>
          </a:xfrm>
          <a:prstGeom prst="rect">
            <a:avLst/>
          </a:prstGeom>
          <a:solidFill>
            <a:srgbClr val="198ABD"/>
          </a:solidFill>
        </p:spPr>
        <p:txBody>
          <a:bodyPr lIns="0" tIns="0" rIns="0" bIns="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200" dirty="0">
                <a:solidFill>
                  <a:srgbClr val="FFFFFF"/>
                </a:solidFill>
                <a:highlight>
                  <a:srgbClr val="198ABD"/>
                </a:highlight>
                <a:latin typeface="Microsoft YaHei"/>
                <a:ea typeface="Microsoft YaHei"/>
              </a:rPr>
              <a:t>G</a:t>
            </a:r>
            <a:r>
              <a:rPr lang="en-US" altLang="zh-CN" sz="1200" dirty="0">
                <a:solidFill>
                  <a:srgbClr val="FFFFFF"/>
                </a:solidFill>
                <a:highlight>
                  <a:srgbClr val="198ABD"/>
                </a:highlight>
                <a:latin typeface="Microsoft YaHei"/>
                <a:ea typeface="Microsoft YaHei"/>
              </a:rPr>
              <a:t>o-</a:t>
            </a:r>
            <a:r>
              <a:rPr lang="en-US" altLang="zh-CN" sz="1200" dirty="0" err="1">
                <a:solidFill>
                  <a:srgbClr val="FFFFFF"/>
                </a:solidFill>
                <a:highlight>
                  <a:srgbClr val="198ABD"/>
                </a:highlight>
                <a:latin typeface="Microsoft YaHei"/>
                <a:ea typeface="Microsoft YaHei"/>
              </a:rPr>
              <a:t>zero</a:t>
            </a:r>
            <a:r>
              <a:rPr lang="en-US" sz="1200" dirty="0" err="1">
                <a:solidFill>
                  <a:srgbClr val="FFFFFF"/>
                </a:solidFill>
                <a:highlight>
                  <a:srgbClr val="198ABD"/>
                </a:highlight>
                <a:latin typeface="Microsoft YaHei"/>
                <a:ea typeface="Microsoft YaHei"/>
              </a:rPr>
              <a:t>技术</a:t>
            </a:r>
            <a:endParaRPr lang="en-US" sz="1100" dirty="0"/>
          </a:p>
        </p:txBody>
      </p:sp>
      <p:cxnSp>
        <p:nvCxnSpPr>
          <p:cNvPr id="16" name="Connector 9">
            <a:extLst>
              <a:ext uri="{FF2B5EF4-FFF2-40B4-BE49-F238E27FC236}">
                <a16:creationId xmlns:a16="http://schemas.microsoft.com/office/drawing/2014/main" id="{FF352CC0-52FE-4A24-B926-4FAEF75318FD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flipH="1">
            <a:off x="7561898" y="1491174"/>
            <a:ext cx="1264602" cy="1735952"/>
          </a:xfrm>
          <a:prstGeom prst="straightConnector1">
            <a:avLst/>
          </a:prstGeom>
          <a:solidFill>
            <a:srgbClr val="42464B"/>
          </a:solidFill>
          <a:ln w="6350">
            <a:solidFill>
              <a:srgbClr val="42464B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9" name="TextBox 5">
            <a:extLst>
              <a:ext uri="{FF2B5EF4-FFF2-40B4-BE49-F238E27FC236}">
                <a16:creationId xmlns:a16="http://schemas.microsoft.com/office/drawing/2014/main" id="{F96AEA02-9B8E-4DD5-9447-37188AC10ECA}"/>
              </a:ext>
            </a:extLst>
          </p:cNvPr>
          <p:cNvSpPr txBox="1"/>
          <p:nvPr/>
        </p:nvSpPr>
        <p:spPr>
          <a:xfrm>
            <a:off x="8017099" y="4344068"/>
            <a:ext cx="1676400" cy="197298"/>
          </a:xfrm>
          <a:prstGeom prst="rect">
            <a:avLst/>
          </a:prstGeom>
          <a:solidFill>
            <a:srgbClr val="198ABD"/>
          </a:solidFill>
        </p:spPr>
        <p:txBody>
          <a:bodyPr wrap="square" lIns="0" tIns="0" rIns="0" bIns="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zh-CN" altLang="en-US" sz="1200" dirty="0">
                <a:solidFill>
                  <a:srgbClr val="FFFFFF"/>
                </a:solidFill>
                <a:highlight>
                  <a:srgbClr val="198ABD"/>
                </a:highlight>
                <a:latin typeface="Microsoft YaHei"/>
                <a:ea typeface="Microsoft YaHei"/>
              </a:rPr>
              <a:t>视频流人脸识别</a:t>
            </a:r>
            <a:endParaRPr lang="en-US" altLang="zh-CN" sz="1200" dirty="0">
              <a:solidFill>
                <a:srgbClr val="FFFFFF"/>
              </a:solidFill>
              <a:highlight>
                <a:srgbClr val="198ABD"/>
              </a:highlight>
              <a:latin typeface="Microsoft YaHei"/>
              <a:ea typeface="Microsoft YaHei"/>
            </a:endParaRPr>
          </a:p>
        </p:txBody>
      </p:sp>
      <p:sp>
        <p:nvSpPr>
          <p:cNvPr id="20" name="TextBox 5">
            <a:extLst>
              <a:ext uri="{FF2B5EF4-FFF2-40B4-BE49-F238E27FC236}">
                <a16:creationId xmlns:a16="http://schemas.microsoft.com/office/drawing/2014/main" id="{A81941A3-C797-4040-998D-2955606F6397}"/>
              </a:ext>
            </a:extLst>
          </p:cNvPr>
          <p:cNvSpPr txBox="1"/>
          <p:nvPr/>
        </p:nvSpPr>
        <p:spPr>
          <a:xfrm>
            <a:off x="2109731" y="4354227"/>
            <a:ext cx="1676400" cy="197298"/>
          </a:xfrm>
          <a:prstGeom prst="rect">
            <a:avLst/>
          </a:prstGeom>
          <a:solidFill>
            <a:srgbClr val="198ABD"/>
          </a:solidFill>
        </p:spPr>
        <p:txBody>
          <a:bodyPr wrap="square" lIns="0" tIns="0" rIns="0" bIns="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zh-CN" altLang="en-US" sz="1200" dirty="0">
                <a:solidFill>
                  <a:srgbClr val="FFFFFF"/>
                </a:solidFill>
                <a:highlight>
                  <a:srgbClr val="198ABD"/>
                </a:highlight>
                <a:latin typeface="Microsoft YaHei"/>
                <a:ea typeface="Microsoft YaHei"/>
              </a:rPr>
              <a:t>酒店前后台</a:t>
            </a:r>
            <a:endParaRPr lang="en-US" altLang="zh-CN" sz="1200" dirty="0">
              <a:solidFill>
                <a:srgbClr val="FFFFFF"/>
              </a:solidFill>
              <a:highlight>
                <a:srgbClr val="198ABD"/>
              </a:highlight>
              <a:latin typeface="Microsoft YaHei"/>
              <a:ea typeface="Microsoft YaHei"/>
            </a:endParaRPr>
          </a:p>
        </p:txBody>
      </p:sp>
      <p:sp>
        <p:nvSpPr>
          <p:cNvPr id="21" name="TextBox 5">
            <a:extLst>
              <a:ext uri="{FF2B5EF4-FFF2-40B4-BE49-F238E27FC236}">
                <a16:creationId xmlns:a16="http://schemas.microsoft.com/office/drawing/2014/main" id="{CD7BDE1F-7205-425D-B92C-15577AE70E46}"/>
              </a:ext>
            </a:extLst>
          </p:cNvPr>
          <p:cNvSpPr txBox="1"/>
          <p:nvPr/>
        </p:nvSpPr>
        <p:spPr>
          <a:xfrm>
            <a:off x="9693499" y="3230267"/>
            <a:ext cx="1676400" cy="197298"/>
          </a:xfrm>
          <a:prstGeom prst="rect">
            <a:avLst/>
          </a:prstGeom>
          <a:solidFill>
            <a:srgbClr val="198ABD"/>
          </a:solidFill>
        </p:spPr>
        <p:txBody>
          <a:bodyPr wrap="square" lIns="0" tIns="0" rIns="0" bIns="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zh-CN" altLang="en-US" sz="1200" dirty="0">
                <a:solidFill>
                  <a:srgbClr val="FFFFFF"/>
                </a:solidFill>
                <a:highlight>
                  <a:srgbClr val="198ABD"/>
                </a:highlight>
                <a:latin typeface="Microsoft YaHei"/>
                <a:ea typeface="Microsoft YaHei"/>
              </a:rPr>
              <a:t>腾讯云第三方</a:t>
            </a:r>
            <a:endParaRPr lang="en-US" altLang="zh-CN" sz="1200" dirty="0">
              <a:solidFill>
                <a:srgbClr val="FFFFFF"/>
              </a:solidFill>
              <a:highlight>
                <a:srgbClr val="198ABD"/>
              </a:highlight>
              <a:latin typeface="Microsoft YaHei"/>
              <a:ea typeface="Microsoft YaHei"/>
            </a:endParaRPr>
          </a:p>
        </p:txBody>
      </p:sp>
      <p:cxnSp>
        <p:nvCxnSpPr>
          <p:cNvPr id="26" name="Connector 9">
            <a:extLst>
              <a:ext uri="{FF2B5EF4-FFF2-40B4-BE49-F238E27FC236}">
                <a16:creationId xmlns:a16="http://schemas.microsoft.com/office/drawing/2014/main" id="{335B356F-CA67-4A36-995C-248A66CF9780}"/>
              </a:ext>
            </a:extLst>
          </p:cNvPr>
          <p:cNvCxnSpPr>
            <a:cxnSpLocks/>
            <a:stCxn id="21" idx="1"/>
            <a:endCxn id="15" idx="3"/>
          </p:cNvCxnSpPr>
          <p:nvPr/>
        </p:nvCxnSpPr>
        <p:spPr>
          <a:xfrm flipH="1" flipV="1">
            <a:off x="8354695" y="3327346"/>
            <a:ext cx="1338804" cy="1570"/>
          </a:xfrm>
          <a:prstGeom prst="straightConnector1">
            <a:avLst/>
          </a:prstGeom>
          <a:solidFill>
            <a:srgbClr val="42464B"/>
          </a:solidFill>
          <a:ln w="6350">
            <a:solidFill>
              <a:srgbClr val="42464B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0" name="Connector 9">
            <a:extLst>
              <a:ext uri="{FF2B5EF4-FFF2-40B4-BE49-F238E27FC236}">
                <a16:creationId xmlns:a16="http://schemas.microsoft.com/office/drawing/2014/main" id="{D3803DF0-C645-4622-AA41-431A6098C769}"/>
              </a:ext>
            </a:extLst>
          </p:cNvPr>
          <p:cNvCxnSpPr>
            <a:cxnSpLocks/>
            <a:stCxn id="13" idx="2"/>
            <a:endCxn id="21" idx="0"/>
          </p:cNvCxnSpPr>
          <p:nvPr/>
        </p:nvCxnSpPr>
        <p:spPr>
          <a:xfrm>
            <a:off x="8826500" y="1491174"/>
            <a:ext cx="1705199" cy="1739093"/>
          </a:xfrm>
          <a:prstGeom prst="straightConnector1">
            <a:avLst/>
          </a:prstGeom>
          <a:solidFill>
            <a:srgbClr val="42464B"/>
          </a:solidFill>
          <a:ln w="6350">
            <a:solidFill>
              <a:srgbClr val="42464B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13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26" grpId="0" animBg="1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" y="3425952"/>
            <a:ext cx="2987870" cy="3098129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tailEnd/>
          </a:ln>
        </p:spPr>
      </p:pic>
      <p:pic>
        <p:nvPicPr>
          <p:cNvPr id="41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569706" y="-26035"/>
            <a:ext cx="2987870" cy="3098129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tailEnd/>
          </a:ln>
        </p:spPr>
      </p:pic>
      <p:sp>
        <p:nvSpPr>
          <p:cNvPr id="42" name="Freeform 3"/>
          <p:cNvSpPr/>
          <p:nvPr/>
        </p:nvSpPr>
        <p:spPr>
          <a:xfrm>
            <a:off x="3695700" y="2222506"/>
            <a:ext cx="4148716" cy="2041171"/>
          </a:xfrm>
          <a:custGeom>
            <a:avLst/>
            <a:gdLst/>
            <a:ahLst/>
            <a:cxnLst/>
            <a:rect l="l" t="t" r="r" b="b"/>
            <a:pathLst>
              <a:path w="4148716" h="2041171">
                <a:moveTo>
                  <a:pt x="4148716" y="2041171"/>
                </a:moveTo>
                <a:lnTo>
                  <a:pt x="0" y="2041171"/>
                </a:lnTo>
                <a:lnTo>
                  <a:pt x="0" y="0"/>
                </a:lnTo>
                <a:lnTo>
                  <a:pt x="4148716" y="0"/>
                </a:lnTo>
                <a:lnTo>
                  <a:pt x="4148716" y="2041171"/>
                </a:lnTo>
                <a:close/>
                <a:moveTo>
                  <a:pt x="10626" y="2030539"/>
                </a:moveTo>
                <a:lnTo>
                  <a:pt x="4138079" y="2030539"/>
                </a:lnTo>
                <a:lnTo>
                  <a:pt x="4138079" y="10631"/>
                </a:lnTo>
                <a:lnTo>
                  <a:pt x="10626" y="10631"/>
                </a:lnTo>
                <a:lnTo>
                  <a:pt x="10626" y="2030539"/>
                </a:lnTo>
                <a:close/>
              </a:path>
            </a:pathLst>
          </a:custGeom>
          <a:solidFill>
            <a:srgbClr val="D9D9D9"/>
          </a:solidFill>
          <a:ln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 latinLnBrk="1">
              <a:lnSpc>
                <a:spcPct val="116199"/>
              </a:lnSpc>
            </a:pPr>
            <a:endParaRPr lang="en-US" sz="1100"/>
          </a:p>
        </p:txBody>
      </p:sp>
      <p:sp>
        <p:nvSpPr>
          <p:cNvPr id="43" name="Freeform 4"/>
          <p:cNvSpPr/>
          <p:nvPr/>
        </p:nvSpPr>
        <p:spPr>
          <a:xfrm>
            <a:off x="5295900" y="1752600"/>
            <a:ext cx="951703" cy="951703"/>
          </a:xfrm>
          <a:custGeom>
            <a:avLst/>
            <a:gdLst/>
            <a:ahLst/>
            <a:cxnLst/>
            <a:rect l="l" t="t" r="r" b="b"/>
            <a:pathLst>
              <a:path w="951703" h="951703">
                <a:moveTo>
                  <a:pt x="951703" y="475851"/>
                </a:moveTo>
                <a:cubicBezTo>
                  <a:pt x="951703" y="738659"/>
                  <a:pt x="738659" y="951703"/>
                  <a:pt x="475851" y="951703"/>
                </a:cubicBezTo>
                <a:cubicBezTo>
                  <a:pt x="213043" y="951703"/>
                  <a:pt x="0" y="738659"/>
                  <a:pt x="0" y="475851"/>
                </a:cubicBezTo>
                <a:cubicBezTo>
                  <a:pt x="0" y="213043"/>
                  <a:pt x="213043" y="0"/>
                  <a:pt x="475851" y="0"/>
                </a:cubicBezTo>
                <a:cubicBezTo>
                  <a:pt x="738659" y="0"/>
                  <a:pt x="951703" y="213043"/>
                  <a:pt x="951703" y="475851"/>
                </a:cubicBezTo>
                <a:close/>
              </a:path>
            </a:pathLst>
          </a:custGeom>
          <a:solidFill>
            <a:srgbClr val="F2F2F2"/>
          </a:solidFill>
          <a:ln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 latinLnBrk="1">
              <a:lnSpc>
                <a:spcPct val="116199"/>
              </a:lnSpc>
            </a:pPr>
            <a:endParaRPr lang="en-US" sz="1100"/>
          </a:p>
        </p:txBody>
      </p:sp>
      <p:sp>
        <p:nvSpPr>
          <p:cNvPr id="44" name="Freeform 5"/>
          <p:cNvSpPr/>
          <p:nvPr/>
        </p:nvSpPr>
        <p:spPr>
          <a:xfrm>
            <a:off x="5346700" y="1790700"/>
            <a:ext cx="859712" cy="859712"/>
          </a:xfrm>
          <a:custGeom>
            <a:avLst/>
            <a:gdLst/>
            <a:ahLst/>
            <a:cxnLst/>
            <a:rect l="l" t="t" r="r" b="b"/>
            <a:pathLst>
              <a:path w="859712" h="859712">
                <a:moveTo>
                  <a:pt x="859712" y="429856"/>
                </a:moveTo>
                <a:cubicBezTo>
                  <a:pt x="859712" y="667261"/>
                  <a:pt x="667261" y="859712"/>
                  <a:pt x="429856" y="859712"/>
                </a:cubicBezTo>
                <a:cubicBezTo>
                  <a:pt x="192451" y="859712"/>
                  <a:pt x="0" y="667261"/>
                  <a:pt x="0" y="429856"/>
                </a:cubicBezTo>
                <a:cubicBezTo>
                  <a:pt x="0" y="192451"/>
                  <a:pt x="192451" y="0"/>
                  <a:pt x="429856" y="0"/>
                </a:cubicBezTo>
                <a:cubicBezTo>
                  <a:pt x="667261" y="0"/>
                  <a:pt x="859712" y="192451"/>
                  <a:pt x="859712" y="429856"/>
                </a:cubicBezTo>
                <a:close/>
              </a:path>
            </a:pathLst>
          </a:custGeom>
          <a:solidFill>
            <a:srgbClr val="00B0F0"/>
          </a:solidFill>
          <a:ln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 latinLnBrk="1">
              <a:lnSpc>
                <a:spcPct val="116199"/>
              </a:lnSpc>
            </a:pPr>
            <a:endParaRPr lang="en-US" sz="1100"/>
          </a:p>
        </p:txBody>
      </p:sp>
      <p:sp>
        <p:nvSpPr>
          <p:cNvPr id="45" name="TextBox 6"/>
          <p:cNvSpPr txBox="1"/>
          <p:nvPr/>
        </p:nvSpPr>
        <p:spPr>
          <a:xfrm>
            <a:off x="5057394" y="4089527"/>
            <a:ext cx="1453388" cy="368300"/>
          </a:xfrm>
          <a:prstGeom prst="rect">
            <a:avLst/>
          </a:prstGeom>
          <a:solidFill>
            <a:srgbClr val="198ABD"/>
          </a:solidFill>
        </p:spPr>
        <p:txBody>
          <a:bodyPr lIns="0" tIns="0" rIns="0" bIns="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400">
                <a:solidFill>
                  <a:srgbClr val="FFFFFF"/>
                </a:solidFill>
                <a:highlight>
                  <a:srgbClr val="198ABD"/>
                </a:highlight>
                <a:latin typeface="Microsoft YaHei"/>
                <a:ea typeface="Microsoft YaHei"/>
              </a:rPr>
              <a:t>PART 03</a:t>
            </a:r>
            <a:endParaRPr lang="en-US" sz="1100"/>
          </a:p>
        </p:txBody>
      </p:sp>
      <p:sp>
        <p:nvSpPr>
          <p:cNvPr id="46" name="TextBox 7"/>
          <p:cNvSpPr txBox="1"/>
          <p:nvPr/>
        </p:nvSpPr>
        <p:spPr>
          <a:xfrm>
            <a:off x="4495800" y="2819400"/>
            <a:ext cx="2586863" cy="622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800" b="1">
                <a:solidFill>
                  <a:srgbClr val="42464B"/>
                </a:solidFill>
                <a:latin typeface="宋体"/>
                <a:ea typeface="宋体"/>
              </a:rPr>
              <a:t>系统分析</a:t>
            </a:r>
            <a:endParaRPr lang="en-US" sz="1100"/>
          </a:p>
        </p:txBody>
      </p:sp>
      <p:sp>
        <p:nvSpPr>
          <p:cNvPr id="47" name="TextBox 8"/>
          <p:cNvSpPr txBox="1"/>
          <p:nvPr/>
        </p:nvSpPr>
        <p:spPr>
          <a:xfrm>
            <a:off x="4482465" y="2008632"/>
            <a:ext cx="2607310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000" b="1">
                <a:solidFill>
                  <a:srgbClr val="FFFFFF"/>
                </a:solidFill>
                <a:latin typeface="Microsoft YaHei"/>
                <a:ea typeface="Microsoft YaHei"/>
              </a:rPr>
              <a:t>03</a:t>
            </a:r>
            <a:endParaRPr lang="en-US" sz="11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1"/>
          <p:cNvSpPr txBox="1"/>
          <p:nvPr/>
        </p:nvSpPr>
        <p:spPr>
          <a:xfrm>
            <a:off x="3873500" y="331978"/>
            <a:ext cx="3810000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000" b="1" i="0" dirty="0" err="1">
                <a:solidFill>
                  <a:srgbClr val="03A9F4"/>
                </a:solidFill>
                <a:latin typeface="宋体"/>
                <a:ea typeface="宋体"/>
              </a:rPr>
              <a:t>系统分析</a:t>
            </a:r>
            <a:endParaRPr lang="en-US" sz="1100" dirty="0"/>
          </a:p>
        </p:txBody>
      </p:sp>
      <p:cxnSp>
        <p:nvCxnSpPr>
          <p:cNvPr id="58" name="Connector 2"/>
          <p:cNvCxnSpPr/>
          <p:nvPr/>
        </p:nvCxnSpPr>
        <p:spPr>
          <a:xfrm>
            <a:off x="5483098" y="812927"/>
            <a:ext cx="596317" cy="0"/>
          </a:xfrm>
          <a:prstGeom prst="straightConnector1">
            <a:avLst/>
          </a:prstGeom>
          <a:solidFill>
            <a:srgbClr val="198ABD"/>
          </a:solidFill>
          <a:ln w="6350">
            <a:solidFill>
              <a:srgbClr val="198ABD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9" name="TextBox 3"/>
          <p:cNvSpPr txBox="1"/>
          <p:nvPr/>
        </p:nvSpPr>
        <p:spPr>
          <a:xfrm>
            <a:off x="5223510" y="844880"/>
            <a:ext cx="1664589" cy="381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1400" b="1" dirty="0" err="1">
                <a:solidFill>
                  <a:srgbClr val="000000"/>
                </a:solidFill>
                <a:latin typeface="宋体"/>
                <a:ea typeface="宋体"/>
              </a:rPr>
              <a:t>系统结构分析</a:t>
            </a:r>
            <a:r>
              <a:rPr lang="en-US" sz="1400" b="1" dirty="0">
                <a:solidFill>
                  <a:srgbClr val="000000"/>
                </a:solidFill>
                <a:latin typeface="宋体"/>
                <a:ea typeface="宋体"/>
              </a:rPr>
              <a:t>：</a:t>
            </a:r>
            <a:endParaRPr lang="en-US" sz="1100" dirty="0"/>
          </a:p>
        </p:txBody>
      </p:sp>
      <p:sp>
        <p:nvSpPr>
          <p:cNvPr id="60" name="TextBox 4"/>
          <p:cNvSpPr txBox="1"/>
          <p:nvPr/>
        </p:nvSpPr>
        <p:spPr>
          <a:xfrm>
            <a:off x="3642614" y="4845431"/>
            <a:ext cx="1946656" cy="48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000">
                <a:solidFill>
                  <a:srgbClr val="FFFFFF"/>
                </a:solidFill>
                <a:latin typeface="Microsoft YaHei"/>
                <a:ea typeface="Microsoft YaHei"/>
              </a:rPr>
              <a:t>PART 02</a:t>
            </a:r>
            <a:endParaRPr lang="en-US" sz="1100"/>
          </a:p>
        </p:txBody>
      </p:sp>
      <p:sp>
        <p:nvSpPr>
          <p:cNvPr id="61" name="TextBox 5"/>
          <p:cNvSpPr txBox="1"/>
          <p:nvPr/>
        </p:nvSpPr>
        <p:spPr>
          <a:xfrm>
            <a:off x="5914771" y="4845431"/>
            <a:ext cx="1946656" cy="48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000">
                <a:solidFill>
                  <a:srgbClr val="FFFFFF"/>
                </a:solidFill>
                <a:latin typeface="Microsoft YaHei"/>
                <a:ea typeface="Microsoft YaHei"/>
              </a:rPr>
              <a:t>PART 03</a:t>
            </a:r>
            <a:endParaRPr lang="en-US" sz="1100"/>
          </a:p>
        </p:txBody>
      </p:sp>
      <p:sp>
        <p:nvSpPr>
          <p:cNvPr id="62" name="TextBox 6"/>
          <p:cNvSpPr txBox="1"/>
          <p:nvPr/>
        </p:nvSpPr>
        <p:spPr>
          <a:xfrm>
            <a:off x="8192389" y="4849876"/>
            <a:ext cx="1946656" cy="48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000">
                <a:solidFill>
                  <a:srgbClr val="FFFFFF"/>
                </a:solidFill>
                <a:latin typeface="Microsoft YaHei"/>
                <a:ea typeface="Microsoft YaHei"/>
              </a:rPr>
              <a:t>PART 04</a:t>
            </a:r>
            <a:endParaRPr lang="en-US" sz="110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EF6DD51-41C1-4626-8944-3089B83C9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939" y="1177861"/>
            <a:ext cx="6350662" cy="527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1"/>
          <p:cNvSpPr txBox="1"/>
          <p:nvPr/>
        </p:nvSpPr>
        <p:spPr>
          <a:xfrm>
            <a:off x="3873500" y="331978"/>
            <a:ext cx="3810000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000" b="1" i="0">
                <a:solidFill>
                  <a:srgbClr val="03A9F4"/>
                </a:solidFill>
                <a:latin typeface="宋体"/>
                <a:ea typeface="宋体"/>
              </a:rPr>
              <a:t>系统分析</a:t>
            </a:r>
            <a:endParaRPr lang="en-US" sz="1100"/>
          </a:p>
        </p:txBody>
      </p:sp>
      <p:cxnSp>
        <p:nvCxnSpPr>
          <p:cNvPr id="65" name="Connector 2"/>
          <p:cNvCxnSpPr/>
          <p:nvPr/>
        </p:nvCxnSpPr>
        <p:spPr>
          <a:xfrm>
            <a:off x="5483098" y="812927"/>
            <a:ext cx="596317" cy="0"/>
          </a:xfrm>
          <a:prstGeom prst="straightConnector1">
            <a:avLst/>
          </a:prstGeom>
          <a:solidFill>
            <a:srgbClr val="198ABD"/>
          </a:solidFill>
          <a:ln w="6350">
            <a:solidFill>
              <a:srgbClr val="198ABD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6" name="TextBox 3"/>
          <p:cNvSpPr txBox="1"/>
          <p:nvPr/>
        </p:nvSpPr>
        <p:spPr>
          <a:xfrm>
            <a:off x="5283200" y="1308100"/>
            <a:ext cx="1664589" cy="381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1400" b="1" dirty="0" err="1">
                <a:solidFill>
                  <a:srgbClr val="000000"/>
                </a:solidFill>
                <a:latin typeface="宋体"/>
                <a:ea typeface="宋体"/>
              </a:rPr>
              <a:t>登录流程</a:t>
            </a:r>
            <a:r>
              <a:rPr lang="en-US" sz="1400" b="1" dirty="0">
                <a:solidFill>
                  <a:srgbClr val="000000"/>
                </a:solidFill>
                <a:latin typeface="宋体"/>
                <a:ea typeface="宋体"/>
              </a:rPr>
              <a:t>：</a:t>
            </a:r>
            <a:endParaRPr lang="en-US" sz="1100" dirty="0"/>
          </a:p>
        </p:txBody>
      </p:sp>
      <p:sp>
        <p:nvSpPr>
          <p:cNvPr id="67" name="TextBox 4"/>
          <p:cNvSpPr txBox="1"/>
          <p:nvPr/>
        </p:nvSpPr>
        <p:spPr>
          <a:xfrm>
            <a:off x="3642614" y="4845431"/>
            <a:ext cx="1946656" cy="48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000">
                <a:solidFill>
                  <a:srgbClr val="FFFFFF"/>
                </a:solidFill>
                <a:latin typeface="Microsoft YaHei"/>
                <a:ea typeface="Microsoft YaHei"/>
              </a:rPr>
              <a:t>PART 02</a:t>
            </a:r>
            <a:endParaRPr lang="en-US" sz="1100"/>
          </a:p>
        </p:txBody>
      </p:sp>
      <p:sp>
        <p:nvSpPr>
          <p:cNvPr id="68" name="TextBox 5"/>
          <p:cNvSpPr txBox="1"/>
          <p:nvPr/>
        </p:nvSpPr>
        <p:spPr>
          <a:xfrm>
            <a:off x="5914771" y="4845431"/>
            <a:ext cx="1946656" cy="48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000">
                <a:solidFill>
                  <a:srgbClr val="FFFFFF"/>
                </a:solidFill>
                <a:latin typeface="Microsoft YaHei"/>
                <a:ea typeface="Microsoft YaHei"/>
              </a:rPr>
              <a:t>PART 03</a:t>
            </a:r>
            <a:endParaRPr lang="en-US" sz="1100"/>
          </a:p>
        </p:txBody>
      </p:sp>
      <p:sp>
        <p:nvSpPr>
          <p:cNvPr id="69" name="TextBox 6"/>
          <p:cNvSpPr txBox="1"/>
          <p:nvPr/>
        </p:nvSpPr>
        <p:spPr>
          <a:xfrm>
            <a:off x="8192389" y="4849876"/>
            <a:ext cx="1946656" cy="48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000">
                <a:solidFill>
                  <a:srgbClr val="FFFFFF"/>
                </a:solidFill>
                <a:latin typeface="Microsoft YaHei"/>
                <a:ea typeface="Microsoft YaHei"/>
              </a:rPr>
              <a:t>PART 04</a:t>
            </a:r>
            <a:endParaRPr lang="en-US" sz="110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397FD6B-A82B-429B-AF2A-F7EA71609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995" y="2640966"/>
            <a:ext cx="9829010" cy="3048507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1"/>
          <p:cNvSpPr txBox="1"/>
          <p:nvPr/>
        </p:nvSpPr>
        <p:spPr>
          <a:xfrm>
            <a:off x="3873500" y="331978"/>
            <a:ext cx="3810000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000" b="1" i="0">
                <a:solidFill>
                  <a:srgbClr val="03A9F4"/>
                </a:solidFill>
                <a:latin typeface="宋体"/>
                <a:ea typeface="宋体"/>
              </a:rPr>
              <a:t>系统分析</a:t>
            </a:r>
            <a:endParaRPr lang="en-US" sz="1100"/>
          </a:p>
        </p:txBody>
      </p:sp>
      <p:cxnSp>
        <p:nvCxnSpPr>
          <p:cNvPr id="79" name="Connector 2"/>
          <p:cNvCxnSpPr/>
          <p:nvPr/>
        </p:nvCxnSpPr>
        <p:spPr>
          <a:xfrm>
            <a:off x="5483098" y="812927"/>
            <a:ext cx="596317" cy="0"/>
          </a:xfrm>
          <a:prstGeom prst="straightConnector1">
            <a:avLst/>
          </a:prstGeom>
          <a:solidFill>
            <a:srgbClr val="198ABD"/>
          </a:solidFill>
          <a:ln w="6350">
            <a:solidFill>
              <a:srgbClr val="198ABD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80" name="TextBox 3"/>
          <p:cNvSpPr txBox="1"/>
          <p:nvPr/>
        </p:nvSpPr>
        <p:spPr>
          <a:xfrm>
            <a:off x="5080000" y="1308100"/>
            <a:ext cx="1664589" cy="381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1400" b="1">
                <a:solidFill>
                  <a:srgbClr val="000000"/>
                </a:solidFill>
                <a:latin typeface="宋体"/>
                <a:ea typeface="宋体"/>
              </a:rPr>
              <a:t>系统开发流程：</a:t>
            </a:r>
            <a:endParaRPr lang="en-US" sz="1100"/>
          </a:p>
        </p:txBody>
      </p:sp>
      <p:sp>
        <p:nvSpPr>
          <p:cNvPr id="81" name="TextBox 4"/>
          <p:cNvSpPr txBox="1"/>
          <p:nvPr/>
        </p:nvSpPr>
        <p:spPr>
          <a:xfrm>
            <a:off x="3642614" y="4845431"/>
            <a:ext cx="1946656" cy="48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000">
                <a:solidFill>
                  <a:srgbClr val="FFFFFF"/>
                </a:solidFill>
                <a:latin typeface="Microsoft YaHei"/>
                <a:ea typeface="Microsoft YaHei"/>
              </a:rPr>
              <a:t>PART 02</a:t>
            </a:r>
            <a:endParaRPr lang="en-US" sz="1100"/>
          </a:p>
        </p:txBody>
      </p:sp>
      <p:sp>
        <p:nvSpPr>
          <p:cNvPr id="82" name="TextBox 5"/>
          <p:cNvSpPr txBox="1"/>
          <p:nvPr/>
        </p:nvSpPr>
        <p:spPr>
          <a:xfrm>
            <a:off x="5914771" y="4845431"/>
            <a:ext cx="1946656" cy="48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000">
                <a:solidFill>
                  <a:srgbClr val="FFFFFF"/>
                </a:solidFill>
                <a:latin typeface="Microsoft YaHei"/>
                <a:ea typeface="Microsoft YaHei"/>
              </a:rPr>
              <a:t>PART 03</a:t>
            </a:r>
            <a:endParaRPr lang="en-US" sz="1100"/>
          </a:p>
        </p:txBody>
      </p:sp>
      <p:sp>
        <p:nvSpPr>
          <p:cNvPr id="83" name="TextBox 6"/>
          <p:cNvSpPr txBox="1"/>
          <p:nvPr/>
        </p:nvSpPr>
        <p:spPr>
          <a:xfrm>
            <a:off x="8192389" y="4849876"/>
            <a:ext cx="1946656" cy="48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000">
                <a:solidFill>
                  <a:srgbClr val="FFFFFF"/>
                </a:solidFill>
                <a:latin typeface="Microsoft YaHei"/>
                <a:ea typeface="Microsoft YaHei"/>
              </a:rPr>
              <a:t>PART 04</a:t>
            </a:r>
            <a:endParaRPr lang="en-US" sz="1100"/>
          </a:p>
        </p:txBody>
      </p:sp>
      <p:pic>
        <p:nvPicPr>
          <p:cNvPr id="84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900" y="1795403"/>
            <a:ext cx="4775200" cy="4223484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prstDash val="solid"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664</Words>
  <Application>Microsoft Office PowerPoint</Application>
  <PresentationFormat>自定义</PresentationFormat>
  <Paragraphs>132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宋体</vt:lpstr>
      <vt:lpstr>微软雅黑</vt:lpstr>
      <vt:lpstr>微软雅黑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HASEE</dc:creator>
  <cp:lastModifiedBy>li Dawn</cp:lastModifiedBy>
  <cp:revision>38</cp:revision>
  <dcterms:created xsi:type="dcterms:W3CDTF">2006-08-16T00:00:00Z</dcterms:created>
  <dcterms:modified xsi:type="dcterms:W3CDTF">2022-04-09T15:05:18Z</dcterms:modified>
</cp:coreProperties>
</file>