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1"/>
  </p:notesMasterIdLst>
  <p:sldIdLst>
    <p:sldId id="300" r:id="rId6"/>
    <p:sldId id="323" r:id="rId7"/>
    <p:sldId id="388" r:id="rId8"/>
    <p:sldId id="302" r:id="rId9"/>
    <p:sldId id="259" r:id="rId10"/>
    <p:sldId id="324" r:id="rId11"/>
    <p:sldId id="387" r:id="rId12"/>
    <p:sldId id="362" r:id="rId13"/>
    <p:sldId id="363" r:id="rId14"/>
    <p:sldId id="366" r:id="rId15"/>
    <p:sldId id="389" r:id="rId16"/>
    <p:sldId id="390" r:id="rId17"/>
    <p:sldId id="305" r:id="rId18"/>
    <p:sldId id="351" r:id="rId19"/>
    <p:sldId id="392" r:id="rId20"/>
    <p:sldId id="393" r:id="rId21"/>
    <p:sldId id="394" r:id="rId22"/>
    <p:sldId id="360" r:id="rId23"/>
    <p:sldId id="320" r:id="rId24"/>
    <p:sldId id="322" r:id="rId25"/>
    <p:sldId id="321" r:id="rId26"/>
    <p:sldId id="374" r:id="rId27"/>
    <p:sldId id="317" r:id="rId28"/>
    <p:sldId id="395" r:id="rId29"/>
    <p:sldId id="396" r:id="rId30"/>
    <p:sldId id="397" r:id="rId31"/>
    <p:sldId id="398" r:id="rId32"/>
    <p:sldId id="399" r:id="rId33"/>
    <p:sldId id="385" r:id="rId34"/>
    <p:sldId id="355" r:id="rId35"/>
    <p:sldId id="356" r:id="rId36"/>
    <p:sldId id="381" r:id="rId37"/>
    <p:sldId id="319" r:id="rId38"/>
    <p:sldId id="384"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46" autoAdjust="0"/>
    <p:restoredTop sz="62516" autoAdjust="0"/>
  </p:normalViewPr>
  <p:slideViewPr>
    <p:cSldViewPr snapToGrid="0">
      <p:cViewPr varScale="1">
        <p:scale>
          <a:sx n="71" d="100"/>
          <a:sy n="71" d="100"/>
        </p:scale>
        <p:origin x="1494" y="66"/>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2021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July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Investigate the potential modernization of application components by evaluating and eventually transitioning to platform services where possible after issues around vendor support have been addressed.</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446545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Educate the business and Contoso Health's management on the processes and tooling that can be used to eventually move the remaining servers to Microsoft Azure, drastically reducing their on-premises presence.</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79128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Identify opportunities to optimize operational efficiency and decrease capital expenditures on IT infrastructure.</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While each workload will undeniably be different due to different technologies and dependencies, the discovery in this exercise will help to instill a set of practices that can be used to move the remainder of Contoso Health's on-premises estate into Microsoft Azure reliably and predictably.</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577508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Contoso Health has a current Enterprise Agreement for all of their Windows Server software that includes Software Assurance.  If they migrate any of their workloads to Azure, they do not have to pay for additional Windows Server licensing.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customer currently has servers that are under-utilized most of the year, but need additional capacity during cold weather months due to a rise is health issues.  Contoso does not want to pay extra for server performance that is not used.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Contoso has servers that run workloads that require a consistent performance level. They are concerned that moving these servers will cost more in Azure.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93829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Contoso IT staff has limited experience with server migrations and no cloud experience.  It is unlikely that they can handle this type of project along with their current mission-critical application support requirements.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47728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Contoso is also discussing their migration to cloud with AWS and Google.  They want to know how Microsoft is any different in services and support.</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806931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this whiteboard design session, you will understand the business need and compelling event leading to a migration and modernization. The compelling event can be defined by financial criteria, regional business drivers, sustainability, security and compliance need or the timing for new products and services the customers is launching.  Position customer needs first in all activities. Be knowledgeable about Cloud industry terms like Gartner 5Rs. </a:t>
            </a:r>
          </a:p>
          <a:p>
            <a:endParaRPr lang="en-US" sz="1200" dirty="0"/>
          </a:p>
          <a:p>
            <a:r>
              <a:rPr lang="en-US" sz="1200" dirty="0"/>
              <a:t>At the end of the workshop, you will understand how to communicate the Azure Cloud Adoption Framework with the customer and build a holistic business case for apps, infrastructure, and data.  You will know how to engage a solution assessment with an AMMP partner to assist the customer in their migration.  You will understand how to address customer objections, such as response to AWS and Google competitive pressure.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Validate the migration of workloads hosted on legacy Linux and Windows operating systems including Windows Server 2008 R2, and Windows Server 2012 R2 as well as systems hosted on Microsoft SQL Server 2008 R2, to take advantage of the additional time offered for vendor support.</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421328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Modernize systems to improve availability and resiliency where possible within the timelines needed for rapid migration. While the overarching goal is to re-host existing systems, where meaningful improvements can be made, they should be.</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001668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Investigate the potential modernization of application components by evaluating and eventually transitioning to platform services where possible after issues around vendor support have been addressed.</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056477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Educate the business and Contoso Health's management on the processes and tooling that can be used to eventually move the remaining servers to Microsoft Azure, drastically reducing their on-premises presence.</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619586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sz="1200" dirty="0">
                <a:solidFill>
                  <a:schemeClr val="tx1"/>
                </a:solidFill>
              </a:rPr>
              <a:t>Key success criteria will include: </a:t>
            </a:r>
          </a:p>
          <a:p>
            <a:pPr marL="0" lvl="0" indent="0">
              <a:buNone/>
            </a:pPr>
            <a:endParaRPr lang="en-US" sz="1200" dirty="0">
              <a:solidFill>
                <a:schemeClr val="tx1"/>
              </a:solidFill>
            </a:endParaRPr>
          </a:p>
          <a:p>
            <a:r>
              <a:rPr lang="en-US" sz="1200" dirty="0">
                <a:solidFill>
                  <a:schemeClr val="tx1"/>
                </a:solidFill>
              </a:rPr>
              <a:t>Communicate the business value and overall benefit to the customer</a:t>
            </a:r>
          </a:p>
          <a:p>
            <a:r>
              <a:rPr lang="en-US" sz="1200" dirty="0">
                <a:solidFill>
                  <a:schemeClr val="tx1"/>
                </a:solidFill>
              </a:rPr>
              <a:t>Identify the approach within the Cloud Adoption Framework that includes the strategy, plan, and readiness of workloads</a:t>
            </a:r>
          </a:p>
          <a:p>
            <a:r>
              <a:rPr lang="en-US" sz="1200" dirty="0">
                <a:solidFill>
                  <a:schemeClr val="tx1"/>
                </a:solidFill>
              </a:rPr>
              <a:t>Understand and communicate how Azure will address their healthcare compliance needs</a:t>
            </a:r>
          </a:p>
          <a:p>
            <a:r>
              <a:rPr lang="en-US" sz="1200" dirty="0">
                <a:solidFill>
                  <a:schemeClr val="tx1"/>
                </a:solidFill>
              </a:rPr>
              <a:t>Provide cost estimates for the proposed migration workloads</a:t>
            </a:r>
          </a:p>
          <a:p>
            <a:r>
              <a:rPr lang="en-US" sz="1200" dirty="0">
                <a:solidFill>
                  <a:schemeClr val="tx1"/>
                </a:solidFill>
              </a:rPr>
              <a:t>Move the customer through the process of validation and commitment to the proposal and business case presented</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389500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6/29/2021 4:07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 is a health provider network that has grown organically and through the acquisition of other smaller healthcare organizations. Over the years, Contoso Health has seen not only its business grow, but also its on-premises presence in their private datacenter. Today, Contoso Health has over 500 servers in their datacenter that are maintained by a lean infrastructure and application support team.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Health has a longstanding relationship with Microsoft and is a current enterprise customer with an established Enterprise Agreement. Your team represents the migration project team for Contoso Health. You have been tasked with evaluating the processes and tooling and programs that can be used to assess, test, and eventually migrate the workloads to Microsoft Azure and coordinate the use of Microsoft CSP partners, where necessary.</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Semibold" panose="020B0702040204020203" pitchFamily="34" charset="0"/>
                <a:cs typeface="Segoe UI Semibold" panose="020B0702040204020203" pitchFamily="34" charset="0"/>
              </a:rPr>
              <a:t>To validate that Microsoft Azure will be able to accommodate Contoso Health's existing servers and applications, a collection of servers has been identified by IT leadership and the business which are representative of Contoso's on-premises estate. While these servers are representative of the current on-premises estate, they are also an existing production system that is critical to the business.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Limiting risk while maintaining compliance. While the applications selected for this migration effort are representative of Contoso Health's on-premises estate, the are also production systems.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Extend in a stable way. Without access to the source code, the applications cannot be easily modified and are considered stable today. Stability during and after the migration is critical and cannot come at the cost of modernization.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Validate the migration of workloads hosted on legacy Linux and Windows operating systems including Windows Server 2008 R2, and Windows Server 2012 R2 as well as systems hosted on Microsoft SQL Server 2008 R2, to take advantage of the additional time offered for vendor support.</a:t>
            </a: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Modernize systems to improve availability and resiliency where possible within the timelines needed for rapid migration. While the overarching goal is to re-host existing systems, where meaningful improvements can be made, they should be.</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628956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Building a migration strategy</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Needs—#3</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1957459"/>
          </a:xfrm>
        </p:spPr>
        <p:txBody>
          <a:bodyPr/>
          <a:lstStyle/>
          <a:p>
            <a:pPr>
              <a:spcBef>
                <a:spcPts val="1800"/>
              </a:spcBef>
            </a:pPr>
            <a:r>
              <a:rPr lang="en-US" sz="3200" dirty="0"/>
              <a:t>Investigate the potential modernization of application components by evaluating and eventually transitioning to platform services where possible after issues around vendor support have been addressed.</a:t>
            </a:r>
          </a:p>
        </p:txBody>
      </p:sp>
    </p:spTree>
    <p:extLst>
      <p:ext uri="{BB962C8B-B14F-4D97-AF65-F5344CB8AC3E}">
        <p14:creationId xmlns:p14="http://schemas.microsoft.com/office/powerpoint/2010/main" val="21195451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Needs—#4</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1957459"/>
          </a:xfrm>
        </p:spPr>
        <p:txBody>
          <a:bodyPr/>
          <a:lstStyle/>
          <a:p>
            <a:pPr>
              <a:spcBef>
                <a:spcPts val="1800"/>
              </a:spcBef>
            </a:pPr>
            <a:r>
              <a:rPr lang="en-US" sz="3200" dirty="0"/>
              <a:t>Educate the business and Contoso Health's management on the processes and tooling that can be used to eventually move the remaining servers to Microsoft Azure, drastically reducing their on-premises presence.</a:t>
            </a:r>
          </a:p>
        </p:txBody>
      </p:sp>
    </p:spTree>
    <p:extLst>
      <p:ext uri="{BB962C8B-B14F-4D97-AF65-F5344CB8AC3E}">
        <p14:creationId xmlns:p14="http://schemas.microsoft.com/office/powerpoint/2010/main" val="42393210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Needs—#5</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1071062"/>
          </a:xfrm>
        </p:spPr>
        <p:txBody>
          <a:bodyPr/>
          <a:lstStyle/>
          <a:p>
            <a:pPr>
              <a:spcBef>
                <a:spcPts val="1800"/>
              </a:spcBef>
            </a:pPr>
            <a:r>
              <a:rPr lang="en-US" sz="3200" dirty="0"/>
              <a:t>Identify opportunities to optimize operational efficiency and decrease capital expenditures on IT infrastructure.</a:t>
            </a:r>
          </a:p>
        </p:txBody>
      </p:sp>
    </p:spTree>
    <p:extLst>
      <p:ext uri="{BB962C8B-B14F-4D97-AF65-F5344CB8AC3E}">
        <p14:creationId xmlns:p14="http://schemas.microsoft.com/office/powerpoint/2010/main" val="3118784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a:t>
            </a:r>
            <a:br>
              <a:rPr lang="en-US" dirty="0"/>
            </a:br>
            <a:endParaRPr lang="en-US" dirty="0"/>
          </a:p>
        </p:txBody>
      </p:sp>
      <p:sp>
        <p:nvSpPr>
          <p:cNvPr id="3" name="Content Placeholder 2"/>
          <p:cNvSpPr>
            <a:spLocks noGrp="1"/>
          </p:cNvSpPr>
          <p:nvPr>
            <p:ph type="body" sz="quarter" idx="10"/>
          </p:nvPr>
        </p:nvSpPr>
        <p:spPr>
          <a:xfrm>
            <a:off x="269239" y="1189177"/>
            <a:ext cx="11653523" cy="2677656"/>
          </a:xfrm>
        </p:spPr>
        <p:txBody>
          <a:bodyPr/>
          <a:lstStyle/>
          <a:p>
            <a:r>
              <a:rPr lang="en-US" sz="3600" dirty="0"/>
              <a:t>Contoso Health has a current Enterprise Agreement for all of their Windows Server software that includes Software Assurance.  If they migrate any of their workloads to Azure, they do not have to pay for additional Windows Server licensing.</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#2</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2677656"/>
          </a:xfrm>
        </p:spPr>
        <p:txBody>
          <a:bodyPr/>
          <a:lstStyle/>
          <a:p>
            <a:r>
              <a:rPr lang="en-US" sz="3600" dirty="0"/>
              <a:t>The customer currently has servers that are under-utilized most of the year, but need additional capacity during cold weather months due to a rise is health issues.  Contoso does not want to pay extra for server performance that is not used.</a:t>
            </a:r>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#3</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1680460"/>
          </a:xfrm>
        </p:spPr>
        <p:txBody>
          <a:bodyPr/>
          <a:lstStyle/>
          <a:p>
            <a:r>
              <a:rPr lang="en-US" sz="3600" dirty="0"/>
              <a:t>Contoso has servers that run workloads that require a consistent performance level. They are concerned that moving these servers will cost more in Azure.</a:t>
            </a:r>
          </a:p>
        </p:txBody>
      </p:sp>
    </p:spTree>
    <p:extLst>
      <p:ext uri="{BB962C8B-B14F-4D97-AF65-F5344CB8AC3E}">
        <p14:creationId xmlns:p14="http://schemas.microsoft.com/office/powerpoint/2010/main" val="23635747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#4</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2179058"/>
          </a:xfrm>
        </p:spPr>
        <p:txBody>
          <a:bodyPr/>
          <a:lstStyle/>
          <a:p>
            <a:r>
              <a:rPr lang="en-US" sz="3600" dirty="0"/>
              <a:t>Contoso IT staff has limited experience with server migrations and no cloud experience.  It is unlikely that they can handle this type of project along with their current mission-critical application support requirements.</a:t>
            </a:r>
          </a:p>
        </p:txBody>
      </p:sp>
    </p:spTree>
    <p:extLst>
      <p:ext uri="{BB962C8B-B14F-4D97-AF65-F5344CB8AC3E}">
        <p14:creationId xmlns:p14="http://schemas.microsoft.com/office/powerpoint/2010/main" val="30171473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 #5</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1680460"/>
          </a:xfrm>
        </p:spPr>
        <p:txBody>
          <a:bodyPr/>
          <a:lstStyle/>
          <a:p>
            <a:r>
              <a:rPr lang="en-US" sz="3600" dirty="0"/>
              <a:t>Contoso is also discussing their migration to cloud with AWS and Google.  They want to know how Microsoft is any different in services and support.</a:t>
            </a:r>
          </a:p>
        </p:txBody>
      </p:sp>
    </p:spTree>
    <p:extLst>
      <p:ext uri="{BB962C8B-B14F-4D97-AF65-F5344CB8AC3E}">
        <p14:creationId xmlns:p14="http://schemas.microsoft.com/office/powerpoint/2010/main" val="32409820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 #1</a:t>
            </a:r>
          </a:p>
        </p:txBody>
      </p:sp>
      <p:sp>
        <p:nvSpPr>
          <p:cNvPr id="10" name="Text Placeholder 2">
            <a:extLst>
              <a:ext uri="{FF2B5EF4-FFF2-40B4-BE49-F238E27FC236}">
                <a16:creationId xmlns:a16="http://schemas.microsoft.com/office/drawing/2014/main" id="{6DDDD27E-D702-484F-AD72-FE9510FD1F63}"/>
              </a:ext>
            </a:extLst>
          </p:cNvPr>
          <p:cNvSpPr txBox="1">
            <a:spLocks/>
          </p:cNvSpPr>
          <p:nvPr/>
        </p:nvSpPr>
        <p:spPr>
          <a:xfrm>
            <a:off x="241222" y="1456897"/>
            <a:ext cx="3977360" cy="4096821"/>
          </a:xfrm>
          <a:prstGeom prst="rect">
            <a:avLst/>
          </a:prstGeom>
          <a:solidFill>
            <a:srgbClr val="FFFFFF">
              <a:lumMod val="95000"/>
            </a:srgbClr>
          </a:solidFill>
        </p:spPr>
        <p:txBody>
          <a:bodyPr vert="horz" wrap="square" lIns="137160" tIns="91440" rIns="137160" bIns="91440" rtlCol="0" anchor="t">
            <a:noAutofit/>
          </a:bodyPr>
          <a:lstStyle>
            <a:lvl1pPr marL="0" marR="0" indent="0" algn="l" defTabSz="914367" rtl="0" eaLnBrk="1" fontAlgn="auto" latinLnBrk="0" hangingPunct="1">
              <a:lnSpc>
                <a:spcPct val="100000"/>
              </a:lnSpc>
              <a:spcBef>
                <a:spcPts val="0"/>
              </a:spcBef>
              <a:spcAft>
                <a:spcPts val="1200"/>
              </a:spcAft>
              <a:buClrTx/>
              <a:buSzPct val="90000"/>
              <a:buFont typeface="Arial" panose="020B0604020202020204" pitchFamily="34" charset="0"/>
              <a:buNone/>
              <a:tabLst/>
              <a:defRPr sz="18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200"/>
              </a:spcAft>
              <a:buClrTx/>
              <a:buSzPct val="90000"/>
              <a:buFont typeface="Arial" panose="020B0604020202020204" pitchFamily="34" charset="0"/>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Microsoft Cloud Adoption Framework</a:t>
            </a:r>
          </a:p>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Consists of documentation, implementation guidance, best practices.</a:t>
            </a:r>
          </a:p>
          <a:p>
            <a:pPr marL="285750" marR="0" lvl="0" indent="-285750" algn="l" defTabSz="914367" rtl="0" eaLnBrk="1" fontAlgn="auto" latinLnBrk="0" hangingPunct="1">
              <a:lnSpc>
                <a:spcPct val="100000"/>
              </a:lnSpc>
              <a:spcBef>
                <a:spcPts val="0"/>
              </a:spcBef>
              <a:spcAft>
                <a:spcPts val="1200"/>
              </a:spcAft>
              <a:buClrTx/>
              <a:buSzPct val="9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Help businesses implement strategies necessary to succeed in the cloud. </a:t>
            </a:r>
          </a:p>
          <a:p>
            <a:pPr marL="285750" marR="0" lvl="0" indent="-28575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Lifecycle</a:t>
            </a:r>
          </a:p>
          <a:p>
            <a:pPr marL="733943" marR="0" lvl="2" indent="-285750" algn="l" defTabSz="914367"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Define strategy</a:t>
            </a:r>
          </a:p>
          <a:p>
            <a:pPr marL="733943" marR="0" lvl="2" indent="-285750" algn="l" defTabSz="914367"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Plan</a:t>
            </a:r>
          </a:p>
          <a:p>
            <a:pPr marL="733943" marR="0" lvl="2" indent="-285750" algn="l" defTabSz="914367"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Ready</a:t>
            </a:r>
          </a:p>
          <a:p>
            <a:pPr marL="733943" marR="0" lvl="2" indent="-285750" algn="l" defTabSz="914367"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Adopt (Migrate / Innovate)</a:t>
            </a:r>
          </a:p>
          <a:p>
            <a:pPr marL="733943" marR="0" lvl="2" indent="-285750" algn="l" defTabSz="914367"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Govern</a:t>
            </a:r>
          </a:p>
          <a:p>
            <a:pPr marL="733943" marR="0" lvl="2" indent="-285750" algn="l" defTabSz="914367"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Manage</a:t>
            </a:r>
          </a:p>
          <a:p>
            <a:pPr marL="0" marR="0" lvl="0" indent="0" algn="l" defTabSz="914367" rtl="0" eaLnBrk="1" fontAlgn="auto" latinLnBrk="0" hangingPunct="1">
              <a:lnSpc>
                <a:spcPct val="100000"/>
              </a:lnSpc>
              <a:spcBef>
                <a:spcPts val="0"/>
              </a:spcBef>
              <a:spcAft>
                <a:spcPts val="1200"/>
              </a:spcAft>
              <a:buClrTx/>
              <a:buSzPct val="90000"/>
              <a:buFont typeface="Arial" panose="020B0604020202020204" pitchFamily="34" charset="0"/>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1" name="Picture Placeholder 5" descr="The Cloud Adoption Lifecycle diagram.">
            <a:extLst>
              <a:ext uri="{FF2B5EF4-FFF2-40B4-BE49-F238E27FC236}">
                <a16:creationId xmlns:a16="http://schemas.microsoft.com/office/drawing/2014/main" id="{E026523A-A400-47A1-8B7C-FD84C5136F39}"/>
              </a:ext>
            </a:extLst>
          </p:cNvPr>
          <p:cNvPicPr>
            <a:picLocks noChangeAspect="1"/>
          </p:cNvPicPr>
          <p:nvPr/>
        </p:nvPicPr>
        <p:blipFill>
          <a:blip r:embed="rId2"/>
          <a:srcRect t="11018" b="11018"/>
          <a:stretch>
            <a:fillRect/>
          </a:stretch>
        </p:blipFill>
        <p:spPr>
          <a:xfrm>
            <a:off x="4432300" y="1564130"/>
            <a:ext cx="7221223" cy="3836974"/>
          </a:xfrm>
          <a:prstGeom prst="rect">
            <a:avLst/>
          </a:prstGeom>
          <a:blipFill dpi="0" rotWithShape="1">
            <a:blip r:embed="rId3"/>
            <a:srcRect/>
            <a:stretch>
              <a:fillRect t="-34423" b="-33990"/>
            </a:stretch>
          </a:blipFill>
          <a:ln w="19050">
            <a:noFill/>
          </a:ln>
        </p:spPr>
      </p:pic>
    </p:spTree>
    <p:extLst>
      <p:ext uri="{BB962C8B-B14F-4D97-AF65-F5344CB8AC3E}">
        <p14:creationId xmlns:p14="http://schemas.microsoft.com/office/powerpoint/2010/main" val="38702289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189176"/>
            <a:ext cx="11655840" cy="5096780"/>
          </a:xfrm>
          <a:prstGeom prst="rect">
            <a:avLst/>
          </a:prstGeom>
          <a:noFill/>
        </p:spPr>
        <p:txBody>
          <a:bodyPr wrap="square" lIns="182880" tIns="146304" rIns="182880" bIns="146304" rtlCol="0">
            <a:spAutoFit/>
          </a:bodyPr>
          <a:lstStyle/>
          <a:p>
            <a:r>
              <a:rPr lang="en-US" sz="2400" dirty="0"/>
              <a:t>In this whiteboard design session, you will understand the business need and compelling event leading to a migration and modernization. The compelling event can be defined by financial criteria, regional business drivers, sustainability, security and compliance need or the timing for new products and services the customers is launching.  Position customer needs first in all activities. Be knowledgeable about Cloud industry terms like Gartner 5Rs. </a:t>
            </a:r>
          </a:p>
          <a:p>
            <a:endParaRPr lang="en-US" sz="2400" dirty="0"/>
          </a:p>
          <a:p>
            <a:r>
              <a:rPr lang="en-US" sz="2400" dirty="0"/>
              <a:t>At the end of the workshop, you will understand how to communicate the Azure Cloud Adoption Framework with the customer and build a holistic business case for apps, infrastructure, and data.  You will know how to engage a solution assessment with an AMMP partner to assist the customer in their migration.  You will understand how to address customer objections, such as response to AWS and Google competitive pressure.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Implementing Windows Virtual Desktop in the enterprise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3619452"/>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a:p>
            <a:r>
              <a:rPr lang="en-US" sz="3600" dirty="0">
                <a:latin typeface="+mn-lt"/>
              </a:rPr>
              <a:t>Infrastructure, Virtualization, Storage, and Networking Teams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49B5F5-48B1-45BF-9ED3-7D6B82CC2D54}"/>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20BFE6DB-EE54-47EF-A17F-03126390506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290235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3847207"/>
          </a:xfrm>
        </p:spPr>
        <p:txBody>
          <a:bodyPr/>
          <a:lstStyle/>
          <a:p>
            <a:r>
              <a:rPr lang="en-US" sz="2800" dirty="0">
                <a:solidFill>
                  <a:schemeClr val="tx1"/>
                </a:solidFill>
              </a:rPr>
              <a:t>Validate the migration of workloads hosted on legacy Linux and Windows operating systems including Windows Server 2008 R2, and Windows Server 2012 R2 as well as systems hosted on Microsoft SQL Server 2008 R2, to take advantage of the additional time offered for vendor support.</a:t>
            </a:r>
          </a:p>
          <a:p>
            <a:endParaRPr lang="en-US" sz="2800" dirty="0">
              <a:solidFill>
                <a:schemeClr val="tx1"/>
              </a:solidFill>
            </a:endParaRPr>
          </a:p>
          <a:p>
            <a:r>
              <a:rPr lang="en-US" sz="2800" dirty="0">
                <a:solidFill>
                  <a:schemeClr val="tx1"/>
                </a:solidFill>
              </a:rPr>
              <a:t>Solution: Contoso has potentially hardware and software that is coming to end of life or support.  Contoso should evaluate and review the applications that are running on this hardware and understand the potential benefits of migrating these workloads to Azure.</a:t>
            </a:r>
          </a:p>
        </p:txBody>
      </p:sp>
    </p:spTree>
    <p:extLst>
      <p:ext uri="{BB962C8B-B14F-4D97-AF65-F5344CB8AC3E}">
        <p14:creationId xmlns:p14="http://schemas.microsoft.com/office/powerpoint/2010/main" val="7300971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Needs—#2</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71557" y="1377436"/>
            <a:ext cx="11653523" cy="5392245"/>
          </a:xfrm>
        </p:spPr>
        <p:txBody>
          <a:bodyPr/>
          <a:lstStyle/>
          <a:p>
            <a:r>
              <a:rPr lang="en-US" sz="3600" dirty="0"/>
              <a:t>Modernize systems to improve availability and resiliency where possible within the timelines needed for rapid migration. While the overarching goal is to re-host existing systems, where meaningful improvements can be made, they should be.</a:t>
            </a:r>
          </a:p>
          <a:p>
            <a:endParaRPr lang="en-US" sz="3600" dirty="0"/>
          </a:p>
          <a:p>
            <a:r>
              <a:rPr lang="en-US" sz="3600" dirty="0"/>
              <a:t>Solution: Discuss evaluating the current life and depreciation of hardware, and whether there are pending capital investments that will need to be made to maintain critical applications infrastructure.</a:t>
            </a:r>
            <a:endParaRPr lang="en-IE" dirty="0"/>
          </a:p>
        </p:txBody>
      </p:sp>
    </p:spTree>
    <p:extLst>
      <p:ext uri="{BB962C8B-B14F-4D97-AF65-F5344CB8AC3E}">
        <p14:creationId xmlns:p14="http://schemas.microsoft.com/office/powerpoint/2010/main" val="13964055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Needs—#3</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71557" y="1189176"/>
            <a:ext cx="11653523" cy="4635115"/>
          </a:xfrm>
        </p:spPr>
        <p:txBody>
          <a:bodyPr/>
          <a:lstStyle/>
          <a:p>
            <a:pPr>
              <a:spcBef>
                <a:spcPts val="1800"/>
              </a:spcBef>
            </a:pPr>
            <a:r>
              <a:rPr lang="en-US" sz="3200" dirty="0"/>
              <a:t>Investigate the potential modernization of application components by evaluating and eventually transitioning to platform services where possible after issues around vendor support have been addressed.</a:t>
            </a:r>
          </a:p>
          <a:p>
            <a:pPr>
              <a:spcBef>
                <a:spcPts val="1800"/>
              </a:spcBef>
            </a:pPr>
            <a:endParaRPr lang="en-US" sz="3200" dirty="0"/>
          </a:p>
          <a:p>
            <a:pPr>
              <a:spcBef>
                <a:spcPts val="1800"/>
              </a:spcBef>
            </a:pPr>
            <a:r>
              <a:rPr lang="en-US" sz="3200" dirty="0"/>
              <a:t>Solution: Are there any current applications that could be modernized and migrated to the cloud?  An option here would be possibly a web application or an application that utilizes a common programming language, such as asp.net, java, or C#.</a:t>
            </a:r>
          </a:p>
        </p:txBody>
      </p:sp>
    </p:spTree>
    <p:extLst>
      <p:ext uri="{BB962C8B-B14F-4D97-AF65-F5344CB8AC3E}">
        <p14:creationId xmlns:p14="http://schemas.microsoft.com/office/powerpoint/2010/main" val="28992304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Needs—#4</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078313"/>
          </a:xfrm>
        </p:spPr>
        <p:txBody>
          <a:bodyPr/>
          <a:lstStyle/>
          <a:p>
            <a:pPr>
              <a:spcBef>
                <a:spcPts val="1800"/>
              </a:spcBef>
            </a:pPr>
            <a:r>
              <a:rPr lang="en-US" sz="3200" dirty="0"/>
              <a:t>Educate the business and Contoso Health's management on the processes and tooling that can be used to eventually move the remaining servers to Microsoft Azure, drastically reducing their on-premises presence.</a:t>
            </a:r>
          </a:p>
          <a:p>
            <a:pPr>
              <a:spcBef>
                <a:spcPts val="1800"/>
              </a:spcBef>
            </a:pPr>
            <a:endParaRPr lang="en-US" sz="3200" dirty="0"/>
          </a:p>
          <a:p>
            <a:pPr>
              <a:spcBef>
                <a:spcPts val="1800"/>
              </a:spcBef>
            </a:pPr>
            <a:r>
              <a:rPr lang="en-US" sz="3200" dirty="0"/>
              <a:t>Solution: Teams should discuss the benefits of using an AMMP partner and the tools that Microsoft has available in Azure for common management of hybrid architectures.  They should also discuss the various migration tools and capabilities with Azure Migrate and replication with Azure Site Recovery.</a:t>
            </a:r>
          </a:p>
        </p:txBody>
      </p:sp>
    </p:spTree>
    <p:extLst>
      <p:ext uri="{BB962C8B-B14F-4D97-AF65-F5344CB8AC3E}">
        <p14:creationId xmlns:p14="http://schemas.microsoft.com/office/powerpoint/2010/main" val="125350316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400" dirty="0"/>
              <a:t>Contoso Health has a current Enterprise Agreement for all of their Windows Server software that includes Software Assurance.  If they migrate any of their workloads to Azure, they do not have to pay for additional Windows Server licensing.</a:t>
            </a:r>
          </a:p>
          <a:p>
            <a:pPr marL="0" indent="0">
              <a:spcBef>
                <a:spcPts val="2400"/>
              </a:spcBef>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400" dirty="0"/>
              <a:t>The team should be looking at the possibility for Contoso to utilize the hybrid benefits within Azure for Virtual Machines and SQL Databases.</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0289C8-6DC4-4F23-ADFB-3D837F708F2D}"/>
              </a:ext>
            </a:extLst>
          </p:cNvPr>
          <p:cNvSpPr>
            <a:spLocks noGrp="1"/>
          </p:cNvSpPr>
          <p:nvPr>
            <p:ph type="body" sz="quarter" idx="10"/>
          </p:nvPr>
        </p:nvSpPr>
        <p:spPr>
          <a:xfrm>
            <a:off x="269239" y="1189177"/>
            <a:ext cx="11653523" cy="5109091"/>
          </a:xfrm>
        </p:spPr>
        <p:txBody>
          <a:bodyPr/>
          <a:lstStyle/>
          <a:p>
            <a:r>
              <a:rPr lang="en-US" sz="3200" dirty="0">
                <a:solidFill>
                  <a:schemeClr val="tx1"/>
                </a:solidFill>
              </a:rPr>
              <a:t>Communicate the business value and overall benefit to the customer</a:t>
            </a:r>
          </a:p>
          <a:p>
            <a:r>
              <a:rPr lang="en-US" sz="3200" dirty="0">
                <a:solidFill>
                  <a:schemeClr val="tx1"/>
                </a:solidFill>
              </a:rPr>
              <a:t>Identify the approach within the Cloud Adoption Framework that includes the strategy, plan, and readiness of workloads</a:t>
            </a:r>
          </a:p>
          <a:p>
            <a:r>
              <a:rPr lang="en-US" sz="3200" dirty="0">
                <a:solidFill>
                  <a:schemeClr val="tx1"/>
                </a:solidFill>
              </a:rPr>
              <a:t>Understand and communicate how Azure will address their healthcare compliance needs</a:t>
            </a:r>
          </a:p>
          <a:p>
            <a:r>
              <a:rPr lang="en-US" sz="3200" dirty="0">
                <a:solidFill>
                  <a:schemeClr val="tx1"/>
                </a:solidFill>
              </a:rPr>
              <a:t>Provide cost estimates for the proposed migration workloads</a:t>
            </a:r>
          </a:p>
          <a:p>
            <a:r>
              <a:rPr lang="en-US" sz="3200" dirty="0">
                <a:solidFill>
                  <a:schemeClr val="tx1"/>
                </a:solidFill>
              </a:rPr>
              <a:t>Move the customer through the process of validation and commitment to the proposal and business case presented</a:t>
            </a:r>
          </a:p>
          <a:p>
            <a:endParaRPr lang="en-US" sz="3200" dirty="0"/>
          </a:p>
        </p:txBody>
      </p:sp>
      <p:sp>
        <p:nvSpPr>
          <p:cNvPr id="3" name="Title 2">
            <a:extLst>
              <a:ext uri="{FF2B5EF4-FFF2-40B4-BE49-F238E27FC236}">
                <a16:creationId xmlns:a16="http://schemas.microsoft.com/office/drawing/2014/main" id="{4623CFC2-3B11-4D91-8DE5-1F033D6F8367}"/>
              </a:ext>
            </a:extLst>
          </p:cNvPr>
          <p:cNvSpPr>
            <a:spLocks noGrp="1"/>
          </p:cNvSpPr>
          <p:nvPr>
            <p:ph type="title"/>
          </p:nvPr>
        </p:nvSpPr>
        <p:spPr/>
        <p:txBody>
          <a:bodyPr/>
          <a:lstStyle/>
          <a:p>
            <a:r>
              <a:rPr lang="en-US" dirty="0"/>
              <a:t>Key Success Criteria</a:t>
            </a:r>
          </a:p>
        </p:txBody>
      </p:sp>
    </p:spTree>
    <p:extLst>
      <p:ext uri="{BB962C8B-B14F-4D97-AF65-F5344CB8AC3E}">
        <p14:creationId xmlns:p14="http://schemas.microsoft.com/office/powerpoint/2010/main" val="2436582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The customer currently has servers that are under-utilized most of the year, but need additional capacity during cold weather months due to a rise is health issues.  Contoso does not want to pay extra for server performance that is not used.</a:t>
            </a:r>
          </a:p>
          <a:p>
            <a:pPr marL="0" indent="0">
              <a:spcBef>
                <a:spcPts val="2400"/>
              </a:spcBef>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Depending on the application and deployment, Contoso can leverage the auto-scaling capabilities of Azure App Services for their application.  If they are migrating in a "lift and shift" to Virtual Machines, they can create Virtual Machine scale sets and scaling rules to increase and decrease the number of Virtual Machines running the application based on demand.</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Contoso has servers that run workloads that require a consistent performance level. They are concerned that moving these servers will cost more in Azure.</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Since these workloads are running a predictable and constant performance levels, the team should think about the option of Reserved Instances for Contoso.  Using Reserved Instances can significantly decrease the cost of Virtual Machines and SQL Databases.</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189176"/>
            <a:ext cx="11653523" cy="2052030"/>
          </a:xfrm>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Contoso IT staff has limited experience with server migrations and no cloud experience.  It is unlikely that they can handle this type of project along with their current mission-critical application support requirements.</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The team should be leveraging and discussing the AMMP program and highlighting the requirements that a partner needs to meet to be a part of the program.  Using an AMMP partner will decrease the time burden of internal IT staff and they will be able to learn about deploying cloud technologies in the process.</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Contoso is also discussing their migration to cloud with AWS and Google.  They want to know how Microsoft is any different in services and support.</a:t>
            </a: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Microsoft has tools that allow Contoso to leverage the use of multiple cloud providers and manage them through Azure Arc.  In addition, many of Microsoft's partners also have technical knowledge of other cloud providers.  However, many of the licensing benefits that are provided with Azure usage are not provided when using AWS or Google Cloud.</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pPr marL="0" indent="0">
              <a:buNone/>
            </a:pPr>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38248"/>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p>
          <a:p>
            <a:pPr marL="0" lvl="0" indent="0">
              <a:buNone/>
            </a:pPr>
            <a:r>
              <a:rPr lang="en-US" sz="2400" dirty="0"/>
              <a:t>Contoso Health is a health provider network that has grown organically and through the acquisition of other smaller healthcare organizations. Over the years, Contoso Health has seen not only its business grow, but also its on-premises presence in their private datacenter. Today, Contoso Health has over 500 servers in their datacenter that are maintained by a lean infrastructure and application support team.</a:t>
            </a:r>
          </a:p>
          <a:p>
            <a:pPr marL="0" lvl="0" indent="0">
              <a:buNone/>
            </a:pPr>
            <a:endParaRPr lang="en-US" sz="2400" dirty="0"/>
          </a:p>
          <a:p>
            <a:pPr marL="0" lvl="0" indent="0">
              <a:buNone/>
            </a:pPr>
            <a:r>
              <a:rPr lang="en-US" sz="2400" dirty="0"/>
              <a:t>Contoso Health has a longstanding relationship with Microsoft and is a current enterprise customer with an established Enterprise Agreement. Your team represents the migration project team for Contoso Health. You have been tasked with evaluating the processes and tooling and programs that can be used to assess, test, and eventually migrate the workloads to Microsoft Azure and coordinate the use of Microsoft CSP partners, where necessary.</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8" y="1431222"/>
            <a:ext cx="11653523" cy="3188565"/>
          </a:xfrm>
        </p:spPr>
        <p:txBody>
          <a:bodyPr/>
          <a:lstStyle/>
          <a:p>
            <a:pPr marL="0" lvl="0" indent="0">
              <a:buNone/>
            </a:pPr>
            <a:r>
              <a:rPr lang="en-US" sz="2800" dirty="0">
                <a:latin typeface="Segoe UI Semibold" panose="020B0702040204020203" pitchFamily="34" charset="0"/>
                <a:cs typeface="Segoe UI Semibold" panose="020B0702040204020203" pitchFamily="34" charset="0"/>
              </a:rPr>
              <a:t>To validate that Microsoft Azure will be able to accommodate Contoso Health's existing servers and applications, a collection of servers has been identified by IT leadership and the business which are representative of Contoso's on-premises estate. While these servers are representative of the current on-premises estate, they are also an existing production system that is critical to the business.</a:t>
            </a:r>
          </a:p>
          <a:p>
            <a:pPr marL="0" lvl="0" indent="0">
              <a:buNone/>
            </a:pPr>
            <a:endParaRPr lang="en-US" sz="4000" dirty="0">
              <a:latin typeface="Segoe UI Semibold" panose="020B0702040204020203" pitchFamily="34" charset="0"/>
              <a:cs typeface="Segoe UI Semibold" panose="020B0702040204020203" pitchFamily="34" charset="0"/>
            </a:endParaRP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5293757"/>
          </a:xfrm>
        </p:spPr>
        <p:txBody>
          <a:bodyPr/>
          <a:lstStyle/>
          <a:p>
            <a:pPr marL="0" indent="0">
              <a:buNone/>
            </a:pPr>
            <a:r>
              <a:rPr lang="en-US" sz="4000" dirty="0">
                <a:solidFill>
                  <a:schemeClr val="tx1"/>
                </a:solidFill>
              </a:rPr>
              <a:t>Limiting risk while maintaining compliance. While the applications selected for this migration effort are representative of Contoso Health's on-premises estate, the are also production systems.</a:t>
            </a:r>
          </a:p>
          <a:p>
            <a:pPr marL="0" indent="0">
              <a:buNone/>
            </a:pPr>
            <a:r>
              <a:rPr lang="en-US" sz="4000" dirty="0">
                <a:solidFill>
                  <a:schemeClr val="tx1"/>
                </a:solidFill>
              </a:rPr>
              <a:t>Extend in a stable way. Without access to the source code, the applications cannot be easily modified and are considered stable today. Stability during and after the migration is critical and cannot come at the cost of modernization.</a:t>
            </a:r>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1735860"/>
          </a:xfrm>
        </p:spPr>
        <p:txBody>
          <a:bodyPr/>
          <a:lstStyle/>
          <a:p>
            <a:r>
              <a:rPr lang="en-US" sz="2800" dirty="0">
                <a:solidFill>
                  <a:schemeClr val="tx1"/>
                </a:solidFill>
              </a:rPr>
              <a:t>Validate the migration of workloads hosted on legacy Linux and Windows operating systems including Windows Server 2008 R2, and Windows Server 2012 R2 as well as systems hosted on Microsoft SQL Server 2008 R2, to take advantage of the additional time offered for vendor support.</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Needs—#2</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71557" y="1377436"/>
            <a:ext cx="11653523" cy="2677656"/>
          </a:xfrm>
        </p:spPr>
        <p:txBody>
          <a:bodyPr/>
          <a:lstStyle/>
          <a:p>
            <a:r>
              <a:rPr lang="en-US" sz="3600" dirty="0"/>
              <a:t>Modernize systems to improve availability and resiliency where possible within the timelines needed for rapid migration. While the overarching goal is to re-host existing systems, where meaningful improvements can be made, they should be.</a:t>
            </a:r>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7B288A-115F-4EDF-8326-05039CEE1DB1}">
  <ds:schemaRefs>
    <ds:schemaRef ds:uri="http://schemas.microsoft.com/sharepoint/v3/contenttype/forms"/>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3568</Words>
  <Application>Microsoft Office PowerPoint</Application>
  <PresentationFormat>Widescreen</PresentationFormat>
  <Paragraphs>234</Paragraphs>
  <Slides>35</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Building a migration strategy</vt:lpstr>
      <vt:lpstr>Abstract and learning objectives</vt:lpstr>
      <vt:lpstr>Key Success Criteria</vt:lpstr>
      <vt:lpstr>Step 1: Review the customer case study</vt:lpstr>
      <vt:lpstr>Customer situation </vt:lpstr>
      <vt:lpstr>Customer situation</vt:lpstr>
      <vt:lpstr>Customer Needs</vt:lpstr>
      <vt:lpstr>Customer Needs—#1</vt:lpstr>
      <vt:lpstr>Customer Needs—#2</vt:lpstr>
      <vt:lpstr>Customer Needs—#3</vt:lpstr>
      <vt:lpstr>Customer Needs—#4</vt:lpstr>
      <vt:lpstr>Customer Needs—#5</vt:lpstr>
      <vt:lpstr>Customer objections #1 </vt:lpstr>
      <vt:lpstr>Customer objections #2 </vt:lpstr>
      <vt:lpstr>Customer objections #3 </vt:lpstr>
      <vt:lpstr>Customer objections #4 </vt:lpstr>
      <vt:lpstr>Customer objections #5 </vt:lpstr>
      <vt:lpstr>Common scenarios #1</vt:lpstr>
      <vt:lpstr>Step 2: Design the solution</vt:lpstr>
      <vt:lpstr>Step 3: Present the solution</vt:lpstr>
      <vt:lpstr>Wrap-up</vt:lpstr>
      <vt:lpstr>Implementing Windows Virtual Desktop in the enterprise</vt:lpstr>
      <vt:lpstr>Preferred target audience </vt:lpstr>
      <vt:lpstr>PowerPoint Presentation</vt:lpstr>
      <vt:lpstr>Customer Needs—#1</vt:lpstr>
      <vt:lpstr>Customer Needs—#2</vt:lpstr>
      <vt:lpstr>Customer Needs—#3</vt:lpstr>
      <vt:lpstr>Customer Needs—#4</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2021-06-29T20:40:08Z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