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23"/>
  </p:notesMasterIdLst>
  <p:sldIdLst>
    <p:sldId id="300" r:id="rId6"/>
    <p:sldId id="323" r:id="rId7"/>
    <p:sldId id="302" r:id="rId8"/>
    <p:sldId id="259" r:id="rId9"/>
    <p:sldId id="303" r:id="rId10"/>
    <p:sldId id="324" r:id="rId11"/>
    <p:sldId id="304" r:id="rId12"/>
    <p:sldId id="325" r:id="rId13"/>
    <p:sldId id="305" r:id="rId14"/>
    <p:sldId id="320" r:id="rId15"/>
    <p:sldId id="322" r:id="rId16"/>
    <p:sldId id="321" r:id="rId17"/>
    <p:sldId id="317" r:id="rId18"/>
    <p:sldId id="316" r:id="rId19"/>
    <p:sldId id="319" r:id="rId20"/>
    <p:sldId id="318" r:id="rId21"/>
    <p:sldId id="31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64606" autoAdjust="0"/>
  </p:normalViewPr>
  <p:slideViewPr>
    <p:cSldViewPr snapToGrid="0">
      <p:cViewPr varScale="1">
        <p:scale>
          <a:sx n="71" d="100"/>
          <a:sy n="71" d="100"/>
        </p:scale>
        <p:origin x="1404" y="51"/>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2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2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200" dirty="0"/>
              <a:t>© 2019 Microsoft Corporation. All rights reserved. Microsoft and the trademarks listed at </a:t>
            </a:r>
            <a:r>
              <a:rPr lang="en-US" sz="1200" dirty="0">
                <a:hlinkClick r:id="rId3"/>
              </a:rPr>
              <a:t>https://www.microsoft.com/en-us/legal/intellectualproperty/Trademarks/Usage/General.aspx</a:t>
            </a:r>
            <a:r>
              <a:rPr lang="en-US" sz="1200" dirty="0"/>
              <a:t> are trademarks of the Microsoft group of companies. All other trademarks are property of their respective owners.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6/10/2019 6:56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838312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2226500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Securing the IoT end to end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645041"/>
          </a:xfrm>
        </p:spPr>
        <p:txBody>
          <a:bodyPr>
            <a:normAutofit fontScale="92500" lnSpcReduction="20000"/>
          </a:bodyPr>
          <a:lstStyle/>
          <a:p>
            <a:r>
              <a:rPr lang="en-US" dirty="0"/>
              <a:t>IoT Developers and Support</a:t>
            </a:r>
          </a:p>
          <a:p>
            <a:endParaRPr lang="en-US" dirty="0"/>
          </a:p>
          <a:p>
            <a:r>
              <a:rPr lang="en-US" dirty="0"/>
              <a:t>Cloud Architects</a:t>
            </a:r>
          </a:p>
          <a:p>
            <a:endParaRPr lang="en-US" dirty="0"/>
          </a:p>
          <a:p>
            <a:r>
              <a:rPr lang="en-US" dirty="0"/>
              <a:t>Infrastructure Managers</a:t>
            </a:r>
          </a:p>
          <a:p>
            <a:endParaRPr lang="en-US" dirty="0"/>
          </a:p>
          <a:p>
            <a:r>
              <a:rPr lang="en-US" dirty="0"/>
              <a:t>Network Engineers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687188"/>
          </a:xfrm>
        </p:spPr>
        <p:txBody>
          <a:bodyPr>
            <a:normAutofit/>
          </a:bodyPr>
          <a:lstStyle/>
          <a:p>
            <a:r>
              <a:rPr lang="en-US" dirty="0"/>
              <a:t>"Managing our massive worldwide IoT Infrastructure using the latest security features of Azure has given us the confidence to know our devices are running </a:t>
            </a:r>
            <a:r>
              <a:rPr lang="en-US" dirty="0" err="1"/>
              <a:t>securly</a:t>
            </a:r>
            <a:r>
              <a:rPr lang="en-US" dirty="0"/>
              <a:t> and efficiently with the added flexibility to change our direction at any time." </a:t>
            </a:r>
          </a:p>
          <a:p>
            <a:endParaRPr lang="en-US" dirty="0"/>
          </a:p>
          <a:p>
            <a:r>
              <a:rPr lang="en-US" dirty="0"/>
              <a:t>Jack Tradewinds, CIO of Contoso, Ltd.</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655840" cy="3644075"/>
          </a:xfrm>
          <a:prstGeom prst="rect">
            <a:avLst/>
          </a:prstGeom>
          <a:noFill/>
        </p:spPr>
        <p:txBody>
          <a:bodyPr wrap="square" lIns="182880" tIns="146304" rIns="182880" bIns="146304" rtlCol="0">
            <a:spAutoFit/>
          </a:bodyPr>
          <a:lstStyle/>
          <a:p>
            <a:r>
              <a:rPr lang="en-US" sz="2800" dirty="0"/>
              <a:t>In this whiteboard design session, you will work with a group to design an end-to-end solution that leverages Microsoft Azure's IoT features, tools and resources to secure and monitor a set of IoT devices.</a:t>
            </a:r>
          </a:p>
          <a:p>
            <a:br>
              <a:rPr lang="en-US" sz="2800" dirty="0"/>
            </a:br>
            <a:r>
              <a:rPr lang="en-US" sz="2800" dirty="0"/>
              <a:t>At the end of this session, you will be better able to design and recommend solutions that help organizations properly secure and monitor their IoT-based infrastructure.</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98176"/>
          </a:xfrm>
        </p:spPr>
        <p:txBody>
          <a:bodyPr>
            <a:normAutofit fontScale="92500" lnSpcReduction="20000"/>
          </a:bodyPr>
          <a:lstStyle/>
          <a:p>
            <a:r>
              <a:rPr lang="en-US" dirty="0"/>
              <a:t>Contoso, Ltd. has major holdings in one of the world’s most important oil-producing regions.</a:t>
            </a:r>
          </a:p>
          <a:p>
            <a:endParaRPr lang="en-US" dirty="0"/>
          </a:p>
          <a:p>
            <a:r>
              <a:rPr lang="en-US" dirty="0"/>
              <a:t>Their environments are very tough environments in which to work. The climate is hot, harsh, and unforgiving, and oil wells are often spaced many miles apart</a:t>
            </a:r>
          </a:p>
          <a:p>
            <a:endParaRPr lang="en-US" dirty="0"/>
          </a:p>
          <a:p>
            <a:r>
              <a:rPr lang="en-US" dirty="0"/>
              <a:t>They want to deploy IoT technologies to electronically collect data and use cloud based solutions to store and analyze it in order to gain new insights into well operations and future drilling possibilities.</a:t>
            </a:r>
          </a:p>
          <a:p>
            <a:endParaRPr lang="en-US"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063705"/>
          </a:xfrm>
        </p:spPr>
        <p:txBody>
          <a:bodyPr>
            <a:normAutofit fontScale="85000" lnSpcReduction="20000"/>
          </a:bodyPr>
          <a:lstStyle/>
          <a:p>
            <a:r>
              <a:rPr lang="en-US" dirty="0"/>
              <a:t>Ensure that all IoT devices are properly registered and assigned a secure tamperproof identity.</a:t>
            </a:r>
          </a:p>
          <a:p>
            <a:endParaRPr lang="en-US" dirty="0"/>
          </a:p>
          <a:p>
            <a:r>
              <a:rPr lang="en-US" dirty="0"/>
              <a:t>Ensure devices are operating within assigned policy standards and are not tampered with.</a:t>
            </a:r>
          </a:p>
          <a:p>
            <a:endParaRPr lang="en-US" dirty="0"/>
          </a:p>
          <a:p>
            <a:r>
              <a:rPr lang="en-US" dirty="0"/>
              <a:t>Enable an alerting solution with little to no effort configuration that will notify and allow for remediation in the case of fault or malicious activity.</a:t>
            </a:r>
          </a:p>
          <a:p>
            <a:endParaRPr lang="en-US" dirty="0"/>
          </a:p>
          <a:p>
            <a:r>
              <a:rPr lang="en-US" dirty="0"/>
              <a:t>Ensure all events are surfaced in one place for simplicity.</a:t>
            </a:r>
          </a:p>
          <a:p>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063705"/>
          </a:xfrm>
        </p:spPr>
        <p:txBody>
          <a:bodyPr>
            <a:normAutofit fontScale="77500" lnSpcReduction="20000"/>
          </a:bodyPr>
          <a:lstStyle/>
          <a:p>
            <a:r>
              <a:rPr lang="en-US" dirty="0"/>
              <a:t>Address the need to have auditing and monitoring across a wide range of device operating systems and processor architectures (Linux, x86, x64, </a:t>
            </a:r>
            <a:r>
              <a:rPr lang="en-US" dirty="0" err="1"/>
              <a:t>etc</a:t>
            </a:r>
            <a:r>
              <a:rPr lang="en-US" dirty="0"/>
              <a:t>).</a:t>
            </a:r>
          </a:p>
          <a:p>
            <a:endParaRPr lang="en-US" dirty="0"/>
          </a:p>
          <a:p>
            <a:r>
              <a:rPr lang="en-US" dirty="0"/>
              <a:t>Automate the security agent provisioning rather than having to physically or remotely "touch" all the devices.</a:t>
            </a:r>
          </a:p>
          <a:p>
            <a:endParaRPr lang="en-US" dirty="0"/>
          </a:p>
          <a:p>
            <a:r>
              <a:rPr lang="en-US" dirty="0"/>
              <a:t>Ensure only the most secure protocols are implemented and used during any transmissions</a:t>
            </a:r>
          </a:p>
          <a:p>
            <a:endParaRPr lang="en-US" dirty="0"/>
          </a:p>
          <a:p>
            <a:r>
              <a:rPr lang="en-US" dirty="0"/>
              <a:t>Ensure that in the future it will be possible to have an enterprise-wide look at any vulnerabilities or malicious events, not just specifically focused the IoT infrastructure.</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707445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821658"/>
          </a:xfrm>
        </p:spPr>
        <p:txBody>
          <a:bodyPr>
            <a:normAutofit fontScale="70000" lnSpcReduction="20000"/>
          </a:bodyPr>
          <a:lstStyle/>
          <a:p>
            <a:r>
              <a:rPr lang="en-US" dirty="0"/>
              <a:t>Contoso, Ltd staff are worried it may be impossible to manage the many thousands of IoT devices they have deployed around the world with any one product.</a:t>
            </a:r>
          </a:p>
          <a:p>
            <a:endParaRPr lang="en-US" dirty="0"/>
          </a:p>
          <a:p>
            <a:r>
              <a:rPr lang="en-US" dirty="0"/>
              <a:t>Can Azure handle all the different types of operating systems and processor architectures of their devices?</a:t>
            </a:r>
          </a:p>
          <a:p>
            <a:endParaRPr lang="en-US" dirty="0"/>
          </a:p>
          <a:p>
            <a:r>
              <a:rPr lang="en-US" dirty="0"/>
              <a:t>Will they be able to monitor for specific events on some of their proprietary devices?</a:t>
            </a:r>
          </a:p>
          <a:p>
            <a:endParaRPr lang="en-US" dirty="0"/>
          </a:p>
          <a:p>
            <a:r>
              <a:rPr lang="en-US" dirty="0"/>
              <a:t>Can Azure support non-TPM hardware devices?</a:t>
            </a:r>
          </a:p>
          <a:p>
            <a:endParaRPr lang="en-US" dirty="0"/>
          </a:p>
          <a:p>
            <a:r>
              <a:rPr lang="en-US" dirty="0"/>
              <a:t>Will the communications from a device to Azure be secure enough?</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821658"/>
          </a:xfrm>
        </p:spPr>
        <p:txBody>
          <a:bodyPr>
            <a:normAutofit fontScale="77500" lnSpcReduction="20000"/>
          </a:bodyPr>
          <a:lstStyle/>
          <a:p>
            <a:r>
              <a:rPr lang="en-US" dirty="0"/>
              <a:t>Can an Azure logging solution handle the massive amount of events and alerts that will need to be ingested?</a:t>
            </a:r>
          </a:p>
          <a:p>
            <a:endParaRPr lang="en-US" dirty="0"/>
          </a:p>
          <a:p>
            <a:r>
              <a:rPr lang="en-US" dirty="0"/>
              <a:t>Is it possible to assign role-based permissions based on their security objectives and policies to the IoT resources such as the Hub, Edge and individual devices? </a:t>
            </a:r>
          </a:p>
          <a:p>
            <a:endParaRPr lang="en-US" dirty="0"/>
          </a:p>
          <a:p>
            <a:r>
              <a:rPr lang="en-US" dirty="0"/>
              <a:t>Is the solution capable of being flexible in the types of reporting and alerts that can be generated based on custom logging event data?</a:t>
            </a:r>
          </a:p>
          <a:p>
            <a:endParaRPr lang="en-US" dirty="0"/>
          </a:p>
          <a:p>
            <a:r>
              <a:rPr lang="en-US" dirty="0"/>
              <a:t>Will we be able to limit the messages </a:t>
            </a:r>
            <a:r>
              <a:rPr lang="en-US"/>
              <a:t>and network </a:t>
            </a:r>
            <a:r>
              <a:rPr lang="en-US" dirty="0"/>
              <a:t>traffic to specific network IP addresses/subnets for our devices?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018979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a:extLst>
              <a:ext uri="{FF2B5EF4-FFF2-40B4-BE49-F238E27FC236}">
                <a16:creationId xmlns:a16="http://schemas.microsoft.com/office/drawing/2014/main" id="{D1F1352D-7A16-4B46-B9B9-570898F74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818" y="1262921"/>
            <a:ext cx="8274364" cy="5039773"/>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4508</TotalTime>
  <Words>1316</Words>
  <Application>Microsoft Office PowerPoint</Application>
  <PresentationFormat>Widescreen</PresentationFormat>
  <Paragraphs>137</Paragraphs>
  <Slides>17</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Calibri</vt:lpstr>
      <vt:lpstr>Consolas</vt:lpstr>
      <vt:lpstr>Segoe UI</vt:lpstr>
      <vt:lpstr>Segoe UI Light</vt:lpstr>
      <vt:lpstr>Segoe UI Semilight</vt:lpstr>
      <vt:lpstr>Wingdings</vt:lpstr>
      <vt:lpstr>2_Server and Cloud 2013</vt:lpstr>
      <vt:lpstr>C+E Readiness Template</vt:lpstr>
      <vt:lpstr>Securing the IoT end to end</vt:lpstr>
      <vt:lpstr>Abstract and learning objectives</vt:lpstr>
      <vt:lpstr>Step 1: Review the customer case study</vt:lpstr>
      <vt:lpstr>Customer situation </vt:lpstr>
      <vt:lpstr>Customer needs </vt:lpstr>
      <vt:lpstr>Customer needs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Christopher Givens</cp:lastModifiedBy>
  <cp:revision>81</cp:revision>
  <dcterms:created xsi:type="dcterms:W3CDTF">2016-01-21T23:17:09Z</dcterms:created>
  <dcterms:modified xsi:type="dcterms:W3CDTF">2019-06-11T02:00:39Z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