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notesMasterIdLst>
    <p:notesMasterId r:id="rId32"/>
  </p:notesMasterIdLst>
  <p:sldIdLst>
    <p:sldId id="300" r:id="rId6"/>
    <p:sldId id="323" r:id="rId7"/>
    <p:sldId id="302" r:id="rId8"/>
    <p:sldId id="259" r:id="rId9"/>
    <p:sldId id="303" r:id="rId10"/>
    <p:sldId id="324" r:id="rId11"/>
    <p:sldId id="304" r:id="rId12"/>
    <p:sldId id="325" r:id="rId13"/>
    <p:sldId id="305" r:id="rId14"/>
    <p:sldId id="320" r:id="rId15"/>
    <p:sldId id="322" r:id="rId16"/>
    <p:sldId id="321" r:id="rId17"/>
    <p:sldId id="317" r:id="rId18"/>
    <p:sldId id="316" r:id="rId19"/>
    <p:sldId id="319" r:id="rId20"/>
    <p:sldId id="318" r:id="rId21"/>
    <p:sldId id="315" r:id="rId22"/>
    <p:sldId id="306" r:id="rId23"/>
    <p:sldId id="307" r:id="rId24"/>
    <p:sldId id="308" r:id="rId25"/>
    <p:sldId id="309" r:id="rId26"/>
    <p:sldId id="310" r:id="rId27"/>
    <p:sldId id="311" r:id="rId28"/>
    <p:sldId id="312" r:id="rId29"/>
    <p:sldId id="313" r:id="rId30"/>
    <p:sldId id="31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DBAC3-60A1-4913-A600-E1113DEB827D}" v="37" dt="2018-05-10T17:30:28.024"/>
    <p1510:client id="{5F159153-6972-4091-9728-9592CD7B1E22}" v="1" dt="2018-06-29T19:57:36.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4606" autoAdjust="0"/>
  </p:normalViewPr>
  <p:slideViewPr>
    <p:cSldViewPr snapToGrid="0">
      <p:cViewPr varScale="1">
        <p:scale>
          <a:sx n="71" d="100"/>
          <a:sy n="71" d="100"/>
        </p:scale>
        <p:origin x="2166" y="7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6/10/2019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microsoft.com/en-us/legal/intellectualproperty/Trademarks/Usage/General.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Information in this document, including URL and other Internet Web site references, is subject to change without notice. Unless otherwise noted, the example companies, organizations, products, domain names, e-mail addresses, logos, people, places, and events depicted herein are fictitious, and no association with any real company, organization, product, domain name, e-mail address, logo, person, place or event is intended or should be inferred. 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r>
              <a:rPr lang="en-US" sz="1200" dirty="0"/>
              <a:t>Microsoft may have patents, patent applications, trademarks, copyrights, or other intellectual property rights covering subject matter in this document. Except as expressly provided in any written license agreement from Microsoft, the furnishing of this document does not give you any license to these patents, trademarks, copyrights, or other intellectual property. </a:t>
            </a:r>
          </a:p>
          <a:p>
            <a:r>
              <a:rPr lang="en-US" sz="1200" dirty="0"/>
              <a:t>The names of manufacturers, products, or URLs are provided for informational purposes only and Microsoft makes no representations and warranties, either expressed, implied, or statutory, regarding these manufacturers or the use of the products with any Microsoft technologies. The inclusion of a manufacturer or product does not imply endorsement of Microsoft of the manufacturer or product. Links may be provided to third party sites. Such sites are not under the control of Microsoft and Microsoft is not responsible for the contents of any linked site or any link contained in a linked site, or any changes or updates to such sites. Microsoft is not responsible for webcasting or any other form of transmission received from any linked site. Microsoft is providing these links to you only as a convenience, and the inclusion of any link does not imply endorsement of Microsoft of the site or the products contained therein.</a:t>
            </a:r>
          </a:p>
          <a:p>
            <a:r>
              <a:rPr lang="en-US" sz="1200" dirty="0"/>
              <a:t>© 2019 Microsoft Corporation. All rights reserved. Microsoft and the trademarks listed at </a:t>
            </a:r>
            <a:r>
              <a:rPr lang="en-US" sz="1200" dirty="0">
                <a:hlinkClick r:id="rId3"/>
              </a:rPr>
              <a:t>https://www.microsoft.com/en-us/legal/intellectualproperty/Trademarks/Usage/General.aspx</a:t>
            </a:r>
            <a:r>
              <a:rPr lang="en-US" sz="1200" dirty="0"/>
              <a:t> are trademarks of the Microsoft group of companies. All other trademarks are property of their respective owners.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a:p>
        </p:txBody>
      </p:sp>
    </p:spTree>
    <p:extLst>
      <p:ext uri="{BB962C8B-B14F-4D97-AF65-F5344CB8AC3E}">
        <p14:creationId xmlns:p14="http://schemas.microsoft.com/office/powerpoint/2010/main" val="3229744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a:p>
        </p:txBody>
      </p:sp>
    </p:spTree>
    <p:extLst>
      <p:ext uri="{BB962C8B-B14F-4D97-AF65-F5344CB8AC3E}">
        <p14:creationId xmlns:p14="http://schemas.microsoft.com/office/powerpoint/2010/main" val="251902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12</a:t>
            </a:fld>
            <a:endParaRPr lang="en-US"/>
          </a:p>
        </p:txBody>
      </p:sp>
    </p:spTree>
    <p:extLst>
      <p:ext uri="{BB962C8B-B14F-4D97-AF65-F5344CB8AC3E}">
        <p14:creationId xmlns:p14="http://schemas.microsoft.com/office/powerpoint/2010/main" val="1579283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a:p>
        </p:txBody>
      </p:sp>
    </p:spTree>
    <p:extLst>
      <p:ext uri="{BB962C8B-B14F-4D97-AF65-F5344CB8AC3E}">
        <p14:creationId xmlns:p14="http://schemas.microsoft.com/office/powerpoint/2010/main" val="64767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a:p>
        </p:txBody>
      </p:sp>
    </p:spTree>
    <p:extLst>
      <p:ext uri="{BB962C8B-B14F-4D97-AF65-F5344CB8AC3E}">
        <p14:creationId xmlns:p14="http://schemas.microsoft.com/office/powerpoint/2010/main" val="4179281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a:p>
        </p:txBody>
      </p:sp>
    </p:spTree>
    <p:extLst>
      <p:ext uri="{BB962C8B-B14F-4D97-AF65-F5344CB8AC3E}">
        <p14:creationId xmlns:p14="http://schemas.microsoft.com/office/powerpoint/2010/main" val="4115832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a:p>
        </p:txBody>
      </p:sp>
    </p:spTree>
    <p:extLst>
      <p:ext uri="{BB962C8B-B14F-4D97-AF65-F5344CB8AC3E}">
        <p14:creationId xmlns:p14="http://schemas.microsoft.com/office/powerpoint/2010/main" val="671285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6/10/2019 6:39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11344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28EAAE8-B538-48EB-83B5-2B364220CC89}" type="datetime8">
              <a:rPr lang="en-US" smtClean="0"/>
              <a:t>6/10/2019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283041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5A70A388-5CB4-42F2-85B9-1AE1F63398FA}" type="datetime8">
              <a:rPr lang="en-US" smtClean="0"/>
              <a:t>6/10/2019 6:39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1933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6939CF7E-134C-4B4A-9853-17D7568CBCC2}" type="datetime8">
              <a:rPr lang="en-US" smtClean="0"/>
              <a:t>6/10/2019 6:39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215225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76134C8-AC9E-49DD-B3D6-722B1A93F18D}" type="datetime8">
              <a:rPr lang="en-US" smtClean="0"/>
              <a:t>6/10/2019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547892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4FAA446-E61B-4D43-A3B1-7749AA6DC131}" type="datetime8">
              <a:rPr lang="en-US" smtClean="0"/>
              <a:t>6/10/2019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325077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86059B6-667D-4F24-AA48-46C1EA5D9E8E}" type="datetime8">
              <a:rPr lang="en-US" smtClean="0"/>
              <a:t>6/10/2019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742629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5A2D088-BDBD-41A5-ADCE-5C6A4DC08057}" type="datetime8">
              <a:rPr lang="en-US" smtClean="0"/>
              <a:t>6/10/2019 6:39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6966678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
        <p:nvSpPr>
          <p:cNvPr id="10" name="Date Placeholder 9"/>
          <p:cNvSpPr>
            <a:spLocks noGrp="1"/>
          </p:cNvSpPr>
          <p:nvPr>
            <p:ph type="dt" idx="13"/>
          </p:nvPr>
        </p:nvSpPr>
        <p:spPr/>
        <p:txBody>
          <a:bodyPr/>
          <a:lstStyle/>
          <a:p>
            <a:fld id="{174E4CE6-2FE4-433F-87B8-CB5DD266EBFC}" type="datetime8">
              <a:rPr lang="en-US" smtClean="0"/>
              <a:t>6/10/2019 6:39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30932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ED16B1EF-9462-406A-AECC-672A87EF37F1}" type="datetime8">
              <a:rPr lang="en-US" smtClean="0">
                <a:solidFill>
                  <a:prstClr val="black"/>
                </a:solidFill>
              </a:rPr>
              <a:t>6/10/2019 6:39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00098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a:p>
        </p:txBody>
      </p:sp>
    </p:spTree>
    <p:extLst>
      <p:ext uri="{BB962C8B-B14F-4D97-AF65-F5344CB8AC3E}">
        <p14:creationId xmlns:p14="http://schemas.microsoft.com/office/powerpoint/2010/main" val="1812498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a:p>
        </p:txBody>
      </p:sp>
    </p:spTree>
    <p:extLst>
      <p:ext uri="{BB962C8B-B14F-4D97-AF65-F5344CB8AC3E}">
        <p14:creationId xmlns:p14="http://schemas.microsoft.com/office/powerpoint/2010/main" val="383831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a:p>
        </p:txBody>
      </p:sp>
    </p:spTree>
    <p:extLst>
      <p:ext uri="{BB962C8B-B14F-4D97-AF65-F5344CB8AC3E}">
        <p14:creationId xmlns:p14="http://schemas.microsoft.com/office/powerpoint/2010/main" val="1669752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a:p>
        </p:txBody>
      </p:sp>
    </p:spTree>
    <p:extLst>
      <p:ext uri="{BB962C8B-B14F-4D97-AF65-F5344CB8AC3E}">
        <p14:creationId xmlns:p14="http://schemas.microsoft.com/office/powerpoint/2010/main" val="2226500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a:p>
        </p:txBody>
      </p:sp>
    </p:spTree>
    <p:extLst>
      <p:ext uri="{BB962C8B-B14F-4D97-AF65-F5344CB8AC3E}">
        <p14:creationId xmlns:p14="http://schemas.microsoft.com/office/powerpoint/2010/main" val="1267405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38211109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Securing the IoT end to end</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target audience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solution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Preferred objections handling</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371438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quote</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2387192"/>
          </a:xfrm>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a:p>
            <a:pPr lvl="2"/>
            <a:endParaRPr lang="en-US" dirty="0">
              <a:solidFill>
                <a:schemeClr val="tx1"/>
              </a:solidFill>
            </a:endParaRPr>
          </a:p>
        </p:txBody>
      </p:sp>
      <p:sp>
        <p:nvSpPr>
          <p:cNvPr id="17" name="Title 16"/>
          <p:cNvSpPr>
            <a:spLocks noGrp="1"/>
          </p:cNvSpPr>
          <p:nvPr>
            <p:ph type="title"/>
          </p:nvPr>
        </p:nvSpPr>
        <p:spPr/>
        <p:txBody>
          <a:bodyPr/>
          <a:lstStyle/>
          <a:p>
            <a:r>
              <a:rPr lang="en-US" dirty="0">
                <a:solidFill>
                  <a:schemeClr val="tx1"/>
                </a:solidFill>
              </a:rPr>
              <a:t>Text layout (without bullet points)</a:t>
            </a:r>
          </a:p>
        </p:txBody>
      </p:sp>
    </p:spTree>
    <p:extLst>
      <p:ext uri="{BB962C8B-B14F-4D97-AF65-F5344CB8AC3E}">
        <p14:creationId xmlns:p14="http://schemas.microsoft.com/office/powerpoint/2010/main" val="4234473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solidFill>
                  <a:schemeClr val="tx1"/>
                </a:solidFill>
              </a:rPr>
              <a:t>Main topic 1: size 36pt</a:t>
            </a:r>
          </a:p>
          <a:p>
            <a:pPr lvl="1"/>
            <a:r>
              <a:rPr lang="en-US" dirty="0">
                <a:solidFill>
                  <a:schemeClr val="tx1"/>
                </a:solidFill>
              </a:rPr>
              <a:t>Size 28pt for second level</a:t>
            </a:r>
          </a:p>
          <a:p>
            <a:pPr lvl="2"/>
            <a:r>
              <a:rPr lang="en-US" dirty="0">
                <a:solidFill>
                  <a:schemeClr val="tx1"/>
                </a:solidFill>
              </a:rPr>
              <a:t>Size 24pt for third level</a:t>
            </a:r>
          </a:p>
          <a:p>
            <a:pPr lvl="3"/>
            <a:r>
              <a:rPr lang="en-US" dirty="0">
                <a:solidFill>
                  <a:schemeClr val="tx1"/>
                </a:solidFill>
              </a:rPr>
              <a:t>Size 22pt for fourth level</a:t>
            </a:r>
          </a:p>
          <a:p>
            <a:pPr lvl="4"/>
            <a:r>
              <a:rPr lang="en-US" dirty="0">
                <a:solidFill>
                  <a:schemeClr val="tx1"/>
                </a:solidFill>
              </a:rPr>
              <a:t>Size 22 for fifth level</a:t>
            </a:r>
          </a:p>
        </p:txBody>
      </p:sp>
      <p:sp>
        <p:nvSpPr>
          <p:cNvPr id="17" name="Title 16"/>
          <p:cNvSpPr>
            <a:spLocks noGrp="1"/>
          </p:cNvSpPr>
          <p:nvPr>
            <p:ph type="title"/>
          </p:nvPr>
        </p:nvSpPr>
        <p:spPr/>
        <p:txBody>
          <a:bodyPr/>
          <a:lstStyle/>
          <a:p>
            <a:r>
              <a:rPr lang="en-US" dirty="0">
                <a:solidFill>
                  <a:schemeClr val="tx1"/>
                </a:solidFill>
              </a:rPr>
              <a:t>Text with bullet points - adjusting list levels</a:t>
            </a:r>
          </a:p>
        </p:txBody>
      </p:sp>
      <p:sp>
        <p:nvSpPr>
          <p:cNvPr id="7" name="Rectangle 6"/>
          <p:cNvSpPr/>
          <p:nvPr/>
        </p:nvSpPr>
        <p:spPr bwMode="auto">
          <a:xfrm>
            <a:off x="8333951" y="2711868"/>
            <a:ext cx="3591130" cy="386311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pPr>
            <a:r>
              <a:rPr lang="en-US" sz="1372" dirty="0">
                <a:solidFill>
                  <a:schemeClr val="tx1"/>
                </a:solidFill>
                <a:ea typeface="Segoe UI" pitchFamily="34" charset="0"/>
                <a:cs typeface="Segoe UI" pitchFamily="34" charset="0"/>
              </a:rPr>
              <a:t>Use the “Decrease List Level” and “Increase List Level” tools on the Home Menu to change text levels.</a:t>
            </a:r>
          </a:p>
          <a:p>
            <a:pPr defTabSz="914102" fontAlgn="base">
              <a:spcBef>
                <a:spcPts val="600"/>
              </a:spcBef>
              <a:spcAft>
                <a:spcPct val="0"/>
              </a:spcAft>
            </a:pPr>
            <a:r>
              <a:rPr lang="en-US" sz="1372" dirty="0">
                <a:solidFill>
                  <a:schemeClr val="tx1"/>
                </a:solidFill>
                <a:ea typeface="Segoe UI" pitchFamily="34" charset="0"/>
                <a:cs typeface="Segoe UI" pitchFamily="34" charset="0"/>
              </a:rPr>
              <a:t>Try this:  </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Place your cursor in any row of text to the left that says “Size 20pt for subtopics”</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Next click the Home tab, and then on the “</a:t>
            </a:r>
            <a:r>
              <a:rPr lang="en-US" sz="1372" u="sng" dirty="0">
                <a:solidFill>
                  <a:schemeClr val="tx1"/>
                </a:solidFill>
                <a:ea typeface="Segoe UI" pitchFamily="34" charset="0"/>
                <a:cs typeface="Segoe UI" pitchFamily="34" charset="0"/>
              </a:rPr>
              <a:t>Decrease List level</a:t>
            </a:r>
            <a:r>
              <a:rPr lang="en-US" sz="1372" dirty="0">
                <a:solidFill>
                  <a:schemeClr val="tx1"/>
                </a:solidFill>
                <a:ea typeface="Segoe UI" pitchFamily="34" charset="0"/>
                <a:cs typeface="Segoe UI" pitchFamily="34" charset="0"/>
              </a:rPr>
              <a:t>” tool. Notice how the line moves up one level.</a:t>
            </a:r>
          </a:p>
          <a:p>
            <a:pPr marL="288926" indent="-234950" defTabSz="914102" fontAlgn="base">
              <a:spcBef>
                <a:spcPct val="0"/>
              </a:spcBef>
              <a:spcAft>
                <a:spcPct val="0"/>
              </a:spcAft>
              <a:buFont typeface="+mj-lt"/>
              <a:buAutoNum type="arabicPeriod"/>
            </a:pPr>
            <a:r>
              <a:rPr lang="en-US" sz="1372" dirty="0">
                <a:solidFill>
                  <a:schemeClr val="tx1"/>
                </a:solidFill>
                <a:ea typeface="Segoe UI" pitchFamily="34" charset="0"/>
                <a:cs typeface="Segoe UI" pitchFamily="34" charset="0"/>
              </a:rPr>
              <a:t>Now try placing your cursor in one of the  “Main topic…” lines of text. Click the “</a:t>
            </a:r>
            <a:r>
              <a:rPr lang="en-US" sz="1372" u="sng" dirty="0">
                <a:solidFill>
                  <a:schemeClr val="tx1"/>
                </a:solidFill>
                <a:ea typeface="Segoe UI" pitchFamily="34" charset="0"/>
                <a:cs typeface="Segoe UI" pitchFamily="34" charset="0"/>
              </a:rPr>
              <a:t>Increase List Level</a:t>
            </a:r>
            <a:r>
              <a:rPr lang="en-US" sz="1372" dirty="0">
                <a:solidFill>
                  <a:schemeClr val="tx1"/>
                </a:solidFill>
                <a:ea typeface="Segoe UI" pitchFamily="34" charset="0"/>
                <a:cs typeface="Segoe UI" pitchFamily="34" charset="0"/>
              </a:rPr>
              <a:t>” tool and see how the text is pushed in one level</a:t>
            </a:r>
          </a:p>
          <a:p>
            <a:pPr defTabSz="914102" fontAlgn="base">
              <a:spcBef>
                <a:spcPts val="600"/>
              </a:spcBef>
              <a:spcAft>
                <a:spcPct val="0"/>
              </a:spcAft>
            </a:pPr>
            <a:r>
              <a:rPr lang="en-US" sz="1372" dirty="0">
                <a:solidFill>
                  <a:schemeClr val="tx1"/>
                </a:solidFill>
                <a:ea typeface="Segoe UI" pitchFamily="34" charset="0"/>
                <a:cs typeface="Segoe UI" pitchFamily="34" charset="0"/>
              </a:rPr>
              <a:t>Use these 2 tools to adjust your text levels as you work</a:t>
            </a:r>
          </a:p>
        </p:txBody>
      </p:sp>
      <p:pic>
        <p:nvPicPr>
          <p:cNvPr id="8" name="Picture 3"/>
          <p:cNvPicPr>
            <a:picLocks noChangeArrowheads="1"/>
          </p:cNvPicPr>
          <p:nvPr/>
        </p:nvPicPr>
        <p:blipFill>
          <a:blip r:embed="rId3">
            <a:extLst>
              <a:ext uri="{28A0092B-C50C-407E-A947-70E740481C1C}">
                <a14:useLocalDpi xmlns:a14="http://schemas.microsoft.com/office/drawing/2010/main"/>
              </a:ext>
            </a:extLst>
          </a:blip>
          <a:stretch>
            <a:fillRect/>
          </a:stretch>
        </p:blipFill>
        <p:spPr bwMode="auto">
          <a:xfrm>
            <a:off x="1972491" y="5206132"/>
            <a:ext cx="6140977" cy="1368846"/>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204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11655840" cy="3644075"/>
          </a:xfrm>
          <a:prstGeom prst="rect">
            <a:avLst/>
          </a:prstGeom>
          <a:noFill/>
        </p:spPr>
        <p:txBody>
          <a:bodyPr wrap="square" lIns="182880" tIns="146304" rIns="182880" bIns="146304" rtlCol="0">
            <a:spAutoFit/>
          </a:bodyPr>
          <a:lstStyle/>
          <a:p>
            <a:r>
              <a:rPr lang="en-US" sz="2800" dirty="0"/>
              <a:t>In this whiteboard design session, you will work with a group to design an end-to-end solution that leverages Microsoft Azure's IoT features, tools and resources to secure and monitor a set of IoT devices.</a:t>
            </a:r>
          </a:p>
          <a:p>
            <a:br>
              <a:rPr lang="en-US" sz="2800" dirty="0"/>
            </a:br>
            <a:r>
              <a:rPr lang="en-US" sz="2800" dirty="0"/>
              <a:t>At the end of this session, you will be better able to design and recommend solutions that help organizations properly secure and monitor their IoT-based infrastructure.</a:t>
            </a:r>
          </a:p>
          <a:p>
            <a:pPr>
              <a:lnSpc>
                <a:spcPct val="90000"/>
              </a:lnSpc>
              <a:spcAft>
                <a:spcPts val="600"/>
              </a:spcAft>
            </a:pPr>
            <a:endParaRPr lang="en-US" sz="2400"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0" y="1793875"/>
            <a:ext cx="11652250" cy="2586157"/>
          </a:xfrm>
        </p:spPr>
        <p:txBody>
          <a:bodyPr/>
          <a:lstStyle/>
          <a:p>
            <a:r>
              <a:rPr lang="en-US" dirty="0">
                <a:solidFill>
                  <a:schemeClr val="tx1"/>
                </a:solidFill>
              </a:rPr>
              <a:t>Example of a bulleted slide with a subhead</a:t>
            </a:r>
          </a:p>
          <a:p>
            <a:pPr lvl="1"/>
            <a:r>
              <a:rPr lang="en-US" dirty="0">
                <a:solidFill>
                  <a:schemeClr val="tx1"/>
                </a:solidFill>
              </a:rPr>
              <a:t>Set the slide title to “Sentence case”</a:t>
            </a:r>
          </a:p>
          <a:p>
            <a:pPr lvl="1"/>
            <a:r>
              <a:rPr lang="en-US" dirty="0">
                <a:solidFill>
                  <a:schemeClr val="tx1"/>
                </a:solidFill>
              </a:rPr>
              <a:t>Set subheads to “Sentence case”</a:t>
            </a:r>
          </a:p>
          <a:p>
            <a:pPr lvl="0"/>
            <a:r>
              <a:rPr lang="en-US" dirty="0">
                <a:solidFill>
                  <a:schemeClr val="tx1"/>
                </a:solidFill>
              </a:rPr>
              <a:t>Hyperlink style</a:t>
            </a:r>
          </a:p>
          <a:p>
            <a:pPr lvl="1"/>
            <a:r>
              <a:rPr lang="en-US" dirty="0">
                <a:solidFill>
                  <a:schemeClr val="tx1"/>
                </a:solidFill>
                <a:hlinkClick r:id="rId3"/>
              </a:rPr>
              <a:t>www.microsoft.com</a:t>
            </a:r>
            <a:r>
              <a:rPr lang="en-US" dirty="0">
                <a:solidFill>
                  <a:schemeClr val="tx1"/>
                </a:solidFill>
              </a:rPr>
              <a:t> </a:t>
            </a:r>
          </a:p>
        </p:txBody>
      </p:sp>
      <p:sp>
        <p:nvSpPr>
          <p:cNvPr id="2" name="Title 1"/>
          <p:cNvSpPr>
            <a:spLocks noGrp="1"/>
          </p:cNvSpPr>
          <p:nvPr>
            <p:ph type="title" idx="4294967295"/>
          </p:nvPr>
        </p:nvSpPr>
        <p:spPr>
          <a:xfrm>
            <a:off x="534988" y="290513"/>
            <a:ext cx="11657012" cy="900112"/>
          </a:xfrm>
        </p:spPr>
        <p:txBody>
          <a:bodyPr/>
          <a:lstStyle/>
          <a:p>
            <a:r>
              <a:rPr lang="en-US" dirty="0">
                <a:solidFill>
                  <a:schemeClr val="tx1"/>
                </a:solidFill>
              </a:rPr>
              <a:t>Bullet points layout with subtitle</a:t>
            </a:r>
            <a:br>
              <a:rPr lang="en-US" dirty="0">
                <a:solidFill>
                  <a:schemeClr val="tx1"/>
                </a:solidFill>
              </a:rPr>
            </a:br>
            <a:r>
              <a:rPr lang="en-US" sz="3529" dirty="0">
                <a:solidFill>
                  <a:schemeClr val="tx1"/>
                </a:solidFill>
              </a:rPr>
              <a:t>Subtitle is smaller in the same text block</a:t>
            </a:r>
            <a:endParaRPr lang="en-US" sz="3921" dirty="0">
              <a:solidFill>
                <a:schemeClr val="tx1"/>
              </a:solidFill>
            </a:endParaRPr>
          </a:p>
        </p:txBody>
      </p:sp>
    </p:spTree>
    <p:extLst>
      <p:ext uri="{BB962C8B-B14F-4D97-AF65-F5344CB8AC3E}">
        <p14:creationId xmlns:p14="http://schemas.microsoft.com/office/powerpoint/2010/main" val="3887587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3010840"/>
            <a:ext cx="4795873" cy="836319"/>
          </a:xfrm>
        </p:spPr>
        <p:txBody>
          <a:bodyPr/>
          <a:lstStyle/>
          <a:p>
            <a:r>
              <a:rPr lang="en-US" dirty="0">
                <a:solidFill>
                  <a:schemeClr val="tx1"/>
                </a:solidFill>
              </a:rPr>
              <a:t>Photo layout 1</a:t>
            </a:r>
          </a:p>
        </p:txBody>
      </p:sp>
      <p:sp>
        <p:nvSpPr>
          <p:cNvPr id="3" name="Picture Placeholder 2">
            <a:extLst>
              <a:ext uri="{FF2B5EF4-FFF2-40B4-BE49-F238E27FC236}">
                <a16:creationId xmlns:a16="http://schemas.microsoft.com/office/drawing/2014/main" id="{1C1F0CEC-E709-49D5-9437-71B581E4C3E3}"/>
              </a:ext>
            </a:extLst>
          </p:cNvPr>
          <p:cNvSpPr>
            <a:spLocks noGrp="1"/>
          </p:cNvSpPr>
          <p:nvPr>
            <p:ph type="pic" sz="quarter" idx="10"/>
          </p:nvPr>
        </p:nvSpPr>
        <p:spPr/>
      </p:sp>
    </p:spTree>
    <p:extLst>
      <p:ext uri="{BB962C8B-B14F-4D97-AF65-F5344CB8AC3E}">
        <p14:creationId xmlns:p14="http://schemas.microsoft.com/office/powerpoint/2010/main" val="49148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chemeClr val="tx1"/>
                </a:solidFill>
              </a:rPr>
              <a:t>Demo</a:t>
            </a:r>
          </a:p>
        </p:txBody>
      </p:sp>
    </p:spTree>
    <p:extLst>
      <p:ext uri="{BB962C8B-B14F-4D97-AF65-F5344CB8AC3E}">
        <p14:creationId xmlns:p14="http://schemas.microsoft.com/office/powerpoint/2010/main" val="41511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Video</a:t>
            </a:r>
          </a:p>
        </p:txBody>
      </p:sp>
    </p:spTree>
    <p:extLst>
      <p:ext uri="{BB962C8B-B14F-4D97-AF65-F5344CB8AC3E}">
        <p14:creationId xmlns:p14="http://schemas.microsoft.com/office/powerpoint/2010/main" val="170266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Section title</a:t>
            </a:r>
          </a:p>
        </p:txBody>
      </p:sp>
    </p:spTree>
    <p:extLst>
      <p:ext uri="{BB962C8B-B14F-4D97-AF65-F5344CB8AC3E}">
        <p14:creationId xmlns:p14="http://schemas.microsoft.com/office/powerpoint/2010/main" val="166688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4207219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759649"/>
          </a:xfrm>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
        <p:nvSpPr>
          <p:cNvPr id="4" name="Title 3"/>
          <p:cNvSpPr>
            <a:spLocks noGrp="1"/>
          </p:cNvSpPr>
          <p:nvPr>
            <p:ph type="title"/>
          </p:nvPr>
        </p:nvSpPr>
        <p:spPr/>
        <p:txBody>
          <a:bodyPr/>
          <a:lstStyle/>
          <a:p>
            <a:r>
              <a:rPr lang="en-US" dirty="0"/>
              <a:t>Notes (hidden)</a:t>
            </a:r>
          </a:p>
        </p:txBody>
      </p:sp>
    </p:spTree>
    <p:extLst>
      <p:ext uri="{BB962C8B-B14F-4D97-AF65-F5344CB8AC3E}">
        <p14:creationId xmlns:p14="http://schemas.microsoft.com/office/powerpoint/2010/main" val="3726924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198176"/>
          </a:xfrm>
        </p:spPr>
        <p:txBody>
          <a:bodyPr>
            <a:normAutofit fontScale="92500" lnSpcReduction="20000"/>
          </a:bodyPr>
          <a:lstStyle/>
          <a:p>
            <a:r>
              <a:rPr lang="en-US" dirty="0"/>
              <a:t>Contoso, Ltd. has major holdings in one of the world’s most important oil-producing regions.</a:t>
            </a:r>
          </a:p>
          <a:p>
            <a:endParaRPr lang="en-US" dirty="0"/>
          </a:p>
          <a:p>
            <a:r>
              <a:rPr lang="en-US" dirty="0"/>
              <a:t>Their environments are very tough environments in which to work. The climate is hot, harsh, and unforgiving, and oil wells are often spaced many miles apart</a:t>
            </a:r>
          </a:p>
          <a:p>
            <a:endParaRPr lang="en-US" dirty="0"/>
          </a:p>
          <a:p>
            <a:r>
              <a:rPr lang="en-US" dirty="0"/>
              <a:t>They want to deploy IoT technologies to electronically collect data and use cloud based solutions to store and analyze it in order to gain new insights into well operations and future drilling possibilities.</a:t>
            </a:r>
          </a:p>
          <a:p>
            <a:endParaRPr lang="en-US" dirty="0"/>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63705"/>
          </a:xfrm>
        </p:spPr>
        <p:txBody>
          <a:bodyPr>
            <a:normAutofit fontScale="85000" lnSpcReduction="20000"/>
          </a:bodyPr>
          <a:lstStyle/>
          <a:p>
            <a:r>
              <a:rPr lang="en-US" dirty="0"/>
              <a:t>Ensure that all IoT devices are properly registered and assigned a secure tamperproof identity.</a:t>
            </a:r>
          </a:p>
          <a:p>
            <a:endParaRPr lang="en-US" dirty="0"/>
          </a:p>
          <a:p>
            <a:r>
              <a:rPr lang="en-US" dirty="0"/>
              <a:t>Ensure devices are operating within assigned policy standards and are not tampered with.</a:t>
            </a:r>
          </a:p>
          <a:p>
            <a:endParaRPr lang="en-US" dirty="0"/>
          </a:p>
          <a:p>
            <a:r>
              <a:rPr lang="en-US" dirty="0"/>
              <a:t>Enable an alerting solution with little to no effort configuration that will notify and allow for remediation in the case of fault or malicious activity.</a:t>
            </a:r>
          </a:p>
          <a:p>
            <a:endParaRPr lang="en-US" dirty="0"/>
          </a:p>
          <a:p>
            <a:r>
              <a:rPr lang="en-US" dirty="0"/>
              <a:t>Ensure all events are surfaced in one place for simplicity.</a:t>
            </a:r>
          </a:p>
          <a:p>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063705"/>
          </a:xfrm>
        </p:spPr>
        <p:txBody>
          <a:bodyPr>
            <a:normAutofit fontScale="77500" lnSpcReduction="20000"/>
          </a:bodyPr>
          <a:lstStyle/>
          <a:p>
            <a:r>
              <a:rPr lang="en-US" dirty="0"/>
              <a:t>Address the need to have auditing and monitoring across a wide range of device operating systems and processor architectures (Linux, x86, x64, </a:t>
            </a:r>
            <a:r>
              <a:rPr lang="en-US" dirty="0" err="1"/>
              <a:t>etc</a:t>
            </a:r>
            <a:r>
              <a:rPr lang="en-US" dirty="0"/>
              <a:t>).</a:t>
            </a:r>
          </a:p>
          <a:p>
            <a:endParaRPr lang="en-US" dirty="0"/>
          </a:p>
          <a:p>
            <a:r>
              <a:rPr lang="en-US" dirty="0"/>
              <a:t>Automate the security agent provisioning rather than having to physically or remotely "touch" all the devices.</a:t>
            </a:r>
          </a:p>
          <a:p>
            <a:endParaRPr lang="en-US" dirty="0"/>
          </a:p>
          <a:p>
            <a:r>
              <a:rPr lang="en-US" dirty="0"/>
              <a:t>Ensure only the most secure protocols are implemented and used during any transmissions</a:t>
            </a:r>
          </a:p>
          <a:p>
            <a:endParaRPr lang="en-US" dirty="0"/>
          </a:p>
          <a:p>
            <a:r>
              <a:rPr lang="en-US" dirty="0"/>
              <a:t>Ensure that in the future it will be possible to have an enterprise-wide look at any vulnerabilities or malicious events, not just specifically focused the IoT infrastructure.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needs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707445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21658"/>
          </a:xfrm>
        </p:spPr>
        <p:txBody>
          <a:bodyPr>
            <a:normAutofit fontScale="70000" lnSpcReduction="20000"/>
          </a:bodyPr>
          <a:lstStyle/>
          <a:p>
            <a:r>
              <a:rPr lang="en-US" dirty="0"/>
              <a:t>Contoso, Ltd staff are worried it may be impossible to manage the many thousands of IoT devices they have deployed around the world with any one product.</a:t>
            </a:r>
          </a:p>
          <a:p>
            <a:endParaRPr lang="en-US" dirty="0"/>
          </a:p>
          <a:p>
            <a:r>
              <a:rPr lang="en-US" dirty="0"/>
              <a:t>Can Azure handle all the different types of operating systems and processor architectures of their devices?</a:t>
            </a:r>
          </a:p>
          <a:p>
            <a:endParaRPr lang="en-US" dirty="0"/>
          </a:p>
          <a:p>
            <a:r>
              <a:rPr lang="en-US" dirty="0"/>
              <a:t>Will they be able to monitor for specific events on some of their proprietary devices?</a:t>
            </a:r>
          </a:p>
          <a:p>
            <a:endParaRPr lang="en-US" dirty="0"/>
          </a:p>
          <a:p>
            <a:r>
              <a:rPr lang="en-US" dirty="0"/>
              <a:t>Can Azure support non-TPM hardware devices?</a:t>
            </a:r>
          </a:p>
          <a:p>
            <a:endParaRPr lang="en-US" dirty="0"/>
          </a:p>
          <a:p>
            <a:r>
              <a:rPr lang="en-US" dirty="0"/>
              <a:t>Will the communications from a device to Azure be secure enough?</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821658"/>
          </a:xfrm>
        </p:spPr>
        <p:txBody>
          <a:bodyPr>
            <a:normAutofit fontScale="77500" lnSpcReduction="20000"/>
          </a:bodyPr>
          <a:lstStyle/>
          <a:p>
            <a:r>
              <a:rPr lang="en-US" dirty="0"/>
              <a:t>Can an Azure logging solution handle the massive amount of events and alerts that will need to be ingested?</a:t>
            </a:r>
          </a:p>
          <a:p>
            <a:endParaRPr lang="en-US" dirty="0"/>
          </a:p>
          <a:p>
            <a:r>
              <a:rPr lang="en-US" dirty="0"/>
              <a:t>Is it possible to assign role-based permissions based on their security objectives and policies to the IoT resources such as the Hub, Edge and individual devices? </a:t>
            </a:r>
          </a:p>
          <a:p>
            <a:endParaRPr lang="en-US" dirty="0"/>
          </a:p>
          <a:p>
            <a:r>
              <a:rPr lang="en-US" dirty="0"/>
              <a:t>Is the solution capable of being flexible in the types of reporting and alerts that can be generated based on custom logging event data?</a:t>
            </a:r>
          </a:p>
          <a:p>
            <a:endParaRPr lang="en-US" dirty="0"/>
          </a:p>
          <a:p>
            <a:r>
              <a:rPr lang="en-US" dirty="0"/>
              <a:t>Will we be able to limit the messages </a:t>
            </a:r>
            <a:r>
              <a:rPr lang="en-US"/>
              <a:t>and network </a:t>
            </a:r>
            <a:r>
              <a:rPr lang="en-US" dirty="0"/>
              <a:t>traffic to specific network IP addresses/subnets for our devices?</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objections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1018979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fontScale="92500" lnSpcReduction="10000"/>
          </a:bodyPr>
          <a:lstStyle/>
          <a:p>
            <a:r>
              <a:rPr lang="en-US" sz="3600" dirty="0">
                <a:solidFill>
                  <a:schemeClr val="tx1"/>
                </a:solidFill>
                <a:latin typeface="+mj-lt"/>
              </a:rPr>
              <a:t>Main topic 1: size 36pt</a:t>
            </a:r>
          </a:p>
          <a:p>
            <a:pPr lvl="1"/>
            <a:r>
              <a:rPr lang="en-US" sz="2800" dirty="0">
                <a:solidFill>
                  <a:schemeClr val="tx1"/>
                </a:solidFill>
                <a:latin typeface="Segoe UI Semilight" panose="020B0402040204020203" pitchFamily="34" charset="0"/>
                <a:cs typeface="Segoe UI Semilight" panose="020B0402040204020203" pitchFamily="34" charset="0"/>
              </a:rPr>
              <a:t>Size 28pt for second leve</a:t>
            </a:r>
            <a:r>
              <a:rPr lang="en-US" sz="2400" dirty="0">
                <a:solidFill>
                  <a:schemeClr val="tx1"/>
                </a:solidFill>
                <a:latin typeface="Segoe UI Semilight" panose="020B0402040204020203" pitchFamily="34" charset="0"/>
                <a:cs typeface="Segoe UI Semilight" panose="020B0402040204020203" pitchFamily="34" charset="0"/>
              </a:rPr>
              <a:t>l</a:t>
            </a:r>
          </a:p>
          <a:p>
            <a:pPr lvl="1"/>
            <a:r>
              <a:rPr lang="en-US" sz="2400" dirty="0">
                <a:solidFill>
                  <a:schemeClr val="tx1"/>
                </a:solidFill>
                <a:latin typeface="Segoe UI Semilight" panose="020B0402040204020203" pitchFamily="34" charset="0"/>
                <a:cs typeface="Segoe UI Semilight" panose="020B0402040204020203" pitchFamily="34" charset="0"/>
              </a:rPr>
              <a:t>Size 24pt for third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fourth level</a:t>
            </a:r>
          </a:p>
          <a:p>
            <a:pPr lvl="1"/>
            <a:r>
              <a:rPr lang="en-US" sz="2200" dirty="0">
                <a:solidFill>
                  <a:schemeClr val="tx1"/>
                </a:solidFill>
                <a:latin typeface="Segoe UI Semilight" panose="020B0402040204020203" pitchFamily="34" charset="0"/>
                <a:cs typeface="Segoe UI Semilight" panose="020B0402040204020203" pitchFamily="34" charset="0"/>
              </a:rPr>
              <a:t>Size 22pt for fifth level</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7051190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5F5BEB-6AD6-480A-8556-C80C5EBC10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F7D529-36AB-45DA-B239-2F912F2D1610}">
  <ds:schemaRef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http://schemas.microsoft.com/office/2006/documentManagement/types"/>
    <ds:schemaRef ds:uri="d9c797ad-d7c3-4982-82b7-81352a75e4a5"/>
    <ds:schemaRef ds:uri="2023ac63-7b75-4916-a9ee-591457758eee"/>
    <ds:schemaRef ds:uri="http://schemas.microsoft.com/sharepoint/v3"/>
    <ds:schemaRef ds:uri="http://www.w3.org/XML/1998/namespace"/>
  </ds:schemaRefs>
</ds:datastoreItem>
</file>

<file path=customXml/itemProps3.xml><?xml version="1.0" encoding="utf-8"?>
<ds:datastoreItem xmlns:ds="http://schemas.openxmlformats.org/officeDocument/2006/customXml" ds:itemID="{F18501AF-04CF-4482-BAE1-607B49DDC3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4504</TotalTime>
  <Words>1880</Words>
  <Application>Microsoft Office PowerPoint</Application>
  <PresentationFormat>Widescreen</PresentationFormat>
  <Paragraphs>203</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Calibri</vt:lpstr>
      <vt:lpstr>Consolas</vt:lpstr>
      <vt:lpstr>Segoe UI</vt:lpstr>
      <vt:lpstr>Segoe UI Light</vt:lpstr>
      <vt:lpstr>Segoe UI Semilight</vt:lpstr>
      <vt:lpstr>Wingdings</vt:lpstr>
      <vt:lpstr>2_Server and Cloud 2013</vt:lpstr>
      <vt:lpstr>C+E Readiness Template</vt:lpstr>
      <vt:lpstr>Securing the IoT end to end</vt:lpstr>
      <vt:lpstr>Abstract and learning objectives</vt:lpstr>
      <vt:lpstr>Step 1: Review the customer case study</vt:lpstr>
      <vt:lpstr>Customer situation </vt:lpstr>
      <vt:lpstr>Customer needs </vt:lpstr>
      <vt:lpstr>Customer needs </vt:lpstr>
      <vt:lpstr>Customer objections </vt:lpstr>
      <vt:lpstr>Customer objections </vt:lpstr>
      <vt:lpstr>Common scenarios </vt:lpstr>
      <vt:lpstr>Step 2: Design the solution</vt:lpstr>
      <vt:lpstr>Step 3: Present the solution</vt:lpstr>
      <vt:lpstr>Wrap-up</vt:lpstr>
      <vt:lpstr>Preferred target audience </vt:lpstr>
      <vt:lpstr>Preferred solution </vt:lpstr>
      <vt:lpstr>Preferred objections handling </vt:lpstr>
      <vt:lpstr>Customer quote </vt:lpstr>
      <vt:lpstr>PowerPoint Presentation</vt:lpstr>
      <vt:lpstr>Text layout (without bullet points)</vt:lpstr>
      <vt:lpstr>Text with bullet points - adjusting list levels</vt:lpstr>
      <vt:lpstr>Bullet points layout with subtitle Subtitle is smaller in the same text block</vt:lpstr>
      <vt:lpstr>Photo layout 1</vt:lpstr>
      <vt:lpstr>Demo</vt:lpstr>
      <vt:lpstr>Video</vt:lpstr>
      <vt:lpstr>Section title</vt:lpstr>
      <vt:lpstr>Software code slide</vt:lpstr>
      <vt:lpstr>Notes (hidden)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Karen Fishwick (GP Strategies Corporation)</dc:creator>
  <cp:lastModifiedBy>Christopher Givens</cp:lastModifiedBy>
  <cp:revision>78</cp:revision>
  <dcterms:created xsi:type="dcterms:W3CDTF">2016-01-21T23:17:09Z</dcterms:created>
  <dcterms:modified xsi:type="dcterms:W3CDTF">2019-06-11T01:53:57Z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0x010100D15DFA3690A15B4081582BBCC6BEAC3E</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Ref">
    <vt:lpwstr>https://api.informationprotection.azure.com/api/72f988bf-86f1-41af-91ab-2d7cd011db47</vt:lpwstr>
  </property>
  <property fmtid="{D5CDD505-2E9C-101B-9397-08002B2CF9AE}" pid="6" name="MSIP_Label_f42aa342-8706-4288-bd11-ebb85995028c_Owner">
    <vt:lpwstr>hopero@microsoft.com</vt:lpwstr>
  </property>
  <property fmtid="{D5CDD505-2E9C-101B-9397-08002B2CF9AE}" pid="7" name="MSIP_Label_f42aa342-8706-4288-bd11-ebb85995028c_SetDate">
    <vt:lpwstr>2017-09-21T13:50:16.8427028-07:00</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