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00"/>
  </p:normalViewPr>
  <p:slideViewPr>
    <p:cSldViewPr>
      <p:cViewPr varScale="1">
        <p:scale>
          <a:sx n="69" d="100"/>
          <a:sy n="69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AAD47C-CD22-4E78-B7E2-30C2B29D74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5DC75C-602F-467A-B4C8-355E5A30B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692A7-5247-4D49-8333-3D569F6727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45F2-5F96-4266-87EB-85CD10D54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8923F0A-7A75-4018-8B34-34348CF1DE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69B54-792D-48D6-8FF8-1D3E4660C5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C4DC4-FF50-4765-A207-06D306A2F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95076-A3CD-4759-B73F-F5E6EB3A8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A9486-5E9E-4F0C-A287-B9B16DB5D1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39415-12A9-454B-A7B0-A7E71D504E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E5879-2A9D-461C-9E7B-E56BA26391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BBF6B-4E08-4ABE-8E32-A7880B1BF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3FB98-A3B4-48E0-9456-BFB300831D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BE68B-0EF0-47F5-AB55-127894265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E2623-7238-4043-89BB-FD8E81F0EA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9AAC8-8288-4BBD-943A-EC6A14C615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4F13F-1923-4CBF-B006-F93981517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901A9-6E66-4DBB-BD5E-3F64B2D53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427CA-0147-4BED-AD47-C774C9C86C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37CE-2F40-46AA-81D7-891ACC2557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D6B2D-7F08-45A0-BB92-5C9CFEDF0C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A9C85-BD9F-461A-9E1C-DEFDC26616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A092A-E05F-48E8-B6D6-49873B783D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07AEED-8323-42F0-9940-554A256DAD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496A1D-A9E9-40AB-A104-154B754666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endParaRPr lang="en-US" sz="280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endParaRPr lang="en-US" sz="280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Data-driven </a:t>
            </a:r>
            <a:r>
              <a:rPr lang="en-US" sz="28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predictor model for the performance of the Indian cricket team in World Cup 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2015</a:t>
            </a:r>
          </a:p>
          <a:p>
            <a:pPr algn="ctr">
              <a:buNone/>
            </a:pPr>
            <a:endParaRPr lang="en-US" sz="2800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FFFFCC"/>
              </a:solidFill>
            </a:endParaRPr>
          </a:p>
          <a:p>
            <a:pPr algn="r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By: J. Raj </a:t>
            </a:r>
            <a:r>
              <a:rPr lang="en-US" sz="2000" dirty="0" err="1" smtClean="0">
                <a:solidFill>
                  <a:srgbClr val="FFFFCC"/>
                </a:solidFill>
              </a:rPr>
              <a:t>Rohit</a:t>
            </a:r>
            <a:r>
              <a:rPr lang="en-US" sz="2000" dirty="0" smtClean="0">
                <a:solidFill>
                  <a:srgbClr val="FFFFCC"/>
                </a:solidFill>
              </a:rPr>
              <a:t>, D. Siva </a:t>
            </a:r>
            <a:r>
              <a:rPr lang="en-US" sz="2000" dirty="0" err="1" smtClean="0">
                <a:solidFill>
                  <a:srgbClr val="FFFFCC"/>
                </a:solidFill>
              </a:rPr>
              <a:t>Prakash</a:t>
            </a:r>
            <a:r>
              <a:rPr lang="en-US" sz="2000" dirty="0" smtClean="0">
                <a:solidFill>
                  <a:srgbClr val="FFFFCC"/>
                </a:solidFill>
              </a:rPr>
              <a:t>, G. Raj </a:t>
            </a:r>
            <a:r>
              <a:rPr lang="en-US" sz="2000" dirty="0" err="1" smtClean="0">
                <a:solidFill>
                  <a:srgbClr val="FFFFCC"/>
                </a:solidFill>
              </a:rPr>
              <a:t>Sekhar</a:t>
            </a:r>
            <a:r>
              <a:rPr lang="en-US" sz="2000" dirty="0" smtClean="0">
                <a:solidFill>
                  <a:srgbClr val="FFFFCC"/>
                </a:solidFill>
              </a:rPr>
              <a:t> Reddy</a:t>
            </a:r>
          </a:p>
          <a:p>
            <a:pPr algn="r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Mentored by: Dr. V.V.M.S </a:t>
            </a:r>
            <a:r>
              <a:rPr lang="en-US" sz="2000" dirty="0" err="1" smtClean="0">
                <a:solidFill>
                  <a:srgbClr val="FFFFCC"/>
                </a:solidFill>
              </a:rPr>
              <a:t>Chandramouli</a:t>
            </a:r>
            <a:endParaRPr lang="en-US" sz="20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r>
              <a:rPr lang="en-US" sz="2800" u="sng" dirty="0" smtClean="0"/>
              <a:t>VISUALIZATIONS PHASE</a:t>
            </a:r>
            <a:endParaRPr lang="en-US" sz="2800" u="sng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Trying to bring data to life by using the latest and the best visualization software and </a:t>
            </a:r>
            <a:r>
              <a:rPr lang="en-US" sz="2000" dirty="0" err="1" smtClean="0">
                <a:solidFill>
                  <a:srgbClr val="FFFFCC"/>
                </a:solidFill>
              </a:rPr>
              <a:t>plugins</a:t>
            </a:r>
            <a:r>
              <a:rPr lang="en-US" sz="2000" dirty="0" smtClean="0">
                <a:solidFill>
                  <a:srgbClr val="FFFFCC"/>
                </a:solidFill>
              </a:rPr>
              <a:t>.</a:t>
            </a: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Learn the theory of data visualization for developing excellent and visually pleasing visualizations for the users.</a:t>
            </a:r>
          </a:p>
          <a:p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Using the latest data visualization software like raphael.js, D3.js, Stanford’s </a:t>
            </a:r>
            <a:r>
              <a:rPr lang="en-US" sz="2000" dirty="0" err="1" smtClean="0">
                <a:solidFill>
                  <a:srgbClr val="FFFFCC"/>
                </a:solidFill>
              </a:rPr>
              <a:t>seaborn</a:t>
            </a:r>
            <a:r>
              <a:rPr lang="en-US" sz="2000" dirty="0" smtClean="0">
                <a:solidFill>
                  <a:srgbClr val="FFFFCC"/>
                </a:solidFill>
              </a:rPr>
              <a:t> and R’s </a:t>
            </a:r>
            <a:r>
              <a:rPr lang="en-US" sz="2000" dirty="0" err="1" smtClean="0">
                <a:solidFill>
                  <a:srgbClr val="FFFFCC"/>
                </a:solidFill>
              </a:rPr>
              <a:t>ggplot</a:t>
            </a:r>
            <a:r>
              <a:rPr lang="en-US" sz="2000" dirty="0" smtClean="0">
                <a:solidFill>
                  <a:srgbClr val="FFFFCC"/>
                </a:solidFill>
              </a:rPr>
              <a:t>.</a:t>
            </a:r>
          </a:p>
          <a:p>
            <a:endParaRPr lang="en-US" sz="2000" dirty="0">
              <a:solidFill>
                <a:srgbClr val="FFFFCC"/>
              </a:solidFill>
            </a:endParaRPr>
          </a:p>
          <a:p>
            <a:r>
              <a:rPr lang="en-US" sz="2000" u="sng" dirty="0" smtClean="0">
                <a:solidFill>
                  <a:srgbClr val="FFFFCC"/>
                </a:solidFill>
              </a:rPr>
              <a:t>Progress</a:t>
            </a:r>
            <a:r>
              <a:rPr lang="en-US" sz="2000" dirty="0" smtClean="0">
                <a:solidFill>
                  <a:srgbClr val="FFFFCC"/>
                </a:solidFill>
              </a:rPr>
              <a:t> – Half-way through in the learning phase of D3.js which is being used for dynamic animations of the data visualizations and effective </a:t>
            </a:r>
            <a:r>
              <a:rPr lang="en-US" sz="2000" dirty="0" err="1" smtClean="0">
                <a:solidFill>
                  <a:srgbClr val="FFFFCC"/>
                </a:solidFill>
              </a:rPr>
              <a:t>svg</a:t>
            </a:r>
            <a:r>
              <a:rPr lang="en-US" sz="2000" dirty="0" smtClean="0">
                <a:solidFill>
                  <a:srgbClr val="FFFFCC"/>
                </a:solidFill>
              </a:rPr>
              <a:t> rendering.</a:t>
            </a:r>
            <a:endParaRPr lang="en-US" sz="20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endParaRPr lang="en-US" sz="2800" u="sng" dirty="0">
              <a:solidFill>
                <a:srgbClr val="FFFFCC"/>
              </a:solidFill>
            </a:endParaRPr>
          </a:p>
          <a:p>
            <a:pPr algn="ctr">
              <a:buNone/>
            </a:pPr>
            <a:endParaRPr lang="en-US" sz="2000" dirty="0">
              <a:solidFill>
                <a:srgbClr val="FFFFCC"/>
              </a:solidFill>
            </a:endParaRPr>
          </a:p>
          <a:p>
            <a:pPr algn="ctr">
              <a:buNone/>
            </a:pPr>
            <a:endParaRPr lang="en-US" sz="2000" b="1" dirty="0" smtClean="0">
              <a:solidFill>
                <a:srgbClr val="FFFFCC"/>
              </a:solidFill>
            </a:endParaRPr>
          </a:p>
          <a:p>
            <a:pPr algn="ctr">
              <a:buNone/>
            </a:pPr>
            <a:r>
              <a:rPr lang="en-US" sz="8800" b="1" smtClean="0">
                <a:solidFill>
                  <a:srgbClr val="FFFFCC"/>
                </a:solidFill>
              </a:rPr>
              <a:t>THANK </a:t>
            </a:r>
            <a:r>
              <a:rPr lang="en-US" sz="8800" b="1" dirty="0" smtClean="0">
                <a:solidFill>
                  <a:srgbClr val="FFFFCC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r>
              <a:rPr lang="en-US" sz="2800" u="sng" dirty="0" smtClean="0"/>
              <a:t>MOTIVATION</a:t>
            </a:r>
            <a:endParaRPr lang="en-US" sz="2800" u="sng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Data-driven predictor model of Professor Andrew Ng’s team, which came close to an accuracy of &gt;94% during the FIFA world  cup.</a:t>
            </a: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The advancement of data science and it’s applications in almost every domain, helping the world take better decisions powered by data.</a:t>
            </a:r>
          </a:p>
          <a:p>
            <a:endParaRPr lang="en-US" sz="20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r>
              <a:rPr lang="en-US" sz="2800" u="sng" dirty="0" smtClean="0"/>
              <a:t>IDEA</a:t>
            </a:r>
            <a:endParaRPr lang="en-US" sz="2800" u="sng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To build a state-of-the-art data driven pipeline system, for predicting and analyzing India’s performance in the World Cup 2015.</a:t>
            </a:r>
          </a:p>
          <a:p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Use team head-to-head data and statistical analyses for analyzing each team’s probability of making through the group stages and subsequently for lifting the trophy.</a:t>
            </a:r>
          </a:p>
          <a:p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Use  neural network and graphical models for suggesting the best team composition and line-up, based on the opposition, pitch type and venue.</a:t>
            </a:r>
            <a:endParaRPr lang="en-US" sz="20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r>
              <a:rPr lang="en-US" sz="2800" u="sng" dirty="0" smtClean="0"/>
              <a:t>PREVIOUS WORK</a:t>
            </a:r>
            <a:endParaRPr lang="en-US" sz="2800" u="sng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Such type of data-driven predictive analysis have never been done in the history of  the sport.</a:t>
            </a: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However, there has been models which have been proposed for the FIFA World cup, the best among those using deep </a:t>
            </a:r>
            <a:r>
              <a:rPr lang="en-US" sz="2000" dirty="0" err="1" smtClean="0">
                <a:solidFill>
                  <a:srgbClr val="FFFFCC"/>
                </a:solidFill>
              </a:rPr>
              <a:t>convolutional</a:t>
            </a:r>
            <a:r>
              <a:rPr lang="en-US" sz="2000" dirty="0" smtClean="0">
                <a:solidFill>
                  <a:srgbClr val="FFFFCC"/>
                </a:solidFill>
              </a:rPr>
              <a:t> networks for their analyses.</a:t>
            </a:r>
          </a:p>
          <a:p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However, usage of data for sports analysis have been in place in Baseball since considerably a long time. The replacement of data-driven pipelines instead of talent scouts have seen some very serious improvements in the performance of the teams.</a:t>
            </a:r>
            <a:endParaRPr lang="en-US" sz="20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r>
              <a:rPr lang="en-US" sz="2800" u="sng" dirty="0" smtClean="0"/>
              <a:t>USE OF THE PROJECT</a:t>
            </a:r>
            <a:endParaRPr lang="en-US" sz="2800" u="sng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This project can be used as a replacement for simple paper-based and thought-based selection system; and thus aids the selectors in picking the best teams for the big events. </a:t>
            </a: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This would help the captains and the coaches in preparing the teams; keeping in mind various factors which would affect the upcoming fixture.</a:t>
            </a:r>
          </a:p>
          <a:p>
            <a:endParaRPr lang="en-US" sz="2000" dirty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Almost similar to a numerical simulation of the upcoming fixture.</a:t>
            </a:r>
          </a:p>
          <a:p>
            <a:endParaRPr lang="en-US" sz="20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r>
              <a:rPr lang="en-US" sz="2800" u="sng" dirty="0" smtClean="0"/>
              <a:t>MAJOR PHASES</a:t>
            </a:r>
            <a:endParaRPr lang="en-US" sz="2800" u="sng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u="sng" dirty="0" smtClean="0">
                <a:solidFill>
                  <a:srgbClr val="FFFFCC"/>
                </a:solidFill>
              </a:rPr>
              <a:t>Data Scraping</a:t>
            </a:r>
            <a:r>
              <a:rPr lang="en-US" sz="2000" dirty="0" smtClean="0">
                <a:solidFill>
                  <a:srgbClr val="FFFFCC"/>
                </a:solidFill>
              </a:rPr>
              <a:t> – In this phase, data from various cricket statistics sites have been scraped, cleaned and made fit for analysis</a:t>
            </a:r>
          </a:p>
          <a:p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u="sng" dirty="0" smtClean="0">
                <a:solidFill>
                  <a:srgbClr val="FFFFCC"/>
                </a:solidFill>
              </a:rPr>
              <a:t>Data Analysis</a:t>
            </a:r>
            <a:r>
              <a:rPr lang="en-US" sz="2000" dirty="0" smtClean="0">
                <a:solidFill>
                  <a:srgbClr val="FFFFCC"/>
                </a:solidFill>
              </a:rPr>
              <a:t> – Used the scraped data for in-depth statistical analysis and thereby an enhanced Strength, Weakness, Threats, Opportunities (SWOT) analysis.</a:t>
            </a:r>
          </a:p>
          <a:p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u="sng" dirty="0" smtClean="0">
                <a:solidFill>
                  <a:srgbClr val="FFFFCC"/>
                </a:solidFill>
              </a:rPr>
              <a:t>Machine Learning</a:t>
            </a:r>
            <a:r>
              <a:rPr lang="en-US" sz="2000" dirty="0" smtClean="0">
                <a:solidFill>
                  <a:srgbClr val="FFFFCC"/>
                </a:solidFill>
              </a:rPr>
              <a:t> – Algorithmic analysis of teams and their odds of lifting the trophy, use and propose state-of-the-art graphical models which would remain as a standard for future sports prediction models.</a:t>
            </a:r>
          </a:p>
          <a:p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u="sng" dirty="0" smtClean="0">
                <a:solidFill>
                  <a:srgbClr val="FFFFCC"/>
                </a:solidFill>
              </a:rPr>
              <a:t>Visualizations</a:t>
            </a:r>
            <a:r>
              <a:rPr lang="en-US" sz="2000" dirty="0" smtClean="0">
                <a:solidFill>
                  <a:srgbClr val="FFFFCC"/>
                </a:solidFill>
              </a:rPr>
              <a:t> – Bringing life to the data through graphs and visualizations, such that it would be visually pleasing for the users. </a:t>
            </a:r>
            <a:endParaRPr lang="en-US" sz="20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r>
              <a:rPr lang="en-US" sz="2800" u="sng" dirty="0" smtClean="0"/>
              <a:t>DATA SCRAPING PHASE</a:t>
            </a:r>
            <a:endParaRPr lang="en-US" sz="2800" u="sng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Written Python scripts for scraping data across various cricket statistics sites across the internet.</a:t>
            </a: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Scraped the data as a </a:t>
            </a:r>
            <a:r>
              <a:rPr lang="en-US" sz="2000" dirty="0" err="1" smtClean="0">
                <a:solidFill>
                  <a:srgbClr val="FFFFCC"/>
                </a:solidFill>
              </a:rPr>
              <a:t>csv</a:t>
            </a:r>
            <a:r>
              <a:rPr lang="en-US" sz="2000" dirty="0" smtClean="0">
                <a:solidFill>
                  <a:srgbClr val="FFFFCC"/>
                </a:solidFill>
              </a:rPr>
              <a:t> and </a:t>
            </a:r>
            <a:r>
              <a:rPr lang="en-US" sz="2000" dirty="0" err="1" smtClean="0">
                <a:solidFill>
                  <a:srgbClr val="FFFFCC"/>
                </a:solidFill>
              </a:rPr>
              <a:t>json</a:t>
            </a:r>
            <a:r>
              <a:rPr lang="en-US" sz="2000" dirty="0" smtClean="0">
                <a:solidFill>
                  <a:srgbClr val="FFFFCC"/>
                </a:solidFill>
              </a:rPr>
              <a:t> format; by using the Python library, </a:t>
            </a:r>
            <a:r>
              <a:rPr lang="en-US" sz="2000" dirty="0" err="1" smtClean="0">
                <a:solidFill>
                  <a:srgbClr val="FFFFCC"/>
                </a:solidFill>
              </a:rPr>
              <a:t>lxml</a:t>
            </a:r>
            <a:r>
              <a:rPr lang="en-US" sz="2000" dirty="0" smtClean="0">
                <a:solidFill>
                  <a:srgbClr val="FFFFCC"/>
                </a:solidFill>
              </a:rPr>
              <a:t>.</a:t>
            </a:r>
          </a:p>
          <a:p>
            <a:endParaRPr lang="en-US" sz="2000" dirty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Used the </a:t>
            </a:r>
            <a:r>
              <a:rPr lang="en-US" sz="2000" dirty="0" err="1" smtClean="0">
                <a:solidFill>
                  <a:srgbClr val="FFFFCC"/>
                </a:solidFill>
              </a:rPr>
              <a:t>MongoDB</a:t>
            </a:r>
            <a:r>
              <a:rPr lang="en-US" sz="2000" dirty="0" smtClean="0">
                <a:solidFill>
                  <a:srgbClr val="FFFFCC"/>
                </a:solidFill>
              </a:rPr>
              <a:t> database for storing the scraped data. Used the </a:t>
            </a:r>
            <a:r>
              <a:rPr lang="en-US" sz="2000" dirty="0" err="1" smtClean="0">
                <a:solidFill>
                  <a:srgbClr val="FFFFCC"/>
                </a:solidFill>
              </a:rPr>
              <a:t>pymongo</a:t>
            </a:r>
            <a:r>
              <a:rPr lang="en-US" sz="2000" dirty="0" smtClean="0">
                <a:solidFill>
                  <a:srgbClr val="FFFFCC"/>
                </a:solidFill>
              </a:rPr>
              <a:t> module for the same.</a:t>
            </a:r>
          </a:p>
          <a:p>
            <a:endParaRPr lang="en-US" sz="2000" dirty="0">
              <a:solidFill>
                <a:srgbClr val="FFFFCC"/>
              </a:solidFill>
            </a:endParaRPr>
          </a:p>
          <a:p>
            <a:r>
              <a:rPr lang="en-US" sz="2000" u="sng" dirty="0" smtClean="0">
                <a:solidFill>
                  <a:srgbClr val="FFFFCC"/>
                </a:solidFill>
              </a:rPr>
              <a:t>Problems Faced:</a:t>
            </a:r>
            <a:r>
              <a:rPr lang="en-US" sz="2000" dirty="0" smtClean="0">
                <a:solidFill>
                  <a:srgbClr val="FFFFCC"/>
                </a:solidFill>
              </a:rPr>
              <a:t> Inconsistent data/webpage format across the internet, learning to work with </a:t>
            </a:r>
            <a:r>
              <a:rPr lang="en-US" sz="2000" dirty="0" err="1" smtClean="0">
                <a:solidFill>
                  <a:srgbClr val="FFFFCC"/>
                </a:solidFill>
              </a:rPr>
              <a:t>MongoDB</a:t>
            </a:r>
            <a:endParaRPr lang="en-US" sz="20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r>
              <a:rPr lang="en-US" sz="2800" u="sng" dirty="0" smtClean="0"/>
              <a:t>DATA ANALYSIS PHASE</a:t>
            </a:r>
            <a:endParaRPr lang="en-US" sz="2800" u="sng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Parsed and cleaned the scraped data into Python and R for the statistical analyses.</a:t>
            </a:r>
          </a:p>
          <a:p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Have considered the overall head-to-head, matches played on a similar pitch, matches played in Aus/NZ.</a:t>
            </a:r>
          </a:p>
          <a:p>
            <a:endParaRPr lang="en-US" sz="2000" dirty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Have given </a:t>
            </a:r>
            <a:r>
              <a:rPr lang="en-US" sz="2000" dirty="0" err="1" smtClean="0">
                <a:solidFill>
                  <a:srgbClr val="FFFFCC"/>
                </a:solidFill>
              </a:rPr>
              <a:t>weightage</a:t>
            </a:r>
            <a:r>
              <a:rPr lang="en-US" sz="2000" dirty="0" smtClean="0">
                <a:solidFill>
                  <a:srgbClr val="FFFFCC"/>
                </a:solidFill>
              </a:rPr>
              <a:t> for each scenario considered, and the final probability of winning is calculated.</a:t>
            </a:r>
          </a:p>
          <a:p>
            <a:endParaRPr lang="en-US" sz="2000" dirty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Used Python’s scientific stack with includes </a:t>
            </a:r>
            <a:r>
              <a:rPr lang="en-US" sz="2000" dirty="0" err="1" smtClean="0">
                <a:solidFill>
                  <a:srgbClr val="FFFFCC"/>
                </a:solidFill>
              </a:rPr>
              <a:t>numpy</a:t>
            </a:r>
            <a:r>
              <a:rPr lang="en-US" sz="2000" dirty="0" smtClean="0">
                <a:solidFill>
                  <a:srgbClr val="FFFFCC"/>
                </a:solidFill>
              </a:rPr>
              <a:t>, </a:t>
            </a:r>
            <a:r>
              <a:rPr lang="en-US" sz="2000" dirty="0" err="1" smtClean="0">
                <a:solidFill>
                  <a:srgbClr val="FFFFCC"/>
                </a:solidFill>
              </a:rPr>
              <a:t>scipy</a:t>
            </a:r>
            <a:r>
              <a:rPr lang="en-US" sz="2000" dirty="0" smtClean="0">
                <a:solidFill>
                  <a:srgbClr val="FFFFCC"/>
                </a:solidFill>
              </a:rPr>
              <a:t>, pandas, </a:t>
            </a:r>
            <a:r>
              <a:rPr lang="en-US" sz="2000" dirty="0" err="1" smtClean="0">
                <a:solidFill>
                  <a:srgbClr val="FFFFCC"/>
                </a:solidFill>
              </a:rPr>
              <a:t>csv</a:t>
            </a:r>
            <a:r>
              <a:rPr lang="en-US" sz="2000" dirty="0" smtClean="0">
                <a:solidFill>
                  <a:srgbClr val="FFFFCC"/>
                </a:solidFill>
              </a:rPr>
              <a:t>, modules along with R for statistical programming and SQL with Python for in-database analytics.</a:t>
            </a:r>
          </a:p>
          <a:p>
            <a:endParaRPr lang="en-US" sz="2000" dirty="0">
              <a:solidFill>
                <a:srgbClr val="FFFFCC"/>
              </a:solidFill>
            </a:endParaRPr>
          </a:p>
          <a:p>
            <a:r>
              <a:rPr lang="en-US" sz="2000" u="sng" dirty="0" smtClean="0">
                <a:solidFill>
                  <a:srgbClr val="FFFFCC"/>
                </a:solidFill>
              </a:rPr>
              <a:t>Problems Faced</a:t>
            </a:r>
            <a:r>
              <a:rPr lang="en-US" sz="2000" dirty="0" smtClean="0">
                <a:solidFill>
                  <a:srgbClr val="FFFFCC"/>
                </a:solidFill>
              </a:rPr>
              <a:t> – This is the longest phase of the entire project.</a:t>
            </a:r>
          </a:p>
          <a:p>
            <a:endParaRPr lang="en-US" sz="2000" dirty="0">
              <a:solidFill>
                <a:srgbClr val="FFFFCC"/>
              </a:solidFill>
            </a:endParaRPr>
          </a:p>
          <a:p>
            <a:endParaRPr lang="en-US" sz="20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04800"/>
            <a:ext cx="8226425" cy="5821363"/>
          </a:xfrm>
        </p:spPr>
        <p:txBody>
          <a:bodyPr/>
          <a:lstStyle/>
          <a:p>
            <a:pPr algn="ctr">
              <a:buNone/>
            </a:pPr>
            <a:endParaRPr lang="en-US" sz="2800" u="sng" dirty="0" smtClean="0"/>
          </a:p>
          <a:p>
            <a:pPr algn="ctr">
              <a:buNone/>
            </a:pPr>
            <a:r>
              <a:rPr lang="en-US" sz="2800" u="sng" dirty="0" smtClean="0"/>
              <a:t>MACHINE LEARNING PHASE</a:t>
            </a:r>
            <a:endParaRPr lang="en-US" sz="2800" u="sng" dirty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Would be using advanced Machine Learning algorithms for predicting the team’s performance on factors like the opposition’s composition, historical data and venue/pitch.</a:t>
            </a:r>
          </a:p>
          <a:p>
            <a:pPr>
              <a:buNone/>
            </a:pPr>
            <a:endParaRPr lang="en-US" sz="2000" dirty="0" smtClean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Would be proposing advanced graphical methods and algorithms for use in especially, sports metrics and </a:t>
            </a:r>
            <a:r>
              <a:rPr lang="en-US" sz="2000" dirty="0" err="1" smtClean="0">
                <a:solidFill>
                  <a:srgbClr val="FFFFCC"/>
                </a:solidFill>
              </a:rPr>
              <a:t>sch</a:t>
            </a:r>
            <a:r>
              <a:rPr lang="en-US" sz="2000" dirty="0" smtClean="0">
                <a:solidFill>
                  <a:srgbClr val="FFFFCC"/>
                </a:solidFill>
              </a:rPr>
              <a:t> data-driven pipeline models.</a:t>
            </a:r>
          </a:p>
          <a:p>
            <a:endParaRPr lang="en-US" sz="2000" dirty="0">
              <a:solidFill>
                <a:srgbClr val="FFFFCC"/>
              </a:solidFill>
            </a:endParaRPr>
          </a:p>
          <a:p>
            <a:r>
              <a:rPr lang="en-US" sz="2000" dirty="0" smtClean="0">
                <a:solidFill>
                  <a:srgbClr val="FFFFCC"/>
                </a:solidFill>
              </a:rPr>
              <a:t>Would be using Python’s rich ML libraries like </a:t>
            </a:r>
            <a:r>
              <a:rPr lang="en-US" sz="2000" dirty="0" err="1" smtClean="0">
                <a:solidFill>
                  <a:srgbClr val="FFFFCC"/>
                </a:solidFill>
              </a:rPr>
              <a:t>pybrain</a:t>
            </a:r>
            <a:r>
              <a:rPr lang="en-US" sz="2000" dirty="0" smtClean="0">
                <a:solidFill>
                  <a:srgbClr val="FFFFCC"/>
                </a:solidFill>
              </a:rPr>
              <a:t>, </a:t>
            </a:r>
            <a:r>
              <a:rPr lang="en-US" sz="2000" dirty="0" err="1" smtClean="0">
                <a:solidFill>
                  <a:srgbClr val="FFFFCC"/>
                </a:solidFill>
              </a:rPr>
              <a:t>sklearn</a:t>
            </a:r>
            <a:r>
              <a:rPr lang="en-US" sz="2000" dirty="0" smtClean="0">
                <a:solidFill>
                  <a:srgbClr val="FFFFCC"/>
                </a:solidFill>
              </a:rPr>
              <a:t> and Julia for it’s speed.</a:t>
            </a:r>
          </a:p>
          <a:p>
            <a:endParaRPr lang="en-US" sz="20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3930_slide">
  <a:themeElements>
    <a:clrScheme name="Office Theme 2">
      <a:dk1>
        <a:srgbClr val="000000"/>
      </a:dk1>
      <a:lt1>
        <a:srgbClr val="6699FF"/>
      </a:lt1>
      <a:dk2>
        <a:srgbClr val="000000"/>
      </a:dk2>
      <a:lt2>
        <a:srgbClr val="CCCCCC"/>
      </a:lt2>
      <a:accent1>
        <a:srgbClr val="4F3F87"/>
      </a:accent1>
      <a:accent2>
        <a:srgbClr val="285B70"/>
      </a:accent2>
      <a:accent3>
        <a:srgbClr val="B8CAFF"/>
      </a:accent3>
      <a:accent4>
        <a:srgbClr val="000000"/>
      </a:accent4>
      <a:accent5>
        <a:srgbClr val="B2AFC3"/>
      </a:accent5>
      <a:accent6>
        <a:srgbClr val="235265"/>
      </a:accent6>
      <a:hlink>
        <a:srgbClr val="204185"/>
      </a:hlink>
      <a:folHlink>
        <a:srgbClr val="49543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6699FF"/>
        </a:lt1>
        <a:dk2>
          <a:srgbClr val="000000"/>
        </a:dk2>
        <a:lt2>
          <a:srgbClr val="CCCCCC"/>
        </a:lt2>
        <a:accent1>
          <a:srgbClr val="2462DA"/>
        </a:accent1>
        <a:accent2>
          <a:srgbClr val="0041C2"/>
        </a:accent2>
        <a:accent3>
          <a:srgbClr val="B8CAFF"/>
        </a:accent3>
        <a:accent4>
          <a:srgbClr val="000000"/>
        </a:accent4>
        <a:accent5>
          <a:srgbClr val="ACB7EA"/>
        </a:accent5>
        <a:accent6>
          <a:srgbClr val="003AB0"/>
        </a:accent6>
        <a:hlink>
          <a:srgbClr val="284785"/>
        </a:hlink>
        <a:folHlink>
          <a:srgbClr val="003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6699FF"/>
        </a:lt1>
        <a:dk2>
          <a:srgbClr val="000000"/>
        </a:dk2>
        <a:lt2>
          <a:srgbClr val="CCCCCC"/>
        </a:lt2>
        <a:accent1>
          <a:srgbClr val="4F3F87"/>
        </a:accent1>
        <a:accent2>
          <a:srgbClr val="285B70"/>
        </a:accent2>
        <a:accent3>
          <a:srgbClr val="B8CAFF"/>
        </a:accent3>
        <a:accent4>
          <a:srgbClr val="000000"/>
        </a:accent4>
        <a:accent5>
          <a:srgbClr val="B2AFC3"/>
        </a:accent5>
        <a:accent6>
          <a:srgbClr val="235265"/>
        </a:accent6>
        <a:hlink>
          <a:srgbClr val="204185"/>
        </a:hlink>
        <a:folHlink>
          <a:srgbClr val="4954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6699FF"/>
        </a:lt1>
        <a:dk2>
          <a:srgbClr val="000000"/>
        </a:dk2>
        <a:lt2>
          <a:srgbClr val="CCCCCC"/>
        </a:lt2>
        <a:accent1>
          <a:srgbClr val="734B2E"/>
        </a:accent1>
        <a:accent2>
          <a:srgbClr val="324463"/>
        </a:accent2>
        <a:accent3>
          <a:srgbClr val="B8CAFF"/>
        </a:accent3>
        <a:accent4>
          <a:srgbClr val="000000"/>
        </a:accent4>
        <a:accent5>
          <a:srgbClr val="BCB1AD"/>
        </a:accent5>
        <a:accent6>
          <a:srgbClr val="2C3D59"/>
        </a:accent6>
        <a:hlink>
          <a:srgbClr val="544E2A"/>
        </a:hlink>
        <a:folHlink>
          <a:srgbClr val="633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6699FF"/>
        </a:lt1>
        <a:dk2>
          <a:srgbClr val="000000"/>
        </a:dk2>
        <a:lt2>
          <a:srgbClr val="CCCCCC"/>
        </a:lt2>
        <a:accent1>
          <a:srgbClr val="46542A"/>
        </a:accent1>
        <a:accent2>
          <a:srgbClr val="69344D"/>
        </a:accent2>
        <a:accent3>
          <a:srgbClr val="B8CAFF"/>
        </a:accent3>
        <a:accent4>
          <a:srgbClr val="000000"/>
        </a:accent4>
        <a:accent5>
          <a:srgbClr val="B0B3AC"/>
        </a:accent5>
        <a:accent6>
          <a:srgbClr val="5E2E45"/>
        </a:accent6>
        <a:hlink>
          <a:srgbClr val="304161"/>
        </a:hlink>
        <a:folHlink>
          <a:srgbClr val="614E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462DA"/>
        </a:accent1>
        <a:accent2>
          <a:srgbClr val="0041C2"/>
        </a:accent2>
        <a:accent3>
          <a:srgbClr val="FFFFFF"/>
        </a:accent3>
        <a:accent4>
          <a:srgbClr val="000000"/>
        </a:accent4>
        <a:accent5>
          <a:srgbClr val="ACB7EA"/>
        </a:accent5>
        <a:accent6>
          <a:srgbClr val="003AB0"/>
        </a:accent6>
        <a:hlink>
          <a:srgbClr val="284785"/>
        </a:hlink>
        <a:folHlink>
          <a:srgbClr val="003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F3F87"/>
        </a:accent1>
        <a:accent2>
          <a:srgbClr val="285B70"/>
        </a:accent2>
        <a:accent3>
          <a:srgbClr val="FFFFFF"/>
        </a:accent3>
        <a:accent4>
          <a:srgbClr val="000000"/>
        </a:accent4>
        <a:accent5>
          <a:srgbClr val="B2AFC3"/>
        </a:accent5>
        <a:accent6>
          <a:srgbClr val="235265"/>
        </a:accent6>
        <a:hlink>
          <a:srgbClr val="204185"/>
        </a:hlink>
        <a:folHlink>
          <a:srgbClr val="4954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734B2E"/>
        </a:accent1>
        <a:accent2>
          <a:srgbClr val="324463"/>
        </a:accent2>
        <a:accent3>
          <a:srgbClr val="FFFFFF"/>
        </a:accent3>
        <a:accent4>
          <a:srgbClr val="000000"/>
        </a:accent4>
        <a:accent5>
          <a:srgbClr val="BCB1AD"/>
        </a:accent5>
        <a:accent6>
          <a:srgbClr val="2C3D59"/>
        </a:accent6>
        <a:hlink>
          <a:srgbClr val="544E2A"/>
        </a:hlink>
        <a:folHlink>
          <a:srgbClr val="633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6542A"/>
        </a:accent1>
        <a:accent2>
          <a:srgbClr val="69344D"/>
        </a:accent2>
        <a:accent3>
          <a:srgbClr val="FFFFFF"/>
        </a:accent3>
        <a:accent4>
          <a:srgbClr val="000000"/>
        </a:accent4>
        <a:accent5>
          <a:srgbClr val="B0B3AC"/>
        </a:accent5>
        <a:accent6>
          <a:srgbClr val="5E2E45"/>
        </a:accent6>
        <a:hlink>
          <a:srgbClr val="304161"/>
        </a:hlink>
        <a:folHlink>
          <a:srgbClr val="614E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99FF"/>
      </a:lt1>
      <a:dk2>
        <a:srgbClr val="000000"/>
      </a:dk2>
      <a:lt2>
        <a:srgbClr val="CCCCCC"/>
      </a:lt2>
      <a:accent1>
        <a:srgbClr val="4F3F87"/>
      </a:accent1>
      <a:accent2>
        <a:srgbClr val="285B70"/>
      </a:accent2>
      <a:accent3>
        <a:srgbClr val="B8CAFF"/>
      </a:accent3>
      <a:accent4>
        <a:srgbClr val="000000"/>
      </a:accent4>
      <a:accent5>
        <a:srgbClr val="B2AFC3"/>
      </a:accent5>
      <a:accent6>
        <a:srgbClr val="235265"/>
      </a:accent6>
      <a:hlink>
        <a:srgbClr val="204185"/>
      </a:hlink>
      <a:folHlink>
        <a:srgbClr val="495439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6699FF"/>
        </a:lt1>
        <a:dk2>
          <a:srgbClr val="000000"/>
        </a:dk2>
        <a:lt2>
          <a:srgbClr val="CCCCCC"/>
        </a:lt2>
        <a:accent1>
          <a:srgbClr val="2462DA"/>
        </a:accent1>
        <a:accent2>
          <a:srgbClr val="0041C2"/>
        </a:accent2>
        <a:accent3>
          <a:srgbClr val="B8CAFF"/>
        </a:accent3>
        <a:accent4>
          <a:srgbClr val="000000"/>
        </a:accent4>
        <a:accent5>
          <a:srgbClr val="ACB7EA"/>
        </a:accent5>
        <a:accent6>
          <a:srgbClr val="003AB0"/>
        </a:accent6>
        <a:hlink>
          <a:srgbClr val="284785"/>
        </a:hlink>
        <a:folHlink>
          <a:srgbClr val="003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99FF"/>
        </a:lt1>
        <a:dk2>
          <a:srgbClr val="000000"/>
        </a:dk2>
        <a:lt2>
          <a:srgbClr val="CCCCCC"/>
        </a:lt2>
        <a:accent1>
          <a:srgbClr val="4F3F87"/>
        </a:accent1>
        <a:accent2>
          <a:srgbClr val="285B70"/>
        </a:accent2>
        <a:accent3>
          <a:srgbClr val="B8CAFF"/>
        </a:accent3>
        <a:accent4>
          <a:srgbClr val="000000"/>
        </a:accent4>
        <a:accent5>
          <a:srgbClr val="B2AFC3"/>
        </a:accent5>
        <a:accent6>
          <a:srgbClr val="235265"/>
        </a:accent6>
        <a:hlink>
          <a:srgbClr val="204185"/>
        </a:hlink>
        <a:folHlink>
          <a:srgbClr val="4954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99FF"/>
        </a:lt1>
        <a:dk2>
          <a:srgbClr val="000000"/>
        </a:dk2>
        <a:lt2>
          <a:srgbClr val="CCCCCC"/>
        </a:lt2>
        <a:accent1>
          <a:srgbClr val="734B2E"/>
        </a:accent1>
        <a:accent2>
          <a:srgbClr val="324463"/>
        </a:accent2>
        <a:accent3>
          <a:srgbClr val="B8CAFF"/>
        </a:accent3>
        <a:accent4>
          <a:srgbClr val="000000"/>
        </a:accent4>
        <a:accent5>
          <a:srgbClr val="BCB1AD"/>
        </a:accent5>
        <a:accent6>
          <a:srgbClr val="2C3D59"/>
        </a:accent6>
        <a:hlink>
          <a:srgbClr val="544E2A"/>
        </a:hlink>
        <a:folHlink>
          <a:srgbClr val="633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99FF"/>
        </a:lt1>
        <a:dk2>
          <a:srgbClr val="000000"/>
        </a:dk2>
        <a:lt2>
          <a:srgbClr val="CCCCCC"/>
        </a:lt2>
        <a:accent1>
          <a:srgbClr val="46542A"/>
        </a:accent1>
        <a:accent2>
          <a:srgbClr val="69344D"/>
        </a:accent2>
        <a:accent3>
          <a:srgbClr val="B8CAFF"/>
        </a:accent3>
        <a:accent4>
          <a:srgbClr val="000000"/>
        </a:accent4>
        <a:accent5>
          <a:srgbClr val="B0B3AC"/>
        </a:accent5>
        <a:accent6>
          <a:srgbClr val="5E2E45"/>
        </a:accent6>
        <a:hlink>
          <a:srgbClr val="304161"/>
        </a:hlink>
        <a:folHlink>
          <a:srgbClr val="614E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462DA"/>
        </a:accent1>
        <a:accent2>
          <a:srgbClr val="0041C2"/>
        </a:accent2>
        <a:accent3>
          <a:srgbClr val="FFFFFF"/>
        </a:accent3>
        <a:accent4>
          <a:srgbClr val="000000"/>
        </a:accent4>
        <a:accent5>
          <a:srgbClr val="ACB7EA"/>
        </a:accent5>
        <a:accent6>
          <a:srgbClr val="003AB0"/>
        </a:accent6>
        <a:hlink>
          <a:srgbClr val="284785"/>
        </a:hlink>
        <a:folHlink>
          <a:srgbClr val="003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F3F87"/>
        </a:accent1>
        <a:accent2>
          <a:srgbClr val="285B70"/>
        </a:accent2>
        <a:accent3>
          <a:srgbClr val="FFFFFF"/>
        </a:accent3>
        <a:accent4>
          <a:srgbClr val="000000"/>
        </a:accent4>
        <a:accent5>
          <a:srgbClr val="B2AFC3"/>
        </a:accent5>
        <a:accent6>
          <a:srgbClr val="235265"/>
        </a:accent6>
        <a:hlink>
          <a:srgbClr val="204185"/>
        </a:hlink>
        <a:folHlink>
          <a:srgbClr val="4954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734B2E"/>
        </a:accent1>
        <a:accent2>
          <a:srgbClr val="324463"/>
        </a:accent2>
        <a:accent3>
          <a:srgbClr val="FFFFFF"/>
        </a:accent3>
        <a:accent4>
          <a:srgbClr val="000000"/>
        </a:accent4>
        <a:accent5>
          <a:srgbClr val="BCB1AD"/>
        </a:accent5>
        <a:accent6>
          <a:srgbClr val="2C3D59"/>
        </a:accent6>
        <a:hlink>
          <a:srgbClr val="544E2A"/>
        </a:hlink>
        <a:folHlink>
          <a:srgbClr val="633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6542A"/>
        </a:accent1>
        <a:accent2>
          <a:srgbClr val="69344D"/>
        </a:accent2>
        <a:accent3>
          <a:srgbClr val="FFFFFF"/>
        </a:accent3>
        <a:accent4>
          <a:srgbClr val="000000"/>
        </a:accent4>
        <a:accent5>
          <a:srgbClr val="B0B3AC"/>
        </a:accent5>
        <a:accent6>
          <a:srgbClr val="5E2E45"/>
        </a:accent6>
        <a:hlink>
          <a:srgbClr val="304161"/>
        </a:hlink>
        <a:folHlink>
          <a:srgbClr val="614E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ind_3930_slide</Template>
  <TotalTime>109</TotalTime>
  <Words>739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ind_3930_slide</vt:lpstr>
      <vt:lpstr>1_Default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30</cp:revision>
  <dcterms:created xsi:type="dcterms:W3CDTF">2014-11-03T19:24:03Z</dcterms:created>
  <dcterms:modified xsi:type="dcterms:W3CDTF">2014-11-03T21:13:23Z</dcterms:modified>
</cp:coreProperties>
</file>