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276" r:id="rId4"/>
    <p:sldId id="313" r:id="rId5"/>
    <p:sldId id="307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01" r:id="rId16"/>
    <p:sldId id="302" r:id="rId17"/>
    <p:sldId id="319" r:id="rId18"/>
    <p:sldId id="320" r:id="rId19"/>
    <p:sldId id="321" r:id="rId20"/>
    <p:sldId id="324" r:id="rId21"/>
    <p:sldId id="322" r:id="rId22"/>
    <p:sldId id="323" r:id="rId23"/>
    <p:sldId id="325" r:id="rId24"/>
    <p:sldId id="326" r:id="rId25"/>
    <p:sldId id="305" r:id="rId26"/>
    <p:sldId id="306" r:id="rId27"/>
    <p:sldId id="318" r:id="rId28"/>
    <p:sldId id="26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87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D3946-59D7-423E-9F33-89C57985CDB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612CF-773B-4288-B591-D052BD0D4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1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8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4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5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4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3" descr="무제-1 복사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로고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6982" y="260551"/>
            <a:ext cx="1103490" cy="144113"/>
          </a:xfrm>
          <a:prstGeom prst="rect">
            <a:avLst/>
          </a:prstGeom>
        </p:spPr>
      </p:pic>
      <p:sp>
        <p:nvSpPr>
          <p:cNvPr id="11" name="Text Box 29"/>
          <p:cNvSpPr txBox="1">
            <a:spLocks noChangeArrowheads="1"/>
          </p:cNvSpPr>
          <p:nvPr userDrawn="1"/>
        </p:nvSpPr>
        <p:spPr bwMode="auto">
          <a:xfrm>
            <a:off x="179512" y="6388644"/>
            <a:ext cx="1944216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 Team</a:t>
            </a:r>
            <a:endParaRPr lang="ko-KR" altLang="en-US" sz="12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8028384" y="6596074"/>
            <a:ext cx="115212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altLang="ko-KR" sz="800" b="0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Rev. 1</a:t>
            </a:r>
            <a:endParaRPr lang="ko-KR" altLang="en-US" sz="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C7CC-5FE5-4BAE-937C-76B8740867D7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romanUcPeriod"/>
              <a:defRPr sz="2400" b="1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24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24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4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24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71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95D0-FD6E-4AEA-B49B-3D65DB8E36C6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6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63960" y="980728"/>
            <a:ext cx="8380040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1800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18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70855" y="1412776"/>
            <a:ext cx="7921625" cy="496855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2573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32562"/>
            <a:ext cx="2133600" cy="226237"/>
          </a:xfrm>
        </p:spPr>
        <p:txBody>
          <a:bodyPr/>
          <a:lstStyle/>
          <a:p>
            <a:fld id="{C2E4CB9C-D243-448C-9A29-2F95E9C148D8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58072" y="6532562"/>
            <a:ext cx="2895600" cy="226237"/>
          </a:xfrm>
        </p:spPr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411760" y="6532562"/>
            <a:ext cx="2133600" cy="226237"/>
          </a:xfrm>
        </p:spPr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2" b="36434"/>
          <a:stretch/>
        </p:blipFill>
        <p:spPr>
          <a:xfrm>
            <a:off x="143622" y="2564904"/>
            <a:ext cx="8856756" cy="13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B5C6E51A-7CB9-4085-A334-73B65DC2406F}" type="datetime1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458072" y="6532562"/>
            <a:ext cx="2895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41176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6DAB2840-6032-41FE-ABDD-BC392E5EB2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 bwMode="auto">
          <a:xfrm>
            <a:off x="179512" y="6453336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179512" y="476672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그림 11" descr="로고1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40352" y="6574732"/>
            <a:ext cx="1152000" cy="1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2" r:id="rId4"/>
    <p:sldLayoutId id="2147483661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lent/vivado-boards" TargetMode="External"/><Relationship Id="rId2" Type="http://schemas.openxmlformats.org/officeDocument/2006/relationships/hyperlink" Target="https://ttssh2.osdn.jp/index.html.e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3133725" y="4397042"/>
            <a:ext cx="27241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b="1" dirty="0">
                <a:latin typeface="Arial" pitchFamily="34" charset="0"/>
                <a:ea typeface="맑은 고딕" pitchFamily="50" charset="-127"/>
              </a:rPr>
              <a:t>14</a:t>
            </a:r>
            <a:r>
              <a:rPr lang="en-US" altLang="ko-KR" sz="2000" b="1" baseline="30000" dirty="0">
                <a:latin typeface="Arial" pitchFamily="34" charset="0"/>
                <a:ea typeface="맑은 고딕" pitchFamily="50" charset="-127"/>
              </a:rPr>
              <a:t>th</a:t>
            </a:r>
            <a:r>
              <a:rPr lang="en-US" altLang="ko-KR" sz="2000" b="1" dirty="0">
                <a:latin typeface="Arial" pitchFamily="34" charset="0"/>
                <a:ea typeface="맑은 고딕" pitchFamily="50" charset="-127"/>
              </a:rPr>
              <a:t> Apr 2021</a:t>
            </a:r>
            <a:endParaRPr lang="ko-KR" altLang="en-US" sz="2000" b="1" dirty="0"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3740"/>
              </p:ext>
            </p:extLst>
          </p:nvPr>
        </p:nvGraphicFramePr>
        <p:xfrm>
          <a:off x="1043608" y="2060848"/>
          <a:ext cx="5904656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FPGA and SoC Design Flow on </a:t>
                      </a:r>
                      <a:r>
                        <a:rPr lang="en-US" altLang="ko-KR" sz="2800" baseline="0" dirty="0" err="1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Vivado</a:t>
                      </a:r>
                      <a:endParaRPr lang="en-US" altLang="ko-KR" sz="2800" baseline="0" dirty="0">
                        <a:solidFill>
                          <a:schemeClr val="tx1"/>
                        </a:solidFill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80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FDE7CAB-659D-4BD2-AE18-65FFF592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24AFE1-D89E-41A9-B297-0C9E6967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996ECE-4B5C-4037-A03F-930E9461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836A1B4-2D22-45B3-8EB1-75761440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980728"/>
            <a:ext cx="5112817" cy="5472608"/>
          </a:xfrm>
        </p:spPr>
        <p:txBody>
          <a:bodyPr/>
          <a:lstStyle/>
          <a:p>
            <a:r>
              <a:rPr lang="en-US" altLang="ko-KR" dirty="0"/>
              <a:t>Implementation</a:t>
            </a:r>
            <a:r>
              <a:rPr lang="ko-KR" altLang="en-US" dirty="0"/>
              <a:t>이 완료 된 프로젝트를 이용하여 </a:t>
            </a:r>
            <a:r>
              <a:rPr lang="en-US" altLang="ko-KR" dirty="0"/>
              <a:t>FPGA Bitstream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r>
              <a:rPr lang="en-US" altLang="ko-KR" dirty="0"/>
              <a:t>Bitstream ? </a:t>
            </a:r>
          </a:p>
          <a:p>
            <a:pPr lvl="1"/>
            <a:r>
              <a:rPr lang="en-US" altLang="ko-KR" dirty="0"/>
              <a:t>FPGA </a:t>
            </a:r>
            <a:r>
              <a:rPr lang="ko-KR" altLang="en-US" dirty="0"/>
              <a:t>에 대한 프로그래밍 정보를 포함하는 파일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51E778-5635-44E8-861B-9298F6615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5. Generate bitstream</a:t>
            </a:r>
            <a:endParaRPr lang="ko-KR" altLang="en-US" dirty="0"/>
          </a:p>
        </p:txBody>
      </p:sp>
      <p:pic>
        <p:nvPicPr>
          <p:cNvPr id="6146" name="Picture 2" descr="Figure 3. Generate Bitstream">
            <a:extLst>
              <a:ext uri="{FF2B5EF4-FFF2-40B4-BE49-F238E27FC236}">
                <a16:creationId xmlns:a16="http://schemas.microsoft.com/office/drawing/2014/main" id="{E6073F88-0123-47EF-86C9-C335CBF1A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47" y="1160723"/>
            <a:ext cx="2247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4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E877615-7504-425C-817C-33C2CC85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7602D2-9695-443E-B512-7E10B00F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FECD384-7321-4A31-9ACB-0ADFB38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A4C4B4-F473-40E6-8726-17568ED7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221088"/>
            <a:ext cx="7921625" cy="2232248"/>
          </a:xfrm>
        </p:spPr>
        <p:txBody>
          <a:bodyPr/>
          <a:lstStyle/>
          <a:p>
            <a:r>
              <a:rPr lang="en-US" altLang="ko-KR" dirty="0"/>
              <a:t>FPGA </a:t>
            </a:r>
            <a:r>
              <a:rPr lang="ko-KR" altLang="en-US" dirty="0"/>
              <a:t>하드웨어 정보를 </a:t>
            </a:r>
            <a:r>
              <a:rPr lang="ko-KR" altLang="en-US" dirty="0" err="1"/>
              <a:t>가지고있는</a:t>
            </a:r>
            <a:r>
              <a:rPr lang="ko-KR" altLang="en-US" dirty="0"/>
              <a:t> </a:t>
            </a:r>
            <a:r>
              <a:rPr lang="en-US" altLang="ko-KR" dirty="0"/>
              <a:t>HDF </a:t>
            </a:r>
            <a:r>
              <a:rPr lang="ko-KR" altLang="en-US" dirty="0"/>
              <a:t>파일 및 </a:t>
            </a:r>
            <a:r>
              <a:rPr lang="en-US" altLang="ko-KR" dirty="0"/>
              <a:t>bitstream </a:t>
            </a:r>
            <a:r>
              <a:rPr lang="ko-KR" altLang="en-US" dirty="0"/>
              <a:t>파일을 출력</a:t>
            </a:r>
            <a:endParaRPr lang="en-US" altLang="ko-KR" dirty="0"/>
          </a:p>
          <a:p>
            <a:r>
              <a:rPr lang="en-US" altLang="ko-KR" dirty="0"/>
              <a:t>HDF</a:t>
            </a:r>
          </a:p>
          <a:p>
            <a:pPr lvl="1"/>
            <a:r>
              <a:rPr lang="en-US" altLang="ko-KR" dirty="0"/>
              <a:t>FPGA </a:t>
            </a:r>
            <a:r>
              <a:rPr lang="ko-KR" altLang="en-US" dirty="0"/>
              <a:t>내부에 생성되어 있는 하드웨어의 정보 및 주소 등을 포함하는 파일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C45608-BCBB-4AA6-A53F-13BBA6BBFE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6. Export Hardware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E5E546-2009-4379-A4BA-F669869BC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85"/>
          <a:stretch/>
        </p:blipFill>
        <p:spPr>
          <a:xfrm>
            <a:off x="1074446" y="1068140"/>
            <a:ext cx="7097954" cy="27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6E4C14-CBBB-40BB-AD94-ACF0F760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A0378C-618B-4643-8A31-61C2D32A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03B017-562F-4CB8-B56F-A5AF76CD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E1EC7E-9F95-412D-8CC7-9192B175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077072"/>
            <a:ext cx="7921625" cy="792088"/>
          </a:xfrm>
        </p:spPr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개발을 위해 </a:t>
            </a:r>
            <a:r>
              <a:rPr lang="en-US" altLang="ko-KR" dirty="0"/>
              <a:t>SDK </a:t>
            </a:r>
            <a:r>
              <a:rPr lang="ko-KR" altLang="en-US" dirty="0"/>
              <a:t>실행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42CBDAD-7CBE-482B-A04D-37729DB5D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7. Launch SDK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E2A645-5DAC-49FA-A1BA-5CE60AC7E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882389" y="988261"/>
            <a:ext cx="7799349" cy="26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D9801-6D54-4149-957B-1465337F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73F2D8-C826-47E8-9F8D-B1126623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5F175CF-6A71-40D9-A9C7-6348998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0B2322-A237-4E95-9BA6-8A62B1C3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365104"/>
            <a:ext cx="7921625" cy="1080120"/>
          </a:xfrm>
        </p:spPr>
        <p:txBody>
          <a:bodyPr/>
          <a:lstStyle/>
          <a:p>
            <a:r>
              <a:rPr lang="en-US" altLang="ko-KR" dirty="0" err="1"/>
              <a:t>Vivado</a:t>
            </a:r>
            <a:r>
              <a:rPr lang="ko-KR" altLang="en-US" dirty="0"/>
              <a:t> </a:t>
            </a:r>
            <a:r>
              <a:rPr lang="en-US" altLang="ko-KR" dirty="0" err="1"/>
              <a:t>HLx</a:t>
            </a:r>
            <a:r>
              <a:rPr lang="ko-KR" altLang="en-US" dirty="0"/>
              <a:t>에서 출력한 </a:t>
            </a:r>
            <a:r>
              <a:rPr lang="en-US" altLang="ko-KR" dirty="0"/>
              <a:t>HDF </a:t>
            </a:r>
            <a:r>
              <a:rPr lang="ko-KR" altLang="en-US" dirty="0"/>
              <a:t>파일을 기반으로 </a:t>
            </a:r>
            <a:r>
              <a:rPr lang="en-US" altLang="ko-KR" dirty="0"/>
              <a:t>Application </a:t>
            </a:r>
            <a:r>
              <a:rPr lang="ko-KR" altLang="en-US" dirty="0"/>
              <a:t>프로젝트 생성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3EEA1F9-D390-49A8-954C-F934101B2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8. Create Application project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8CEC56-E440-4B79-9687-BE17EB49E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31" b="27697"/>
          <a:stretch/>
        </p:blipFill>
        <p:spPr>
          <a:xfrm>
            <a:off x="1952180" y="1014321"/>
            <a:ext cx="5011783" cy="30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4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FF4A85-A34C-43DE-8BCD-440B04CD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D3763-00BD-485D-987B-4816162D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B11BEA8-2B02-4C47-8048-532AD280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3F9BD4-0E55-4A58-A399-D3E4094A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941168"/>
            <a:ext cx="7921625" cy="1512168"/>
          </a:xfrm>
        </p:spPr>
        <p:txBody>
          <a:bodyPr/>
          <a:lstStyle/>
          <a:p>
            <a:r>
              <a:rPr lang="en-US" altLang="ko-KR" dirty="0"/>
              <a:t>Zynq</a:t>
            </a:r>
            <a:r>
              <a:rPr lang="ko-KR" altLang="en-US" dirty="0"/>
              <a:t> </a:t>
            </a:r>
            <a:r>
              <a:rPr lang="en-US" altLang="ko-KR" dirty="0"/>
              <a:t>SoC</a:t>
            </a:r>
            <a:r>
              <a:rPr lang="ko-KR" altLang="en-US" dirty="0"/>
              <a:t>의 </a:t>
            </a:r>
            <a:r>
              <a:rPr lang="en-US" altLang="ko-KR" dirty="0"/>
              <a:t>FPGA </a:t>
            </a:r>
            <a:r>
              <a:rPr lang="ko-KR" altLang="en-US" dirty="0"/>
              <a:t>및 </a:t>
            </a:r>
            <a:r>
              <a:rPr lang="en-US" altLang="ko-KR" dirty="0"/>
              <a:t>Application </a:t>
            </a:r>
            <a:r>
              <a:rPr lang="ko-KR" altLang="en-US" dirty="0"/>
              <a:t>개발이 완료 된 후</a:t>
            </a:r>
            <a:r>
              <a:rPr lang="en-US" altLang="ko-KR" dirty="0"/>
              <a:t>, </a:t>
            </a:r>
            <a:r>
              <a:rPr lang="ko-KR" altLang="en-US" dirty="0"/>
              <a:t>부팅을 위한 부팅 이미지 생성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C1818-AE50-4FAE-84C2-4FB7A8E6E8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9. Build and create </a:t>
            </a:r>
            <a:r>
              <a:rPr lang="en-US" altLang="ko-KR" dirty="0" err="1"/>
              <a:t>Bootimage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D5A50D-7FEF-487E-9D0A-5E07F5198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8"/>
          <a:stretch/>
        </p:blipFill>
        <p:spPr>
          <a:xfrm>
            <a:off x="611560" y="968744"/>
            <a:ext cx="2952328" cy="38292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7D0003-12F9-4BD8-843F-FE79698E2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943" y="1007131"/>
            <a:ext cx="3669207" cy="32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4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Design flow overview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Design with IP Integrator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1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Design with IP Integrator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5445224"/>
            <a:ext cx="7921625" cy="1008112"/>
          </a:xfrm>
        </p:spPr>
        <p:txBody>
          <a:bodyPr/>
          <a:lstStyle/>
          <a:p>
            <a:r>
              <a:rPr lang="en-US" altLang="ko-KR" dirty="0" err="1"/>
              <a:t>Vivado</a:t>
            </a:r>
            <a:r>
              <a:rPr lang="ko-KR" altLang="en-US" dirty="0"/>
              <a:t>를 실행 후 </a:t>
            </a: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를 클릭하여 프로젝트 생성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04B248-70EC-45D8-9BFC-ACADEB21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56" y="908720"/>
            <a:ext cx="5688632" cy="44596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CC22A9-CD41-487E-9559-C179293658E7}"/>
              </a:ext>
            </a:extLst>
          </p:cNvPr>
          <p:cNvSpPr/>
          <p:nvPr/>
        </p:nvSpPr>
        <p:spPr>
          <a:xfrm>
            <a:off x="1828439" y="2244072"/>
            <a:ext cx="720080" cy="16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0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24E20A2-37BC-42E3-9C3C-C3726758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3458A9-BDA5-4D20-ACCF-5252FF97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95FFD4-79F4-46A9-9E54-7FAB6A90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Design with IP Integrator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75C7989-1736-4E72-9EC4-28BFDD07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5301208"/>
            <a:ext cx="7921625" cy="1152128"/>
          </a:xfrm>
        </p:spPr>
        <p:txBody>
          <a:bodyPr/>
          <a:lstStyle/>
          <a:p>
            <a:r>
              <a:rPr lang="en-US" altLang="ko-KR" dirty="0"/>
              <a:t>RTL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선택</a:t>
            </a:r>
            <a:r>
              <a:rPr lang="en-US" altLang="ko-KR" dirty="0"/>
              <a:t>, Do not specify source </a:t>
            </a:r>
            <a:r>
              <a:rPr lang="ko-KR" altLang="en-US" dirty="0"/>
              <a:t>체크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CDF813B-666F-4DCF-B3F2-EBDEF7E954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생성 </a:t>
            </a:r>
            <a:r>
              <a:rPr lang="en-US" altLang="ko-KR" dirty="0"/>
              <a:t>(continued)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2DC57F-E2B6-4789-8AA8-949F3831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08" y="1028339"/>
            <a:ext cx="4591127" cy="39018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0FEF4CE-666A-451C-8D50-2218D558F405}"/>
              </a:ext>
            </a:extLst>
          </p:cNvPr>
          <p:cNvSpPr/>
          <p:nvPr/>
        </p:nvSpPr>
        <p:spPr>
          <a:xfrm>
            <a:off x="2339752" y="1844824"/>
            <a:ext cx="39604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C38ABBB-B355-490D-8FDE-0E2CF68F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61D552-1022-4DCE-A3A2-E8600F7A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CEF9A8-64E9-481B-B6DD-DE010B4B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Design with IP Integrator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D34F70-9EB8-4ECC-9731-C73C22C8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5373216"/>
            <a:ext cx="7921625" cy="1080120"/>
          </a:xfrm>
        </p:spPr>
        <p:txBody>
          <a:bodyPr/>
          <a:lstStyle/>
          <a:p>
            <a:r>
              <a:rPr lang="ko-KR" altLang="en-US" dirty="0"/>
              <a:t>보드 또는</a:t>
            </a:r>
            <a:r>
              <a:rPr lang="en-US" altLang="ko-KR" dirty="0"/>
              <a:t> </a:t>
            </a:r>
            <a:r>
              <a:rPr lang="ko-KR" altLang="en-US" dirty="0"/>
              <a:t>칩의 </a:t>
            </a:r>
            <a:r>
              <a:rPr lang="en-US" altLang="ko-KR" dirty="0"/>
              <a:t>Part number </a:t>
            </a:r>
            <a:r>
              <a:rPr lang="ko-KR" altLang="en-US" dirty="0"/>
              <a:t>선택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2A975B5-C6DC-4454-9B89-B4F74CC24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생성 </a:t>
            </a:r>
            <a:r>
              <a:rPr lang="en-US" altLang="ko-KR" dirty="0"/>
              <a:t>(continued)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E54969-ABBC-4650-BB8E-53130087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60068"/>
            <a:ext cx="4845311" cy="41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C38ABBB-B355-490D-8FDE-0E2CF68F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61D552-1022-4DCE-A3A2-E8600F7A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CEF9A8-64E9-481B-B6DD-DE010B4B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Design with IP Integrator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D34F70-9EB8-4ECC-9731-C73C22C8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725144"/>
            <a:ext cx="7921625" cy="1728192"/>
          </a:xfrm>
        </p:spPr>
        <p:txBody>
          <a:bodyPr/>
          <a:lstStyle/>
          <a:p>
            <a:r>
              <a:rPr lang="ko-KR" altLang="en-US" dirty="0"/>
              <a:t>좌측 </a:t>
            </a:r>
            <a:r>
              <a:rPr lang="en-US" altLang="ko-KR" dirty="0"/>
              <a:t>Flow Navigator </a:t>
            </a:r>
            <a:r>
              <a:rPr lang="ko-KR" altLang="en-US" dirty="0"/>
              <a:t>메뉴 </a:t>
            </a:r>
            <a:r>
              <a:rPr lang="en-US" altLang="ko-KR" dirty="0"/>
              <a:t>Create Block Design </a:t>
            </a:r>
            <a:r>
              <a:rPr lang="ko-KR" altLang="en-US" dirty="0"/>
              <a:t>클릭 후 </a:t>
            </a:r>
            <a:r>
              <a:rPr lang="en-US" altLang="ko-KR" dirty="0"/>
              <a:t>Block design </a:t>
            </a:r>
            <a:r>
              <a:rPr lang="ko-KR" altLang="en-US" dirty="0"/>
              <a:t>파일 생성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2A975B5-C6DC-4454-9B89-B4F74CC24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r>
              <a:rPr lang="ko-KR" altLang="en-US" dirty="0"/>
              <a:t> 생성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62406C-F9A1-4150-9E52-4DCE10B4E6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20" y="908720"/>
            <a:ext cx="6336704" cy="35783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04FEE-07E7-43A9-8583-1CACCE7023E4}"/>
              </a:ext>
            </a:extLst>
          </p:cNvPr>
          <p:cNvSpPr/>
          <p:nvPr/>
        </p:nvSpPr>
        <p:spPr>
          <a:xfrm>
            <a:off x="1289720" y="1916832"/>
            <a:ext cx="7620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4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/>
              <a:t>Design flow overview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Design with IP Integrator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455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041B5F9-39A5-4649-A900-AB153C51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59D9E9-FDB7-4C08-9A3B-EF24543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9ADBAC4-D9D3-4ABD-B17E-15D07CF4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Design with IP Integrator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E14B009-E9A4-4FEA-A9EF-D7CA2A340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215" y="906690"/>
            <a:ext cx="7921625" cy="4640951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6063841-62E3-4A9C-8525-8D0C645AD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Window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4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C38ABBB-B355-490D-8FDE-0E2CF68F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61D552-1022-4DCE-A3A2-E8600F7A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CEF9A8-64E9-481B-B6DD-DE010B4B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Design with IP Integrator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D34F70-9EB8-4ECC-9731-C73C22C8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869160"/>
            <a:ext cx="7921625" cy="1584176"/>
          </a:xfrm>
        </p:spPr>
        <p:txBody>
          <a:bodyPr/>
          <a:lstStyle/>
          <a:p>
            <a:r>
              <a:rPr lang="ko-KR" altLang="en-US" dirty="0"/>
              <a:t>중앙 혹은 상단 </a:t>
            </a:r>
            <a:r>
              <a:rPr lang="en-US" altLang="ko-KR" dirty="0"/>
              <a:t>‘+’ </a:t>
            </a:r>
            <a:r>
              <a:rPr lang="ko-KR" altLang="en-US" dirty="0"/>
              <a:t>버튼을 클릭하여 </a:t>
            </a:r>
            <a:r>
              <a:rPr lang="en-US" altLang="ko-KR" dirty="0"/>
              <a:t>IP </a:t>
            </a:r>
            <a:r>
              <a:rPr lang="ko-KR" altLang="en-US" dirty="0"/>
              <a:t>검색 창 팝업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를 검색하여 추가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2A975B5-C6DC-4454-9B89-B4F74CC24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IP Core </a:t>
            </a:r>
            <a:r>
              <a:rPr lang="ko-KR" altLang="en-US" dirty="0"/>
              <a:t>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5B1BF3-6762-48A8-92B6-09835C63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01" y="1267360"/>
            <a:ext cx="2876951" cy="295316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A9AECBF-5331-4978-ACF1-10C2B4B60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340768"/>
            <a:ext cx="4709814" cy="24609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5FD43D-0A52-4EDB-83E3-7CFB3969A151}"/>
              </a:ext>
            </a:extLst>
          </p:cNvPr>
          <p:cNvSpPr/>
          <p:nvPr/>
        </p:nvSpPr>
        <p:spPr>
          <a:xfrm>
            <a:off x="2757286" y="2636912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B52734-DA7F-4FC1-ACF0-CAA15FAD243A}"/>
              </a:ext>
            </a:extLst>
          </p:cNvPr>
          <p:cNvSpPr/>
          <p:nvPr/>
        </p:nvSpPr>
        <p:spPr>
          <a:xfrm>
            <a:off x="1605158" y="1499298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8889E4D-4DDF-48C8-B244-37B6AEB56A70}"/>
              </a:ext>
            </a:extLst>
          </p:cNvPr>
          <p:cNvSpPr/>
          <p:nvPr/>
        </p:nvSpPr>
        <p:spPr>
          <a:xfrm>
            <a:off x="5008619" y="2470046"/>
            <a:ext cx="949222" cy="20234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0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571ADC8-08F7-4328-8087-64A00DA6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B5C42A-1E72-4448-A7E2-C3FDEADB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0904E-3728-4F5A-8768-9E23868B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Design with IP Integrator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B3BBE0-07FF-4871-815F-340DF722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797152"/>
            <a:ext cx="7921625" cy="1656184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구성에 필요한 추가 </a:t>
            </a:r>
            <a:r>
              <a:rPr lang="en-US" altLang="ko-KR" dirty="0"/>
              <a:t>IP core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Connection</a:t>
            </a:r>
            <a:r>
              <a:rPr lang="ko-KR" altLang="en-US" dirty="0"/>
              <a:t>을 자동으로 수행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6FE4053-7F47-4226-8E65-CFCF19A401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Run connection automation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9A685A-E8CD-4AE9-8AB9-E26C00A5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90" y="1416686"/>
            <a:ext cx="4220371" cy="2653644"/>
          </a:xfrm>
          <a:prstGeom prst="rect">
            <a:avLst/>
          </a:prstGeom>
        </p:spPr>
      </p:pic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8986C287-A563-4BDE-9B73-0D9E3038E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" t="656" r="60513" b="63658"/>
          <a:stretch/>
        </p:blipFill>
        <p:spPr>
          <a:xfrm>
            <a:off x="417847" y="2256313"/>
            <a:ext cx="3060713" cy="16561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DA9AA0-A3F0-4FC7-849A-A2DBA4AC35BF}"/>
              </a:ext>
            </a:extLst>
          </p:cNvPr>
          <p:cNvSpPr/>
          <p:nvPr/>
        </p:nvSpPr>
        <p:spPr>
          <a:xfrm>
            <a:off x="1583387" y="2635496"/>
            <a:ext cx="10919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909C31-03FF-452A-B928-47035BD2BC96}"/>
              </a:ext>
            </a:extLst>
          </p:cNvPr>
          <p:cNvSpPr/>
          <p:nvPr/>
        </p:nvSpPr>
        <p:spPr>
          <a:xfrm>
            <a:off x="3767600" y="2541164"/>
            <a:ext cx="949222" cy="20234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26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8AF19D-BD38-4D92-AED3-637E4D5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3F664D-C62F-4C46-90D1-7C1FB44D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5B2A296-D48C-496F-BA7B-1407157D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Design with IP Integrator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4573FCA-5772-4676-8F34-63CC6795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941168"/>
            <a:ext cx="7921625" cy="1512168"/>
          </a:xfrm>
        </p:spPr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IP</a:t>
            </a:r>
            <a:r>
              <a:rPr lang="ko-KR" altLang="en-US" dirty="0"/>
              <a:t>에 대한 설정을 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5D610A-9F50-439E-9D30-71062E2AD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</a:t>
            </a:r>
            <a:r>
              <a:rPr lang="ko-KR" altLang="en-US" dirty="0"/>
              <a:t> </a:t>
            </a:r>
            <a:r>
              <a:rPr lang="en-US" altLang="ko-KR" dirty="0"/>
              <a:t>customize IP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4B942E-6A71-4F2C-8F60-01B4E076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023516"/>
            <a:ext cx="4479445" cy="34129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77DC6A-988C-48DC-A707-1BD6E23F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2324424" cy="158137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721A42-CFDF-4B90-8951-DDAAF46F69B3}"/>
              </a:ext>
            </a:extLst>
          </p:cNvPr>
          <p:cNvSpPr/>
          <p:nvPr/>
        </p:nvSpPr>
        <p:spPr>
          <a:xfrm>
            <a:off x="945680" y="3109377"/>
            <a:ext cx="165618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Double Click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8AC2E8-04FF-4EF7-8F55-028C3EAB3C97}"/>
              </a:ext>
            </a:extLst>
          </p:cNvPr>
          <p:cNvSpPr/>
          <p:nvPr/>
        </p:nvSpPr>
        <p:spPr>
          <a:xfrm>
            <a:off x="2896297" y="2365365"/>
            <a:ext cx="949222" cy="20234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6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D9F9C9F-3689-40CE-B578-F9DEE1E0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C25C1E-D063-44B0-B561-38D7AC1C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D599B14-4490-4FAF-A67D-9A04BAFF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Design with IP Integrator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3B717A-7A75-4D42-A46D-B1F9B245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5013176"/>
            <a:ext cx="7921625" cy="1440160"/>
          </a:xfrm>
        </p:spPr>
        <p:txBody>
          <a:bodyPr/>
          <a:lstStyle/>
          <a:p>
            <a:r>
              <a:rPr lang="en-US" altLang="ko-KR" dirty="0"/>
              <a:t>FPGA</a:t>
            </a:r>
            <a:r>
              <a:rPr lang="ko-KR" altLang="en-US" dirty="0"/>
              <a:t> 의 </a:t>
            </a:r>
            <a:r>
              <a:rPr lang="en-US" altLang="ko-KR" dirty="0"/>
              <a:t>IP core </a:t>
            </a:r>
            <a:r>
              <a:rPr lang="ko-KR" altLang="en-US" dirty="0"/>
              <a:t>및 </a:t>
            </a:r>
            <a:r>
              <a:rPr lang="en-US" altLang="ko-KR" dirty="0"/>
              <a:t>Block RAM, Register </a:t>
            </a:r>
            <a:r>
              <a:rPr lang="ko-KR" altLang="en-US" dirty="0"/>
              <a:t>등의 </a:t>
            </a:r>
            <a:r>
              <a:rPr lang="en-US" altLang="ko-KR" dirty="0"/>
              <a:t>Address</a:t>
            </a:r>
            <a:r>
              <a:rPr lang="ko-KR" altLang="en-US" dirty="0"/>
              <a:t>를 설정</a:t>
            </a:r>
            <a:endParaRPr lang="en-US" altLang="ko-KR" dirty="0"/>
          </a:p>
          <a:p>
            <a:r>
              <a:rPr lang="ko-KR" altLang="en-US" dirty="0"/>
              <a:t>설정 된 </a:t>
            </a:r>
            <a:r>
              <a:rPr lang="en-US" altLang="ko-KR" dirty="0"/>
              <a:t>Address </a:t>
            </a:r>
            <a:r>
              <a:rPr lang="ko-KR" altLang="en-US" dirty="0"/>
              <a:t>를 통해 </a:t>
            </a:r>
            <a:r>
              <a:rPr lang="en-US" altLang="ko-KR" dirty="0"/>
              <a:t>Application </a:t>
            </a:r>
            <a:r>
              <a:rPr lang="ko-KR" altLang="en-US" dirty="0"/>
              <a:t>프로그램에서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69FE601-4494-4EF1-823C-6F1A91BD0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Address Window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14890E-169B-4B55-9916-80B14207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044409"/>
            <a:ext cx="6252356" cy="36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34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Design flow overview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Design with IP Integrator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4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TeraTerm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https://ttssh2.osdn.jp/index.html.en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Digilent</a:t>
            </a:r>
            <a:r>
              <a:rPr lang="en-US" altLang="ko-KR" dirty="0"/>
              <a:t> </a:t>
            </a:r>
            <a:r>
              <a:rPr lang="en-US" altLang="ko-KR" dirty="0" err="1"/>
              <a:t>Zybo</a:t>
            </a:r>
            <a:r>
              <a:rPr lang="en-US" altLang="ko-KR" dirty="0"/>
              <a:t> Z7-10 Board files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https://github.com/Digilent/vivado-boards</a:t>
            </a:r>
            <a:endParaRPr lang="en-US" altLang="ko-KR" dirty="0"/>
          </a:p>
          <a:p>
            <a:pPr lvl="1"/>
            <a:r>
              <a:rPr lang="ko-KR" altLang="en-US" dirty="0"/>
              <a:t>웹사이트 방문 후 </a:t>
            </a:r>
            <a:r>
              <a:rPr lang="en-US" altLang="ko-KR" dirty="0"/>
              <a:t>Code-Download ZIP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사전준비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80CC87-8573-41E2-8381-6C864FB79B1C}"/>
              </a:ext>
            </a:extLst>
          </p:cNvPr>
          <p:cNvGrpSpPr/>
          <p:nvPr/>
        </p:nvGrpSpPr>
        <p:grpSpPr>
          <a:xfrm>
            <a:off x="1259632" y="3068960"/>
            <a:ext cx="6259083" cy="2167913"/>
            <a:chOff x="1415818" y="3241080"/>
            <a:chExt cx="6259083" cy="21679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DD556B-5F99-4616-BBC2-C773B6ED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5818" y="3241080"/>
              <a:ext cx="6259083" cy="216791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DA5113-7EC2-43B6-9E78-7299960552DA}"/>
                </a:ext>
              </a:extLst>
            </p:cNvPr>
            <p:cNvSpPr/>
            <p:nvPr/>
          </p:nvSpPr>
          <p:spPr>
            <a:xfrm>
              <a:off x="5004048" y="4941168"/>
              <a:ext cx="2520280" cy="467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49A6C1-BF2F-4C9B-841A-473396DD2219}"/>
                </a:ext>
              </a:extLst>
            </p:cNvPr>
            <p:cNvSpPr/>
            <p:nvPr/>
          </p:nvSpPr>
          <p:spPr>
            <a:xfrm>
              <a:off x="6804249" y="3299498"/>
              <a:ext cx="79208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213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F601F85-A1C1-447F-BC47-431920C9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622B70-F5A3-4765-ACD0-1FDE9776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38E5ABD-5B1F-441E-AFED-C3E606A5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43EF07-80E3-499C-9BE0-19E8B882E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배포된 자료를 이용하여 </a:t>
            </a:r>
            <a:r>
              <a:rPr lang="en-US" altLang="ko-KR" dirty="0"/>
              <a:t>Hello world </a:t>
            </a:r>
            <a:r>
              <a:rPr lang="ko-KR" altLang="en-US" dirty="0"/>
              <a:t>프로젝트를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출력을 </a:t>
            </a:r>
            <a:r>
              <a:rPr lang="en-US" altLang="ko-KR" dirty="0"/>
              <a:t>“Hello &lt;</a:t>
            </a:r>
            <a:r>
              <a:rPr lang="ko-KR" altLang="en-US" dirty="0"/>
              <a:t>이름</a:t>
            </a:r>
            <a:r>
              <a:rPr lang="en-US" altLang="ko-KR" dirty="0"/>
              <a:t>&gt;” </a:t>
            </a:r>
            <a:r>
              <a:rPr lang="ko-KR" altLang="en-US" dirty="0"/>
              <a:t>으로 변경하여 콘솔 창을 </a:t>
            </a:r>
            <a:r>
              <a:rPr lang="ko-KR" altLang="en-US"/>
              <a:t>캡처하여 제출한다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86C161C-B70D-4C97-8014-A3E180AD3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프로젝트 실습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75425F-0DD4-4BFD-AA52-3F30941D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404869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1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/>
              <a:t>Design flow overview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Design with IP Integrator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8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A5388DC-3958-424F-80A8-3FDF867C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0A27C2-5E30-4F91-B869-A660951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92D7F42-3E0F-410D-BBAF-C24C9B3F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Design flow 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BD458D5-33BC-436C-B896-8FE050837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Typical design flow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0BADCD-FCD2-483A-88AC-0B8E3AF1E63E}"/>
              </a:ext>
            </a:extLst>
          </p:cNvPr>
          <p:cNvSpPr/>
          <p:nvPr/>
        </p:nvSpPr>
        <p:spPr>
          <a:xfrm>
            <a:off x="4494076" y="1412776"/>
            <a:ext cx="2100065" cy="4464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426F1-33A1-416D-BB36-F722DC42C3EC}"/>
              </a:ext>
            </a:extLst>
          </p:cNvPr>
          <p:cNvSpPr/>
          <p:nvPr/>
        </p:nvSpPr>
        <p:spPr>
          <a:xfrm>
            <a:off x="1691680" y="1412776"/>
            <a:ext cx="2100065" cy="4464496"/>
          </a:xfrm>
          <a:prstGeom prst="rect">
            <a:avLst/>
          </a:prstGeom>
          <a:solidFill>
            <a:srgbClr val="F3F7F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CF675A-D57C-4C21-A8C2-BCF8035204B1}"/>
              </a:ext>
            </a:extLst>
          </p:cNvPr>
          <p:cNvSpPr/>
          <p:nvPr/>
        </p:nvSpPr>
        <p:spPr>
          <a:xfrm>
            <a:off x="1937793" y="1465385"/>
            <a:ext cx="165618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Vivado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HLx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19B346-F2CE-4750-821E-79F45882D629}"/>
              </a:ext>
            </a:extLst>
          </p:cNvPr>
          <p:cNvSpPr/>
          <p:nvPr/>
        </p:nvSpPr>
        <p:spPr>
          <a:xfrm>
            <a:off x="1937793" y="2052250"/>
            <a:ext cx="165618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RTL Design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IP Integrator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4B08A3-0559-406E-B92B-B4946EEBFD50}"/>
              </a:ext>
            </a:extLst>
          </p:cNvPr>
          <p:cNvSpPr/>
          <p:nvPr/>
        </p:nvSpPr>
        <p:spPr>
          <a:xfrm>
            <a:off x="1937793" y="3717032"/>
            <a:ext cx="165618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Synthesis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AE19B3-63F8-4BEF-9D32-703FA0B93F73}"/>
              </a:ext>
            </a:extLst>
          </p:cNvPr>
          <p:cNvSpPr/>
          <p:nvPr/>
        </p:nvSpPr>
        <p:spPr>
          <a:xfrm>
            <a:off x="1937793" y="4518792"/>
            <a:ext cx="165618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79247B-0EDF-4384-A921-AE0334C8C5B5}"/>
              </a:ext>
            </a:extLst>
          </p:cNvPr>
          <p:cNvSpPr/>
          <p:nvPr/>
        </p:nvSpPr>
        <p:spPr>
          <a:xfrm>
            <a:off x="1937793" y="5301208"/>
            <a:ext cx="165618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Generate bitstream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4251FD-7293-4446-A36B-58A3C30BA021}"/>
              </a:ext>
            </a:extLst>
          </p:cNvPr>
          <p:cNvSpPr/>
          <p:nvPr/>
        </p:nvSpPr>
        <p:spPr>
          <a:xfrm>
            <a:off x="4740189" y="1465385"/>
            <a:ext cx="1656184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Vivado</a:t>
            </a:r>
            <a:r>
              <a:rPr lang="en-US" altLang="ko-KR" dirty="0">
                <a:solidFill>
                  <a:schemeClr val="tx1"/>
                </a:solidFill>
              </a:rPr>
              <a:t> SDK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3CC76-B8FD-4B20-9274-E0A1A872633E}"/>
              </a:ext>
            </a:extLst>
          </p:cNvPr>
          <p:cNvSpPr/>
          <p:nvPr/>
        </p:nvSpPr>
        <p:spPr>
          <a:xfrm>
            <a:off x="4740189" y="2388221"/>
            <a:ext cx="1656184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Develop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Application project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2E3C96-1EB4-45E7-BEDD-36DF07178918}"/>
              </a:ext>
            </a:extLst>
          </p:cNvPr>
          <p:cNvSpPr/>
          <p:nvPr/>
        </p:nvSpPr>
        <p:spPr>
          <a:xfrm>
            <a:off x="4740189" y="3376934"/>
            <a:ext cx="1656184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Debugging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188E77-BB66-4512-ACFE-DFF27C2301AE}"/>
              </a:ext>
            </a:extLst>
          </p:cNvPr>
          <p:cNvSpPr/>
          <p:nvPr/>
        </p:nvSpPr>
        <p:spPr>
          <a:xfrm>
            <a:off x="4740189" y="4365647"/>
            <a:ext cx="1656184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Build Application project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DDF29B-E8D3-442B-BDD2-CD7F83E67B63}"/>
              </a:ext>
            </a:extLst>
          </p:cNvPr>
          <p:cNvSpPr/>
          <p:nvPr/>
        </p:nvSpPr>
        <p:spPr>
          <a:xfrm>
            <a:off x="4740189" y="5301208"/>
            <a:ext cx="1656184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Create Boot Image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24E995-CAD6-4B4D-8A3D-2547CF2522C8}"/>
              </a:ext>
            </a:extLst>
          </p:cNvPr>
          <p:cNvCxnSpPr>
            <a:cxnSpLocks/>
          </p:cNvCxnSpPr>
          <p:nvPr/>
        </p:nvCxnSpPr>
        <p:spPr>
          <a:xfrm>
            <a:off x="2732549" y="3298801"/>
            <a:ext cx="0" cy="418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3E5355-E2B6-4037-ACC3-A051AD868C80}"/>
              </a:ext>
            </a:extLst>
          </p:cNvPr>
          <p:cNvCxnSpPr>
            <a:cxnSpLocks/>
          </p:cNvCxnSpPr>
          <p:nvPr/>
        </p:nvCxnSpPr>
        <p:spPr>
          <a:xfrm>
            <a:off x="2726242" y="4151909"/>
            <a:ext cx="0" cy="380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E98BA1-B4AE-4C90-A630-68CF5BC85180}"/>
              </a:ext>
            </a:extLst>
          </p:cNvPr>
          <p:cNvCxnSpPr>
            <a:cxnSpLocks/>
          </p:cNvCxnSpPr>
          <p:nvPr/>
        </p:nvCxnSpPr>
        <p:spPr>
          <a:xfrm>
            <a:off x="2730743" y="494116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3841A4F-3FD7-46C1-9B8B-3CAA6F349CD8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3593977" y="2604245"/>
            <a:ext cx="1146212" cy="291298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5B26EFC-E206-492B-9226-903EC1819C0C}"/>
              </a:ext>
            </a:extLst>
          </p:cNvPr>
          <p:cNvCxnSpPr>
            <a:cxnSpLocks/>
          </p:cNvCxnSpPr>
          <p:nvPr/>
        </p:nvCxnSpPr>
        <p:spPr>
          <a:xfrm>
            <a:off x="5544109" y="2820269"/>
            <a:ext cx="0" cy="556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AC5A32-06FE-4FF2-9457-BAD3B2E4DCEE}"/>
              </a:ext>
            </a:extLst>
          </p:cNvPr>
          <p:cNvCxnSpPr>
            <a:cxnSpLocks/>
          </p:cNvCxnSpPr>
          <p:nvPr/>
        </p:nvCxnSpPr>
        <p:spPr>
          <a:xfrm>
            <a:off x="5544109" y="3808982"/>
            <a:ext cx="0" cy="556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BBCB70B-FED4-4A59-8C80-033A725A903A}"/>
              </a:ext>
            </a:extLst>
          </p:cNvPr>
          <p:cNvCxnSpPr>
            <a:cxnSpLocks/>
          </p:cNvCxnSpPr>
          <p:nvPr/>
        </p:nvCxnSpPr>
        <p:spPr>
          <a:xfrm>
            <a:off x="5544109" y="4797695"/>
            <a:ext cx="0" cy="503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7E51F8-529E-483E-8ABC-C4E578AB58F7}"/>
              </a:ext>
            </a:extLst>
          </p:cNvPr>
          <p:cNvSpPr txBox="1"/>
          <p:nvPr/>
        </p:nvSpPr>
        <p:spPr>
          <a:xfrm rot="16200000">
            <a:off x="2834278" y="3929932"/>
            <a:ext cx="2382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Export Hardware Description File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E3DE6E-8F25-40CC-8737-C82BED565791}"/>
              </a:ext>
            </a:extLst>
          </p:cNvPr>
          <p:cNvSpPr/>
          <p:nvPr/>
        </p:nvSpPr>
        <p:spPr>
          <a:xfrm>
            <a:off x="1939484" y="2872099"/>
            <a:ext cx="165618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RTL Simulation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CA0E57-5A68-43E8-B757-AA0A85776AFE}"/>
              </a:ext>
            </a:extLst>
          </p:cNvPr>
          <p:cNvCxnSpPr>
            <a:cxnSpLocks/>
          </p:cNvCxnSpPr>
          <p:nvPr/>
        </p:nvCxnSpPr>
        <p:spPr>
          <a:xfrm>
            <a:off x="2730105" y="2484298"/>
            <a:ext cx="0" cy="385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3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0B77DEB-E7DC-4BCD-B0FE-529BE881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340431-47CA-47E0-AA05-29CE6D64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6A0D70-D38F-48EE-9288-EEA507F5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73251A-B4FA-4FD4-90EE-E91A4C14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22" y="4895420"/>
            <a:ext cx="8137153" cy="1173149"/>
          </a:xfrm>
        </p:spPr>
        <p:txBody>
          <a:bodyPr/>
          <a:lstStyle/>
          <a:p>
            <a:r>
              <a:rPr lang="en-US" altLang="ko-KR" dirty="0"/>
              <a:t>Block Diagram </a:t>
            </a:r>
            <a:r>
              <a:rPr lang="ko-KR" altLang="en-US" dirty="0"/>
              <a:t>형태로 </a:t>
            </a:r>
            <a:r>
              <a:rPr lang="en-US" altLang="ko-KR" dirty="0"/>
              <a:t>FPGA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ko-KR" altLang="en-US" dirty="0"/>
              <a:t>제조사 제공</a:t>
            </a:r>
            <a:r>
              <a:rPr lang="en-US" altLang="ko-KR" dirty="0"/>
              <a:t>, 3rd party </a:t>
            </a:r>
            <a:r>
              <a:rPr lang="ko-KR" altLang="en-US" dirty="0"/>
              <a:t>혹은 직접 제작한 </a:t>
            </a:r>
            <a:r>
              <a:rPr lang="en-US" altLang="ko-KR" dirty="0"/>
              <a:t>IP Core</a:t>
            </a:r>
            <a:r>
              <a:rPr lang="ko-KR" altLang="en-US" dirty="0"/>
              <a:t>를 사용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8028487-B889-4649-8E7B-3CF1BD703A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Create Code (IP Integrator)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042C97-D7D2-44F1-B8CD-6DD9744C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89" y="987947"/>
            <a:ext cx="6337966" cy="33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32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9E8E29C-1D5F-42ED-A73A-EFF89311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768050-2B2D-4FD2-B5D1-C577315D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91AB976-6851-4F86-A068-0D2FA377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72BCBFB-648E-4A06-BF65-1DD9758D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725144"/>
            <a:ext cx="7921625" cy="1728192"/>
          </a:xfrm>
        </p:spPr>
        <p:txBody>
          <a:bodyPr/>
          <a:lstStyle/>
          <a:p>
            <a:r>
              <a:rPr lang="en-US" altLang="ko-KR" dirty="0"/>
              <a:t>HDL</a:t>
            </a:r>
            <a:r>
              <a:rPr lang="ko-KR" altLang="en-US" dirty="0"/>
              <a:t> 코드를 작성하여 </a:t>
            </a:r>
            <a:r>
              <a:rPr lang="en-US" altLang="ko-KR" dirty="0"/>
              <a:t>FPGA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en-US" altLang="ko-KR" dirty="0"/>
              <a:t>IP Integrator</a:t>
            </a:r>
            <a:r>
              <a:rPr lang="ko-KR" altLang="en-US" dirty="0"/>
              <a:t>를 사용한 디자인을 </a:t>
            </a:r>
            <a:r>
              <a:rPr lang="en-US" altLang="ko-KR" dirty="0"/>
              <a:t>Module </a:t>
            </a:r>
            <a:r>
              <a:rPr lang="ko-KR" altLang="en-US" dirty="0"/>
              <a:t>형태로 가져와 사용 가능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8E8DB65-B3E8-46D5-BEE7-4C6493FFA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Create Code (HDL Code)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17C0FA-7383-48F1-9D67-5CEF5468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02" y="979877"/>
            <a:ext cx="6023140" cy="35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0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30B8F6-C134-467D-9BCE-54CAFFB9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03B87-26D8-4109-8140-4EFA6114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398A31-9CFB-42E8-93A5-68371AFE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815CD27-C5B7-4C85-BBEE-6505CF55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581128"/>
            <a:ext cx="7921625" cy="1800200"/>
          </a:xfrm>
        </p:spPr>
        <p:txBody>
          <a:bodyPr/>
          <a:lstStyle/>
          <a:p>
            <a:r>
              <a:rPr lang="en-US" altLang="ko-KR" dirty="0"/>
              <a:t>RTL </a:t>
            </a:r>
            <a:r>
              <a:rPr lang="ko-KR" altLang="en-US" dirty="0"/>
              <a:t>코드의 동작을 시뮬레이션</a:t>
            </a:r>
            <a:endParaRPr lang="en-US" altLang="ko-KR" dirty="0"/>
          </a:p>
          <a:p>
            <a:r>
              <a:rPr lang="en-US" altLang="ko-KR" dirty="0"/>
              <a:t>RTL ?</a:t>
            </a:r>
          </a:p>
          <a:p>
            <a:pPr lvl="1"/>
            <a:r>
              <a:rPr lang="en-US" altLang="ko-KR" dirty="0"/>
              <a:t>Register Transfer Level 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하드웨어 레지스터 간의 신호 흐름을 뜻함</a:t>
            </a:r>
            <a:endParaRPr lang="en-US" altLang="ko-KR" dirty="0"/>
          </a:p>
          <a:p>
            <a:r>
              <a:rPr lang="ko-KR" altLang="en-US" dirty="0"/>
              <a:t>소스코드의 컴파일 전 회로의 동작 검증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CD77D9-C9EA-4431-B206-53FC315F9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HDL</a:t>
            </a:r>
            <a:r>
              <a:rPr lang="ko-KR" altLang="en-US" dirty="0"/>
              <a:t> </a:t>
            </a:r>
            <a:r>
              <a:rPr lang="en-US" altLang="ko-KR" dirty="0"/>
              <a:t>RTL Simulation</a:t>
            </a:r>
            <a:endParaRPr lang="ko-KR" altLang="en-US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83562B41-10E2-40DB-AE6B-6EB04F05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20" y="974210"/>
            <a:ext cx="7812360" cy="333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1CB72FA-0C76-4930-B48B-D9BCD37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DEA30D-B2B3-4B39-B4CB-809B8145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332E73D-A024-4C0C-A9A5-B44A0688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EE7B80A-9A40-46F4-84AD-416C687A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293096"/>
            <a:ext cx="7921625" cy="2160240"/>
          </a:xfrm>
        </p:spPr>
        <p:txBody>
          <a:bodyPr/>
          <a:lstStyle/>
          <a:p>
            <a:r>
              <a:rPr lang="ko-KR" altLang="en-US" dirty="0"/>
              <a:t>작성된 </a:t>
            </a:r>
            <a:r>
              <a:rPr lang="en-US" altLang="ko-KR" dirty="0"/>
              <a:t>RTL</a:t>
            </a:r>
            <a:r>
              <a:rPr lang="ko-KR" altLang="en-US" dirty="0"/>
              <a:t> 코드를 </a:t>
            </a:r>
            <a:r>
              <a:rPr lang="en-US" altLang="ko-KR" dirty="0"/>
              <a:t>Netlist </a:t>
            </a:r>
            <a:r>
              <a:rPr lang="ko-KR" altLang="en-US" dirty="0"/>
              <a:t>형태로 컴파일</a:t>
            </a:r>
            <a:endParaRPr lang="en-US" altLang="ko-KR" dirty="0"/>
          </a:p>
          <a:p>
            <a:r>
              <a:rPr lang="en-US" altLang="ko-KR" dirty="0"/>
              <a:t>Netlist ?</a:t>
            </a:r>
          </a:p>
          <a:p>
            <a:pPr lvl="1"/>
            <a:r>
              <a:rPr lang="ko-KR" altLang="en-US" dirty="0"/>
              <a:t>회로의 전자 부품 목록과 이들이 연결된 노드 목록의 설명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1DAD42-82A5-44C5-86CC-6308A0D96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Synthesize</a:t>
            </a:r>
            <a:endParaRPr lang="ko-KR" altLang="en-US" dirty="0"/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215B3EC7-79E2-4D1D-AD18-23B4606F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22" y="981775"/>
            <a:ext cx="6557156" cy="309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10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160F3B-9DFF-415C-8D5B-27B8DAA4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27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01BB67-4735-41B4-BE6E-21FFBBC3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4A7D71-F0D4-4840-9A6C-5D7ACDED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I. Design flow 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E20459-33DE-478C-A3E2-E0213A61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221088"/>
            <a:ext cx="7921625" cy="1836638"/>
          </a:xfrm>
        </p:spPr>
        <p:txBody>
          <a:bodyPr/>
          <a:lstStyle/>
          <a:p>
            <a:r>
              <a:rPr lang="en-US" altLang="ko-KR" dirty="0"/>
              <a:t>Netlist</a:t>
            </a:r>
            <a:r>
              <a:rPr lang="ko-KR" altLang="en-US" dirty="0"/>
              <a:t>를 실제 </a:t>
            </a:r>
            <a:r>
              <a:rPr lang="en-US" altLang="ko-KR" dirty="0"/>
              <a:t>FPGA </a:t>
            </a:r>
            <a:r>
              <a:rPr lang="ko-KR" altLang="en-US" dirty="0"/>
              <a:t>내부에 배치하는 작업 </a:t>
            </a:r>
            <a:r>
              <a:rPr lang="en-US" altLang="ko-KR" dirty="0"/>
              <a:t>(Place &amp; Route)</a:t>
            </a:r>
          </a:p>
          <a:p>
            <a:r>
              <a:rPr lang="en-US" altLang="ko-KR" dirty="0"/>
              <a:t>Design / Timing Analysis </a:t>
            </a:r>
            <a:r>
              <a:rPr lang="ko-KR" altLang="en-US" dirty="0"/>
              <a:t>수행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055D987-D76B-4E29-B095-6C2F053D8C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 Implementation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AA723B-A5B8-438A-AC19-CEF070DF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14" y="986008"/>
            <a:ext cx="3558716" cy="311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4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671</Words>
  <Application>Microsoft Office PowerPoint</Application>
  <PresentationFormat>화면 슬라이드 쇼(4:3)</PresentationFormat>
  <Paragraphs>171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PowerPoint 프레젠테이션</vt:lpstr>
      <vt:lpstr>Contents</vt:lpstr>
      <vt:lpstr>PowerPoint 프레젠테이션</vt:lpstr>
      <vt:lpstr>I. Design flow overview</vt:lpstr>
      <vt:lpstr>I. Design flow overview</vt:lpstr>
      <vt:lpstr>I. Design flow overview</vt:lpstr>
      <vt:lpstr>I. Design flow overview</vt:lpstr>
      <vt:lpstr>I. Design flow overview</vt:lpstr>
      <vt:lpstr>I. Design flow overview</vt:lpstr>
      <vt:lpstr>I. Design flow overview</vt:lpstr>
      <vt:lpstr>I. Design flow overview</vt:lpstr>
      <vt:lpstr>I. Design flow overview</vt:lpstr>
      <vt:lpstr>I. Design flow overview</vt:lpstr>
      <vt:lpstr>I. Design flow overview</vt:lpstr>
      <vt:lpstr>PowerPoint 프레젠테이션</vt:lpstr>
      <vt:lpstr>II. Design with IP Integrator</vt:lpstr>
      <vt:lpstr>II. Design with IP Integrator</vt:lpstr>
      <vt:lpstr>II. Design with IP Integrator</vt:lpstr>
      <vt:lpstr>II. Design with IP Integrator</vt:lpstr>
      <vt:lpstr>II. Design with IP Integrator</vt:lpstr>
      <vt:lpstr>II. Design with IP Integrator</vt:lpstr>
      <vt:lpstr>II. Design with IP Integrator</vt:lpstr>
      <vt:lpstr>II. Design with IP Integrator</vt:lpstr>
      <vt:lpstr>II. Design with IP Integrator</vt:lpstr>
      <vt:lpstr>PowerPoint 프레젠테이션</vt:lpstr>
      <vt:lpstr>III. 실습</vt:lpstr>
      <vt:lpstr>III.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JChoi</dc:creator>
  <cp:lastModifiedBy>p748</cp:lastModifiedBy>
  <cp:revision>207</cp:revision>
  <dcterms:created xsi:type="dcterms:W3CDTF">2012-04-23T13:28:29Z</dcterms:created>
  <dcterms:modified xsi:type="dcterms:W3CDTF">2021-04-13T15:22:48Z</dcterms:modified>
</cp:coreProperties>
</file>