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6" r:id="rId4"/>
    <p:sldId id="298" r:id="rId5"/>
    <p:sldId id="305" r:id="rId6"/>
    <p:sldId id="299" r:id="rId7"/>
    <p:sldId id="306" r:id="rId8"/>
    <p:sldId id="300" r:id="rId9"/>
    <p:sldId id="307" r:id="rId10"/>
    <p:sldId id="301" r:id="rId11"/>
    <p:sldId id="302" r:id="rId12"/>
    <p:sldId id="303" r:id="rId13"/>
    <p:sldId id="304" r:id="rId14"/>
    <p:sldId id="308" r:id="rId15"/>
    <p:sldId id="313" r:id="rId16"/>
    <p:sldId id="309" r:id="rId17"/>
    <p:sldId id="310" r:id="rId18"/>
    <p:sldId id="311" r:id="rId19"/>
    <p:sldId id="312" r:id="rId20"/>
    <p:sldId id="314" r:id="rId21"/>
    <p:sldId id="26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08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3946-59D7-423E-9F33-89C57985CDB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12CF-773B-4288-B591-D052BD0D4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0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6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7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3" descr="무제-1 복사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로고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6982" y="260551"/>
            <a:ext cx="1103490" cy="144113"/>
          </a:xfrm>
          <a:prstGeom prst="rect">
            <a:avLst/>
          </a:prstGeom>
        </p:spPr>
      </p:pic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179512" y="6388644"/>
            <a:ext cx="1944216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 Team</a:t>
            </a:r>
            <a:endParaRPr lang="ko-KR" altLang="en-US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8028384" y="6596074"/>
            <a:ext cx="11521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altLang="ko-KR" sz="800" b="0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Rev. 1</a:t>
            </a:r>
            <a:endParaRPr lang="ko-KR" altLang="en-US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C9-AA0E-4951-9F02-F2D729697BCD}" type="datetime1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romanUcPeriod"/>
              <a:defRPr sz="2400" b="1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4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4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24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71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4FB5-D85E-4A54-ABD7-6F0367A3BD04}" type="datetime1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63960" y="980728"/>
            <a:ext cx="8380040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1800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18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70855" y="1412776"/>
            <a:ext cx="7921625" cy="496855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2573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2562"/>
            <a:ext cx="2133600" cy="226237"/>
          </a:xfrm>
        </p:spPr>
        <p:txBody>
          <a:bodyPr/>
          <a:lstStyle/>
          <a:p>
            <a:fld id="{E09ABE35-E92B-40E4-AADF-7EA5DAC02CD7}" type="datetime1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58072" y="6532562"/>
            <a:ext cx="2895600" cy="226237"/>
          </a:xfrm>
        </p:spPr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411760" y="6532562"/>
            <a:ext cx="2133600" cy="226237"/>
          </a:xfrm>
        </p:spPr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2" b="36434"/>
          <a:stretch/>
        </p:blipFill>
        <p:spPr>
          <a:xfrm>
            <a:off x="143622" y="2564904"/>
            <a:ext cx="8856756" cy="13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BDCDB641-1304-45B3-A1B7-749638A41028}" type="datetime1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58072" y="6532562"/>
            <a:ext cx="2895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41176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6DAB2840-6032-41FE-ABDD-BC392E5EB2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179512" y="6453336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179512" y="476672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 descr="로고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40352" y="6574732"/>
            <a:ext cx="1152000" cy="1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61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3133725" y="4397042"/>
            <a:ext cx="2724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21</a:t>
            </a:r>
            <a:r>
              <a:rPr lang="en-US" altLang="ko-KR" sz="2000" b="1" baseline="30000" dirty="0">
                <a:latin typeface="Arial" pitchFamily="34" charset="0"/>
                <a:ea typeface="맑은 고딕" pitchFamily="50" charset="-127"/>
              </a:rPr>
              <a:t>st</a:t>
            </a: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 Apr 2021</a:t>
            </a:r>
            <a:endParaRPr lang="ko-KR" altLang="en-US" sz="2000" b="1" dirty="0"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14677"/>
              </p:ext>
            </p:extLst>
          </p:nvPr>
        </p:nvGraphicFramePr>
        <p:xfrm>
          <a:off x="1043608" y="2060848"/>
          <a:ext cx="5904656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PS-PL Interface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0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PS-PL Interface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AXI4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Memory Mapped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AXI4</a:t>
            </a:r>
            <a:r>
              <a:rPr lang="ko-KR" altLang="en-US" dirty="0"/>
              <a:t> </a:t>
            </a:r>
            <a:r>
              <a:rPr lang="en-US" altLang="ko-KR" dirty="0"/>
              <a:t>Stream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5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AXI4 Stream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Address Channel</a:t>
            </a:r>
          </a:p>
          <a:p>
            <a:r>
              <a:rPr lang="en-US" altLang="ko-KR" dirty="0"/>
              <a:t>Always Master to Slave Data transfer</a:t>
            </a:r>
          </a:p>
          <a:p>
            <a:r>
              <a:rPr lang="en-US" altLang="ko-KR" dirty="0"/>
              <a:t>Unlimited burst length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AXI4 Stream interface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501AC7-88C6-43DC-AA81-CF216A1A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3" y="2204864"/>
            <a:ext cx="4746078" cy="20789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3B914C-0518-4085-AE2B-52F3B9AB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7" y="4347796"/>
            <a:ext cx="5238746" cy="18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PS-PL Interface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AXI4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Memory Mapped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AXI4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33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integrator</a:t>
            </a:r>
            <a:r>
              <a:rPr lang="ko-KR" altLang="en-US" dirty="0"/>
              <a:t>를 이용하여 </a:t>
            </a:r>
            <a:r>
              <a:rPr lang="en-US" altLang="ko-KR" dirty="0"/>
              <a:t>AXI GPIO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Zybo</a:t>
            </a:r>
            <a:r>
              <a:rPr lang="en-US" altLang="ko-KR" dirty="0"/>
              <a:t> Z7-10 </a:t>
            </a:r>
            <a:r>
              <a:rPr lang="ko-KR" altLang="en-US" dirty="0"/>
              <a:t>보드의 </a:t>
            </a:r>
            <a:r>
              <a:rPr lang="en-US" altLang="ko-KR" dirty="0"/>
              <a:t>LED </a:t>
            </a:r>
            <a:r>
              <a:rPr lang="ko-KR" altLang="en-US" dirty="0"/>
              <a:t>포트와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SDK</a:t>
            </a:r>
            <a:r>
              <a:rPr lang="ko-KR" altLang="en-US" dirty="0"/>
              <a:t>를 이용하여 </a:t>
            </a:r>
            <a:r>
              <a:rPr lang="en-US" altLang="ko-KR" dirty="0"/>
              <a:t>GPIO</a:t>
            </a:r>
            <a:r>
              <a:rPr lang="ko-KR" altLang="en-US" dirty="0"/>
              <a:t>와 연결된 </a:t>
            </a:r>
            <a:r>
              <a:rPr lang="en-US" altLang="ko-KR" dirty="0"/>
              <a:t>LED</a:t>
            </a:r>
            <a:r>
              <a:rPr lang="ko-KR" altLang="en-US" dirty="0"/>
              <a:t>를 컨트롤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AXI GPIO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85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창을 이용해 </a:t>
            </a:r>
            <a:r>
              <a:rPr lang="en-US" altLang="ko-KR" dirty="0"/>
              <a:t>AXI GPIO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IP Integrator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F6DC01-1AED-4537-8BB1-4355904F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1" y="1556792"/>
            <a:ext cx="8804538" cy="45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5C92799-DD62-4580-8699-D511DF14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F6F07F-9A58-4A14-B88E-B93F0FBE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219F6F-F87D-44A5-A104-28E785C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959E5A-EA35-47FC-88B5-59E7BB1E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AXI GPIO IP Core </a:t>
            </a:r>
            <a:r>
              <a:rPr lang="ko-KR" altLang="en-US" dirty="0"/>
              <a:t>더블 클릭 후 아래와 같이 세팅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F9C09B-0D94-4335-A954-3B8EEAA5C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IP Integrator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81E3A-770D-4434-A44F-D9CC0564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92" y="1930524"/>
            <a:ext cx="4217032" cy="3212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939916-B00D-4D3E-9FD6-96580E6D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8" y="1930524"/>
            <a:ext cx="4217031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HDL wrapper </a:t>
            </a:r>
            <a:r>
              <a:rPr lang="ko-KR" altLang="en-US" dirty="0"/>
              <a:t>를 통해 </a:t>
            </a:r>
            <a:r>
              <a:rPr lang="en-US" altLang="ko-KR" dirty="0"/>
              <a:t>HDL </a:t>
            </a:r>
            <a:r>
              <a:rPr lang="ko-KR" altLang="en-US" dirty="0"/>
              <a:t>코드를 생성 </a:t>
            </a:r>
            <a:r>
              <a:rPr lang="en-US" altLang="ko-KR" dirty="0"/>
              <a:t>(2</a:t>
            </a:r>
            <a:r>
              <a:rPr lang="ko-KR" altLang="en-US" dirty="0"/>
              <a:t>주차 강의 참고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화면 좌측 </a:t>
            </a:r>
            <a:r>
              <a:rPr lang="en-US" altLang="ko-KR" dirty="0"/>
              <a:t>Flow navigator </a:t>
            </a:r>
            <a:r>
              <a:rPr lang="ko-KR" altLang="en-US" dirty="0"/>
              <a:t>창의 </a:t>
            </a:r>
            <a:r>
              <a:rPr lang="en-US" altLang="ko-KR" dirty="0"/>
              <a:t>Open Elaborated Design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Pin Mapping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702B2F-71BD-4494-A042-4A27F8DD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4543232" cy="41450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D6F14C-9082-4A5B-AC64-6EBB0E303589}"/>
              </a:ext>
            </a:extLst>
          </p:cNvPr>
          <p:cNvSpPr/>
          <p:nvPr/>
        </p:nvSpPr>
        <p:spPr>
          <a:xfrm>
            <a:off x="1979712" y="508518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1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I/O Planning Window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Pin Mapping (Continued)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09F398-FEF3-4679-9CD8-6B735BA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93"/>
            <a:ext cx="9144000" cy="49952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D1F57F-B0AC-49E5-83FD-7FBF21993D06}"/>
              </a:ext>
            </a:extLst>
          </p:cNvPr>
          <p:cNvSpPr/>
          <p:nvPr/>
        </p:nvSpPr>
        <p:spPr>
          <a:xfrm>
            <a:off x="0" y="5661248"/>
            <a:ext cx="766834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강의자료 회로도 </a:t>
            </a:r>
            <a:r>
              <a:rPr lang="en-US" altLang="ko-KR" dirty="0"/>
              <a:t>(zybo_z7_sch-public.pdf)</a:t>
            </a:r>
          </a:p>
          <a:p>
            <a:pPr lvl="1"/>
            <a:r>
              <a:rPr lang="en-US" altLang="ko-KR" dirty="0"/>
              <a:t>LED0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LED3</a:t>
            </a:r>
            <a:r>
              <a:rPr lang="ko-KR" altLang="en-US" dirty="0"/>
              <a:t>과 연결된 </a:t>
            </a:r>
            <a:r>
              <a:rPr lang="en-US" altLang="ko-KR" dirty="0"/>
              <a:t>Port</a:t>
            </a:r>
            <a:r>
              <a:rPr lang="ko-KR" altLang="en-US" dirty="0"/>
              <a:t>를 찾아 </a:t>
            </a:r>
            <a:r>
              <a:rPr lang="en-US" altLang="ko-KR" dirty="0"/>
              <a:t>Pin mapping</a:t>
            </a:r>
          </a:p>
          <a:p>
            <a:pPr lvl="1"/>
            <a:r>
              <a:rPr lang="en-US" altLang="ko-KR" dirty="0"/>
              <a:t>I/O</a:t>
            </a:r>
            <a:r>
              <a:rPr lang="ko-KR" altLang="en-US" dirty="0"/>
              <a:t> </a:t>
            </a:r>
            <a:r>
              <a:rPr lang="en-US" altLang="ko-KR" dirty="0"/>
              <a:t>Std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LVCMOS33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Pin Mapping (Continued)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4080E2-9094-495A-A67C-63E9ECB5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94263"/>
            <a:ext cx="3762900" cy="291505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3B0312-FB00-4E60-92BB-81384CEEE92E}"/>
              </a:ext>
            </a:extLst>
          </p:cNvPr>
          <p:cNvGrpSpPr/>
          <p:nvPr/>
        </p:nvGrpSpPr>
        <p:grpSpPr>
          <a:xfrm>
            <a:off x="6699317" y="1698083"/>
            <a:ext cx="2364296" cy="4728592"/>
            <a:chOff x="6300192" y="1698084"/>
            <a:chExt cx="2364296" cy="472859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BEDA8F3-10A8-4B42-9367-CFAB534E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192" y="1698084"/>
              <a:ext cx="2364296" cy="472859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D65E70-4AAE-4EFA-A71C-8CD1B64AE043}"/>
                </a:ext>
              </a:extLst>
            </p:cNvPr>
            <p:cNvSpPr/>
            <p:nvPr/>
          </p:nvSpPr>
          <p:spPr>
            <a:xfrm>
              <a:off x="6948264" y="5635293"/>
              <a:ext cx="1512168" cy="2419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E1731B-2BA4-461B-BDB9-F783DFEF27D2}"/>
                </a:ext>
              </a:extLst>
            </p:cNvPr>
            <p:cNvSpPr/>
            <p:nvPr/>
          </p:nvSpPr>
          <p:spPr>
            <a:xfrm>
              <a:off x="6948264" y="1883826"/>
              <a:ext cx="1512168" cy="147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CC885B-60E0-4CEB-AB12-945801FC22C8}"/>
                </a:ext>
              </a:extLst>
            </p:cNvPr>
            <p:cNvSpPr/>
            <p:nvPr/>
          </p:nvSpPr>
          <p:spPr>
            <a:xfrm>
              <a:off x="6948264" y="2382221"/>
              <a:ext cx="1512168" cy="147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45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 mapping </a:t>
            </a:r>
            <a:r>
              <a:rPr lang="ko-KR" altLang="en-US" dirty="0"/>
              <a:t>완료 후 </a:t>
            </a:r>
            <a:r>
              <a:rPr lang="en-US" altLang="ko-KR" dirty="0"/>
              <a:t>Design flow </a:t>
            </a:r>
            <a:r>
              <a:rPr lang="ko-KR" altLang="en-US" dirty="0"/>
              <a:t>절차를 거쳐 </a:t>
            </a:r>
            <a:r>
              <a:rPr lang="en-US" altLang="ko-KR" dirty="0"/>
              <a:t>SDK</a:t>
            </a:r>
            <a:r>
              <a:rPr lang="ko-KR" altLang="en-US" dirty="0"/>
              <a:t>프로젝트 생성 </a:t>
            </a:r>
            <a:r>
              <a:rPr lang="en-US" altLang="ko-KR" dirty="0"/>
              <a:t>(2</a:t>
            </a:r>
            <a:r>
              <a:rPr lang="ko-KR" altLang="en-US" dirty="0"/>
              <a:t>주차 강의 참고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생성 후 </a:t>
            </a:r>
            <a:r>
              <a:rPr lang="en-US" altLang="ko-KR" dirty="0" err="1"/>
              <a:t>system.mss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 err="1"/>
              <a:t>axi_gpio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import</a:t>
            </a:r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Application Programming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7A0CCB-0097-4809-A5DB-6D4EB438FFC2}"/>
              </a:ext>
            </a:extLst>
          </p:cNvPr>
          <p:cNvGrpSpPr/>
          <p:nvPr/>
        </p:nvGrpSpPr>
        <p:grpSpPr>
          <a:xfrm>
            <a:off x="611560" y="2001932"/>
            <a:ext cx="3024336" cy="4307388"/>
            <a:chOff x="2771800" y="2009245"/>
            <a:chExt cx="3024336" cy="43073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C09F4C-BB92-4791-A794-614347A63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800" y="2009245"/>
              <a:ext cx="3024336" cy="430738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ABFBE8-F73C-4870-96CA-446C92C95D09}"/>
                </a:ext>
              </a:extLst>
            </p:cNvPr>
            <p:cNvSpPr/>
            <p:nvPr/>
          </p:nvSpPr>
          <p:spPr>
            <a:xfrm>
              <a:off x="3059832" y="3861048"/>
              <a:ext cx="172819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632CCA7-0EF4-4CCC-A05D-69DA1C71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35" y="2492896"/>
            <a:ext cx="4826415" cy="32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0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/>
              <a:t>PS-PL Interface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AXI4</a:t>
            </a:r>
            <a:r>
              <a:rPr lang="ko-KR" altLang="en-US" dirty="0"/>
              <a:t> </a:t>
            </a:r>
            <a:r>
              <a:rPr lang="en-US" altLang="ko-KR" dirty="0"/>
              <a:t>Memory Mapped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AXI4</a:t>
            </a:r>
            <a:r>
              <a:rPr lang="ko-KR" altLang="en-US" dirty="0"/>
              <a:t> </a:t>
            </a:r>
            <a:r>
              <a:rPr lang="en-US" altLang="ko-KR" dirty="0"/>
              <a:t>Stream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55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8719CD8-9281-4472-B145-65C3048C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5C82A9-4AEE-4ABD-8858-317E8AE7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CF2F8A-81F6-438A-9FBE-13199C8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70D849-7F0B-4738-933E-157C1B9D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강의자료 예제 소스코드 참고 </a:t>
            </a:r>
            <a:r>
              <a:rPr lang="en-US" altLang="ko-KR" dirty="0"/>
              <a:t>(Lab4/</a:t>
            </a:r>
            <a:r>
              <a:rPr lang="en-US" altLang="ko-KR" dirty="0" err="1"/>
              <a:t>GPIO_example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/>
              <a:t>실습 과제</a:t>
            </a:r>
            <a:endParaRPr lang="en-US" altLang="ko-KR" dirty="0"/>
          </a:p>
          <a:p>
            <a:pPr lvl="1"/>
            <a:r>
              <a:rPr lang="en-US" altLang="ko-KR" dirty="0"/>
              <a:t>IP Integrator </a:t>
            </a:r>
            <a:r>
              <a:rPr lang="ko-KR" altLang="en-US" dirty="0"/>
              <a:t>창을 캡처하여 제출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SDK</a:t>
            </a:r>
            <a:r>
              <a:rPr lang="ko-KR" altLang="en-US" dirty="0"/>
              <a:t>의 </a:t>
            </a:r>
            <a:r>
              <a:rPr lang="en-US" altLang="ko-KR" dirty="0"/>
              <a:t>C </a:t>
            </a:r>
            <a:r>
              <a:rPr lang="ko-KR" altLang="en-US" dirty="0"/>
              <a:t>소스코드 제출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80A135-5DC8-43F8-A3EE-E99EA0E2E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Application Programming (Continued)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5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/>
              <a:t>PS-PL Interface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AXI4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Memory Mapped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AXI4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PS-PL Interface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AXI Ports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C293FF-7D18-4839-B742-1A03CC20363F}"/>
              </a:ext>
            </a:extLst>
          </p:cNvPr>
          <p:cNvGrpSpPr/>
          <p:nvPr/>
        </p:nvGrpSpPr>
        <p:grpSpPr>
          <a:xfrm>
            <a:off x="467544" y="908720"/>
            <a:ext cx="4864100" cy="5472113"/>
            <a:chOff x="1979712" y="728700"/>
            <a:chExt cx="4864100" cy="5472113"/>
          </a:xfrm>
        </p:grpSpPr>
        <p:pic>
          <p:nvPicPr>
            <p:cNvPr id="7" name="내용 개체 틀 7">
              <a:extLst>
                <a:ext uri="{FF2B5EF4-FFF2-40B4-BE49-F238E27FC236}">
                  <a16:creationId xmlns:a16="http://schemas.microsoft.com/office/drawing/2014/main" id="{5F4A1D68-9BE1-483E-A7EF-01AB47A4B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728700"/>
              <a:ext cx="4864100" cy="5472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67A158-DA37-42B0-8034-79719A1FD2D1}"/>
                </a:ext>
              </a:extLst>
            </p:cNvPr>
            <p:cNvSpPr/>
            <p:nvPr/>
          </p:nvSpPr>
          <p:spPr>
            <a:xfrm>
              <a:off x="3506060" y="4378854"/>
              <a:ext cx="877416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B6DE0-10F7-401A-8BCB-959A41262A77}"/>
                </a:ext>
              </a:extLst>
            </p:cNvPr>
            <p:cNvSpPr/>
            <p:nvPr/>
          </p:nvSpPr>
          <p:spPr>
            <a:xfrm>
              <a:off x="5751628" y="4378854"/>
              <a:ext cx="76458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설명선: 굽은 선(테두리 없음) 15">
            <a:extLst>
              <a:ext uri="{FF2B5EF4-FFF2-40B4-BE49-F238E27FC236}">
                <a16:creationId xmlns:a16="http://schemas.microsoft.com/office/drawing/2014/main" id="{F5CEBFCD-8A44-4F56-AA16-8ADA0F23D97A}"/>
              </a:ext>
            </a:extLst>
          </p:cNvPr>
          <p:cNvSpPr/>
          <p:nvPr/>
        </p:nvSpPr>
        <p:spPr>
          <a:xfrm>
            <a:off x="6211962" y="1537424"/>
            <a:ext cx="2320478" cy="955472"/>
          </a:xfrm>
          <a:prstGeom prst="callout2">
            <a:avLst>
              <a:gd name="adj1" fmla="val 18750"/>
              <a:gd name="adj2" fmla="val -8333"/>
              <a:gd name="adj3" fmla="val 18584"/>
              <a:gd name="adj4" fmla="val -38312"/>
              <a:gd name="adj5" fmla="val 308300"/>
              <a:gd name="adj6" fmla="val -155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AXI4 GP (General Purpose)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Master x2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Slave x2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설명선: 굽은 선(테두리 없음) 16">
            <a:extLst>
              <a:ext uri="{FF2B5EF4-FFF2-40B4-BE49-F238E27FC236}">
                <a16:creationId xmlns:a16="http://schemas.microsoft.com/office/drawing/2014/main" id="{807D9BAC-86E6-4802-84E0-07270F7A73DF}"/>
              </a:ext>
            </a:extLst>
          </p:cNvPr>
          <p:cNvSpPr/>
          <p:nvPr/>
        </p:nvSpPr>
        <p:spPr>
          <a:xfrm>
            <a:off x="6012160" y="3501009"/>
            <a:ext cx="2520280" cy="864096"/>
          </a:xfrm>
          <a:prstGeom prst="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AXI4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HP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(High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Performance)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Slave x4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074F716-4584-4B7C-A500-9D0704B1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734A06-926B-4ECD-BA94-EB770781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3270F0D-3854-4BE6-88A5-D33A7E7B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PS-PL Interface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62C17D-F120-43B5-9005-4A4D1E62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AD34F90-7525-4E82-A648-A3C0F3486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AXI Ports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E3ED72-5C09-432D-A95B-9EB72A71DCB9}"/>
              </a:ext>
            </a:extLst>
          </p:cNvPr>
          <p:cNvGrpSpPr/>
          <p:nvPr/>
        </p:nvGrpSpPr>
        <p:grpSpPr>
          <a:xfrm>
            <a:off x="2441848" y="1687145"/>
            <a:ext cx="4032448" cy="4185955"/>
            <a:chOff x="2267744" y="1624054"/>
            <a:chExt cx="4032448" cy="418595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B90BA6-2487-4169-80FE-5E8DD5C2ED32}"/>
                </a:ext>
              </a:extLst>
            </p:cNvPr>
            <p:cNvSpPr/>
            <p:nvPr/>
          </p:nvSpPr>
          <p:spPr>
            <a:xfrm>
              <a:off x="2267744" y="1624054"/>
              <a:ext cx="4032448" cy="20882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Processing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System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(ARM)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0BFABD-B6F2-4AD9-AA21-78FF2EA190C4}"/>
                </a:ext>
              </a:extLst>
            </p:cNvPr>
            <p:cNvSpPr/>
            <p:nvPr/>
          </p:nvSpPr>
          <p:spPr>
            <a:xfrm>
              <a:off x="2267744" y="3721777"/>
              <a:ext cx="4032448" cy="2088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Programmable Logic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(FPGA)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1781D-B5A6-4ED5-97B4-472F3C03EEB7}"/>
                </a:ext>
              </a:extLst>
            </p:cNvPr>
            <p:cNvSpPr/>
            <p:nvPr/>
          </p:nvSpPr>
          <p:spPr>
            <a:xfrm>
              <a:off x="2540937" y="2731579"/>
              <a:ext cx="1440160" cy="16561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AXI GP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32CE96-EDBB-4AF6-BC8D-DE1D61501137}"/>
                </a:ext>
              </a:extLst>
            </p:cNvPr>
            <p:cNvSpPr/>
            <p:nvPr/>
          </p:nvSpPr>
          <p:spPr>
            <a:xfrm>
              <a:off x="4238229" y="2731579"/>
              <a:ext cx="1440160" cy="16561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AXI HP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6973CF-80E4-47A6-BA41-10DDE2E00FD2}"/>
                </a:ext>
              </a:extLst>
            </p:cNvPr>
            <p:cNvSpPr/>
            <p:nvPr/>
          </p:nvSpPr>
          <p:spPr>
            <a:xfrm>
              <a:off x="4342640" y="3962937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EB3C0C-45A7-4D7C-9A3B-51C8837F55F0}"/>
                </a:ext>
              </a:extLst>
            </p:cNvPr>
            <p:cNvSpPr/>
            <p:nvPr/>
          </p:nvSpPr>
          <p:spPr>
            <a:xfrm>
              <a:off x="2638345" y="3024364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251ADA-85A9-4645-98EF-CDEF90C491E8}"/>
                </a:ext>
              </a:extLst>
            </p:cNvPr>
            <p:cNvSpPr/>
            <p:nvPr/>
          </p:nvSpPr>
          <p:spPr>
            <a:xfrm>
              <a:off x="2967327" y="3019611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BC5C74-8D55-4D6B-8891-8C793E6A683B}"/>
                </a:ext>
              </a:extLst>
            </p:cNvPr>
            <p:cNvSpPr/>
            <p:nvPr/>
          </p:nvSpPr>
          <p:spPr>
            <a:xfrm>
              <a:off x="2638345" y="3969445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483C18-1268-4E75-8C4E-DE555A845BC4}"/>
                </a:ext>
              </a:extLst>
            </p:cNvPr>
            <p:cNvSpPr/>
            <p:nvPr/>
          </p:nvSpPr>
          <p:spPr>
            <a:xfrm>
              <a:off x="2967327" y="3969445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9FADD7D-2DFF-4D00-B41F-89DD90B63CBB}"/>
                </a:ext>
              </a:extLst>
            </p:cNvPr>
            <p:cNvSpPr/>
            <p:nvPr/>
          </p:nvSpPr>
          <p:spPr>
            <a:xfrm>
              <a:off x="3296309" y="3020566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076D65-27E1-4A55-AB00-37F73C4CBCE2}"/>
                </a:ext>
              </a:extLst>
            </p:cNvPr>
            <p:cNvSpPr/>
            <p:nvPr/>
          </p:nvSpPr>
          <p:spPr>
            <a:xfrm>
              <a:off x="3625291" y="3020566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54B9-1A34-44E4-A011-C6E075C8DF4A}"/>
                </a:ext>
              </a:extLst>
            </p:cNvPr>
            <p:cNvSpPr/>
            <p:nvPr/>
          </p:nvSpPr>
          <p:spPr>
            <a:xfrm>
              <a:off x="3296309" y="3972256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0E6582-B5D9-43AB-BCB1-E2C46CAEE50E}"/>
                </a:ext>
              </a:extLst>
            </p:cNvPr>
            <p:cNvSpPr/>
            <p:nvPr/>
          </p:nvSpPr>
          <p:spPr>
            <a:xfrm>
              <a:off x="3625291" y="3967503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9AEA93-BB3E-45FF-AF36-FA54B0CEBA71}"/>
                </a:ext>
              </a:extLst>
            </p:cNvPr>
            <p:cNvSpPr/>
            <p:nvPr/>
          </p:nvSpPr>
          <p:spPr>
            <a:xfrm>
              <a:off x="5322064" y="3961201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ED4A86-5D63-4A06-A53B-24095C892A61}"/>
                </a:ext>
              </a:extLst>
            </p:cNvPr>
            <p:cNvSpPr/>
            <p:nvPr/>
          </p:nvSpPr>
          <p:spPr>
            <a:xfrm>
              <a:off x="4995590" y="3967689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E74392-BCDF-4EB8-8965-86DEC6B7ECC1}"/>
                </a:ext>
              </a:extLst>
            </p:cNvPr>
            <p:cNvSpPr/>
            <p:nvPr/>
          </p:nvSpPr>
          <p:spPr>
            <a:xfrm>
              <a:off x="4669115" y="3961201"/>
              <a:ext cx="230863" cy="2506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4BC6E1-B395-4067-B24F-57C02CC86D60}"/>
                </a:ext>
              </a:extLst>
            </p:cNvPr>
            <p:cNvSpPr/>
            <p:nvPr/>
          </p:nvSpPr>
          <p:spPr>
            <a:xfrm>
              <a:off x="4344231" y="3019611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17BFA7-EB4A-4372-9A14-339864DBECCF}"/>
                </a:ext>
              </a:extLst>
            </p:cNvPr>
            <p:cNvSpPr/>
            <p:nvPr/>
          </p:nvSpPr>
          <p:spPr>
            <a:xfrm>
              <a:off x="4673213" y="3019611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92AF8E-227A-46AE-A56F-DB1B7E0562CC}"/>
                </a:ext>
              </a:extLst>
            </p:cNvPr>
            <p:cNvSpPr/>
            <p:nvPr/>
          </p:nvSpPr>
          <p:spPr>
            <a:xfrm>
              <a:off x="4995590" y="3019611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E11A76-53DD-4642-92E2-0D2FB08C0205}"/>
                </a:ext>
              </a:extLst>
            </p:cNvPr>
            <p:cNvSpPr/>
            <p:nvPr/>
          </p:nvSpPr>
          <p:spPr>
            <a:xfrm>
              <a:off x="5324572" y="3019611"/>
              <a:ext cx="230863" cy="250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화살표: 위쪽/아래쪽 28">
              <a:extLst>
                <a:ext uri="{FF2B5EF4-FFF2-40B4-BE49-F238E27FC236}">
                  <a16:creationId xmlns:a16="http://schemas.microsoft.com/office/drawing/2014/main" id="{5FBF4BE2-DE0F-4F03-BB47-B028B86C144A}"/>
                </a:ext>
              </a:extLst>
            </p:cNvPr>
            <p:cNvSpPr/>
            <p:nvPr/>
          </p:nvSpPr>
          <p:spPr>
            <a:xfrm>
              <a:off x="2681768" y="3354237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위쪽/아래쪽 29">
              <a:extLst>
                <a:ext uri="{FF2B5EF4-FFF2-40B4-BE49-F238E27FC236}">
                  <a16:creationId xmlns:a16="http://schemas.microsoft.com/office/drawing/2014/main" id="{73077328-406D-474B-B4B6-B8257E34D3C4}"/>
                </a:ext>
              </a:extLst>
            </p:cNvPr>
            <p:cNvSpPr/>
            <p:nvPr/>
          </p:nvSpPr>
          <p:spPr>
            <a:xfrm>
              <a:off x="3010750" y="3354237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E646F9B5-F82D-41C8-B779-FB106BEFB6D9}"/>
                </a:ext>
              </a:extLst>
            </p:cNvPr>
            <p:cNvSpPr/>
            <p:nvPr/>
          </p:nvSpPr>
          <p:spPr>
            <a:xfrm>
              <a:off x="3339732" y="3354237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위쪽/아래쪽 31">
              <a:extLst>
                <a:ext uri="{FF2B5EF4-FFF2-40B4-BE49-F238E27FC236}">
                  <a16:creationId xmlns:a16="http://schemas.microsoft.com/office/drawing/2014/main" id="{0A39B356-D082-45B2-8BB9-35F1B28D34A4}"/>
                </a:ext>
              </a:extLst>
            </p:cNvPr>
            <p:cNvSpPr/>
            <p:nvPr/>
          </p:nvSpPr>
          <p:spPr>
            <a:xfrm>
              <a:off x="3668714" y="3354237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1898076D-6B78-49CB-B3CB-18A02B69A261}"/>
                </a:ext>
              </a:extLst>
            </p:cNvPr>
            <p:cNvSpPr/>
            <p:nvPr/>
          </p:nvSpPr>
          <p:spPr>
            <a:xfrm>
              <a:off x="4374482" y="3347715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57CFA5EE-9A00-4C60-90AF-A0CFB6D1F3C4}"/>
                </a:ext>
              </a:extLst>
            </p:cNvPr>
            <p:cNvSpPr/>
            <p:nvPr/>
          </p:nvSpPr>
          <p:spPr>
            <a:xfrm>
              <a:off x="4703464" y="3347715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8EABB968-61D4-42C3-B936-3AC80D133C6F}"/>
                </a:ext>
              </a:extLst>
            </p:cNvPr>
            <p:cNvSpPr/>
            <p:nvPr/>
          </p:nvSpPr>
          <p:spPr>
            <a:xfrm>
              <a:off x="5032446" y="3347715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위쪽/아래쪽 35">
              <a:extLst>
                <a:ext uri="{FF2B5EF4-FFF2-40B4-BE49-F238E27FC236}">
                  <a16:creationId xmlns:a16="http://schemas.microsoft.com/office/drawing/2014/main" id="{547E3EFB-01D5-4B76-9DB4-E34661BC344F}"/>
                </a:ext>
              </a:extLst>
            </p:cNvPr>
            <p:cNvSpPr/>
            <p:nvPr/>
          </p:nvSpPr>
          <p:spPr>
            <a:xfrm>
              <a:off x="5361428" y="3347715"/>
              <a:ext cx="144016" cy="55354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9CAA9227-259F-4EB3-B6CF-243758F9C87B}"/>
                </a:ext>
              </a:extLst>
            </p:cNvPr>
            <p:cNvSpPr/>
            <p:nvPr/>
          </p:nvSpPr>
          <p:spPr>
            <a:xfrm rot="16200000">
              <a:off x="5298384" y="3487534"/>
              <a:ext cx="1440160" cy="3892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interrupt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26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PS-PL Interface</a:t>
            </a:r>
          </a:p>
          <a:p>
            <a:r>
              <a:rPr lang="en-US" altLang="ko-KR" dirty="0"/>
              <a:t>AXI4</a:t>
            </a:r>
            <a:r>
              <a:rPr lang="ko-KR" altLang="en-US" dirty="0"/>
              <a:t> </a:t>
            </a:r>
            <a:r>
              <a:rPr lang="en-US" altLang="ko-KR" dirty="0"/>
              <a:t>Memory Mapped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AXI4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9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9965B7F-0824-4209-9AB4-E1E8D6C0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42D777-2F57-4AE7-8988-06D94032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8C5358-8895-40ED-BE68-2CF6AE13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AXI4 Memory Mapped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2A216E-7DE5-4ED5-A6E9-A100456F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AXI4-MM Protocol</a:t>
            </a:r>
          </a:p>
          <a:p>
            <a:pPr lvl="1"/>
            <a:r>
              <a:rPr lang="en-US" altLang="ko-KR" dirty="0"/>
              <a:t>2 Read Channel</a:t>
            </a:r>
          </a:p>
          <a:p>
            <a:pPr lvl="2"/>
            <a:r>
              <a:rPr lang="en-US" altLang="ko-KR" dirty="0"/>
              <a:t>Read Address</a:t>
            </a:r>
          </a:p>
          <a:p>
            <a:pPr lvl="2"/>
            <a:r>
              <a:rPr lang="en-US" altLang="ko-KR" dirty="0"/>
              <a:t>Read Data</a:t>
            </a:r>
          </a:p>
          <a:p>
            <a:pPr lvl="1"/>
            <a:r>
              <a:rPr lang="en-US" altLang="ko-KR" dirty="0"/>
              <a:t>3 Write Channel</a:t>
            </a:r>
          </a:p>
          <a:p>
            <a:pPr lvl="2"/>
            <a:r>
              <a:rPr lang="en-US" altLang="ko-KR" dirty="0"/>
              <a:t>Write Address</a:t>
            </a:r>
          </a:p>
          <a:p>
            <a:pPr lvl="2"/>
            <a:r>
              <a:rPr lang="en-US" altLang="ko-KR" dirty="0"/>
              <a:t>Write Data</a:t>
            </a:r>
          </a:p>
          <a:p>
            <a:pPr lvl="2"/>
            <a:r>
              <a:rPr lang="en-US" altLang="ko-KR" dirty="0"/>
              <a:t>Write Response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927EF5-047E-40EA-9BD7-F0958BED9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AXI4 Protocol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988BF2A-1838-4466-9B26-E50728A1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810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AXI4 Memory Mapped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r>
              <a:rPr lang="ko-KR" altLang="en-US" dirty="0"/>
              <a:t>에서 </a:t>
            </a:r>
            <a:r>
              <a:rPr lang="en-US" altLang="ko-KR" dirty="0"/>
              <a:t>Slave</a:t>
            </a:r>
            <a:r>
              <a:rPr lang="ko-KR" altLang="en-US" dirty="0"/>
              <a:t>에게 데이터를 읽을 주소 전송</a:t>
            </a:r>
            <a:endParaRPr lang="en-US" altLang="ko-KR" dirty="0"/>
          </a:p>
          <a:p>
            <a:r>
              <a:rPr lang="en-US" altLang="ko-KR" dirty="0"/>
              <a:t>Slave</a:t>
            </a:r>
            <a:r>
              <a:rPr lang="ko-KR" altLang="en-US" dirty="0"/>
              <a:t>에서 </a:t>
            </a:r>
            <a:r>
              <a:rPr lang="en-US" altLang="ko-KR" dirty="0"/>
              <a:t>Master</a:t>
            </a:r>
            <a:r>
              <a:rPr lang="ko-KR" altLang="en-US" dirty="0"/>
              <a:t>에게 데이터 전송</a:t>
            </a:r>
            <a:endParaRPr lang="en-US" altLang="ko-KR" dirty="0"/>
          </a:p>
          <a:p>
            <a:r>
              <a:rPr lang="en-US" altLang="ko-KR" dirty="0"/>
              <a:t>Burst </a:t>
            </a:r>
            <a:r>
              <a:rPr lang="ko-KR" altLang="en-US" dirty="0"/>
              <a:t>모드 지원</a:t>
            </a:r>
            <a:endParaRPr lang="en-US" altLang="ko-KR" dirty="0"/>
          </a:p>
          <a:p>
            <a:pPr lvl="1"/>
            <a:r>
              <a:rPr lang="ko-KR" altLang="en-US" dirty="0"/>
              <a:t>주소 당 최대 </a:t>
            </a:r>
            <a:r>
              <a:rPr lang="en-US" altLang="ko-KR" dirty="0"/>
              <a:t>256</a:t>
            </a:r>
            <a:r>
              <a:rPr lang="ko-KR" altLang="en-US" dirty="0"/>
              <a:t>개의 데이터 전송 가능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Read Transactions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FAD23B-A357-4B68-AD1A-7709ED30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2780928"/>
            <a:ext cx="50768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3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EE91E69-CE50-46F8-877B-15AA32E1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80323C-7B86-42A7-B4D6-1AC88099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9556471-4EA0-4A55-B4F6-8B7A087A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AXI4 Memory Mapped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80E743-B6E6-4170-9402-83392921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r>
              <a:rPr lang="ko-KR" altLang="en-US" dirty="0"/>
              <a:t>에서 데이터 쓰기를 위한 주소 및 컨트롤 신호 전송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에서 데이터 전송</a:t>
            </a:r>
            <a:endParaRPr lang="en-US" altLang="ko-KR" dirty="0"/>
          </a:p>
          <a:p>
            <a:r>
              <a:rPr lang="en-US" altLang="ko-KR" dirty="0"/>
              <a:t>Slave</a:t>
            </a:r>
            <a:r>
              <a:rPr lang="ko-KR" altLang="en-US" dirty="0"/>
              <a:t>에서 쓰기 응답 신호 전송</a:t>
            </a:r>
            <a:endParaRPr lang="en-US" altLang="ko-KR" dirty="0"/>
          </a:p>
          <a:p>
            <a:pPr lvl="1"/>
            <a:r>
              <a:rPr lang="en-US" altLang="ko-KR" dirty="0"/>
              <a:t>OKAY(0b00) : Normal access okay</a:t>
            </a:r>
          </a:p>
          <a:p>
            <a:pPr lvl="1"/>
            <a:r>
              <a:rPr lang="en-US" altLang="ko-KR" dirty="0"/>
              <a:t>EXOKAY(0b01) : Exclusive access okay</a:t>
            </a:r>
          </a:p>
          <a:p>
            <a:pPr lvl="1"/>
            <a:r>
              <a:rPr lang="en-US" altLang="ko-KR" dirty="0"/>
              <a:t>SLVERR(0b10) : Slave error</a:t>
            </a:r>
          </a:p>
          <a:p>
            <a:pPr lvl="1"/>
            <a:r>
              <a:rPr lang="en-US" altLang="ko-KR" dirty="0"/>
              <a:t>DECERR (0b11) : Decode error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4E2F51-BFF9-4C56-94D3-35C00E5B8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Write Transactions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4FFE2C-230A-4EFD-9633-33E890FE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604220"/>
            <a:ext cx="5143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471</Words>
  <Application>Microsoft Office PowerPoint</Application>
  <PresentationFormat>화면 슬라이드 쇼(4:3)</PresentationFormat>
  <Paragraphs>182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Contents</vt:lpstr>
      <vt:lpstr>PowerPoint 프레젠테이션</vt:lpstr>
      <vt:lpstr>PS-PL Interface</vt:lpstr>
      <vt:lpstr>PS-PL Interface</vt:lpstr>
      <vt:lpstr>PowerPoint 프레젠테이션</vt:lpstr>
      <vt:lpstr>AXI4 Memory Mapped</vt:lpstr>
      <vt:lpstr>AXI4 Memory Mapped</vt:lpstr>
      <vt:lpstr>AXI4 Memory Mapped</vt:lpstr>
      <vt:lpstr>PowerPoint 프레젠테이션</vt:lpstr>
      <vt:lpstr>AXI4 Stream</vt:lpstr>
      <vt:lpstr>PowerPoint 프레젠테이션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JChoi</dc:creator>
  <cp:lastModifiedBy>p748</cp:lastModifiedBy>
  <cp:revision>196</cp:revision>
  <dcterms:created xsi:type="dcterms:W3CDTF">2012-04-23T13:28:29Z</dcterms:created>
  <dcterms:modified xsi:type="dcterms:W3CDTF">2021-04-20T14:41:33Z</dcterms:modified>
</cp:coreProperties>
</file>