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72" r:id="rId2"/>
    <p:sldId id="262" r:id="rId3"/>
    <p:sldId id="278" r:id="rId4"/>
    <p:sldId id="277" r:id="rId5"/>
    <p:sldId id="276" r:id="rId6"/>
    <p:sldId id="274" r:id="rId7"/>
    <p:sldId id="263" r:id="rId8"/>
    <p:sldId id="266" r:id="rId9"/>
    <p:sldId id="268" r:id="rId10"/>
    <p:sldId id="270" r:id="rId11"/>
    <p:sldId id="27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wood Hamayun" userId="bd867678eef50ffa" providerId="LiveId" clId="{3F7502C7-D0D0-4526-BA0F-71EB2E656910}"/>
    <pc:docChg chg="undo custSel modSld">
      <pc:chgData name="Dawood Hamayun" userId="bd867678eef50ffa" providerId="LiveId" clId="{3F7502C7-D0D0-4526-BA0F-71EB2E656910}" dt="2021-08-16T07:35:23.304" v="1794" actId="20577"/>
      <pc:docMkLst>
        <pc:docMk/>
      </pc:docMkLst>
      <pc:sldChg chg="modSp mod">
        <pc:chgData name="Dawood Hamayun" userId="bd867678eef50ffa" providerId="LiveId" clId="{3F7502C7-D0D0-4526-BA0F-71EB2E656910}" dt="2021-08-16T07:34:50.797" v="1787" actId="20577"/>
        <pc:sldMkLst>
          <pc:docMk/>
          <pc:sldMk cId="1336557708" sldId="263"/>
        </pc:sldMkLst>
        <pc:spChg chg="mod">
          <ac:chgData name="Dawood Hamayun" userId="bd867678eef50ffa" providerId="LiveId" clId="{3F7502C7-D0D0-4526-BA0F-71EB2E656910}" dt="2021-08-16T07:34:50.797" v="1787" actId="20577"/>
          <ac:spMkLst>
            <pc:docMk/>
            <pc:sldMk cId="1336557708" sldId="263"/>
            <ac:spMk id="3" creationId="{00000000-0000-0000-0000-000000000000}"/>
          </ac:spMkLst>
        </pc:spChg>
      </pc:sldChg>
      <pc:sldChg chg="modSp mod">
        <pc:chgData name="Dawood Hamayun" userId="bd867678eef50ffa" providerId="LiveId" clId="{3F7502C7-D0D0-4526-BA0F-71EB2E656910}" dt="2021-08-16T07:29:50.950" v="1329" actId="20577"/>
        <pc:sldMkLst>
          <pc:docMk/>
          <pc:sldMk cId="1128735729" sldId="266"/>
        </pc:sldMkLst>
        <pc:spChg chg="mod">
          <ac:chgData name="Dawood Hamayun" userId="bd867678eef50ffa" providerId="LiveId" clId="{3F7502C7-D0D0-4526-BA0F-71EB2E656910}" dt="2021-08-16T07:29:50.950" v="1329" actId="20577"/>
          <ac:spMkLst>
            <pc:docMk/>
            <pc:sldMk cId="1128735729" sldId="266"/>
            <ac:spMk id="3" creationId="{00000000-0000-0000-0000-000000000000}"/>
          </ac:spMkLst>
        </pc:spChg>
      </pc:sldChg>
      <pc:sldChg chg="modSp mod">
        <pc:chgData name="Dawood Hamayun" userId="bd867678eef50ffa" providerId="LiveId" clId="{3F7502C7-D0D0-4526-BA0F-71EB2E656910}" dt="2021-08-16T07:32:08.502" v="1590" actId="20577"/>
        <pc:sldMkLst>
          <pc:docMk/>
          <pc:sldMk cId="232739054" sldId="268"/>
        </pc:sldMkLst>
        <pc:spChg chg="mod">
          <ac:chgData name="Dawood Hamayun" userId="bd867678eef50ffa" providerId="LiveId" clId="{3F7502C7-D0D0-4526-BA0F-71EB2E656910}" dt="2021-08-16T07:32:08.502" v="1590" actId="20577"/>
          <ac:spMkLst>
            <pc:docMk/>
            <pc:sldMk cId="232739054" sldId="268"/>
            <ac:spMk id="3" creationId="{00000000-0000-0000-0000-000000000000}"/>
          </ac:spMkLst>
        </pc:spChg>
      </pc:sldChg>
      <pc:sldChg chg="modSp mod">
        <pc:chgData name="Dawood Hamayun" userId="bd867678eef50ffa" providerId="LiveId" clId="{3F7502C7-D0D0-4526-BA0F-71EB2E656910}" dt="2021-08-16T07:32:34.709" v="1603" actId="20577"/>
        <pc:sldMkLst>
          <pc:docMk/>
          <pc:sldMk cId="287998694" sldId="270"/>
        </pc:sldMkLst>
        <pc:spChg chg="mod">
          <ac:chgData name="Dawood Hamayun" userId="bd867678eef50ffa" providerId="LiveId" clId="{3F7502C7-D0D0-4526-BA0F-71EB2E656910}" dt="2021-08-16T07:32:34.709" v="1603" actId="20577"/>
          <ac:spMkLst>
            <pc:docMk/>
            <pc:sldMk cId="287998694" sldId="270"/>
            <ac:spMk id="3" creationId="{00000000-0000-0000-0000-000000000000}"/>
          </ac:spMkLst>
        </pc:spChg>
      </pc:sldChg>
      <pc:sldChg chg="modSp mod">
        <pc:chgData name="Dawood Hamayun" userId="bd867678eef50ffa" providerId="LiveId" clId="{3F7502C7-D0D0-4526-BA0F-71EB2E656910}" dt="2021-08-16T07:35:23.304" v="1794" actId="20577"/>
        <pc:sldMkLst>
          <pc:docMk/>
          <pc:sldMk cId="2951835008" sldId="271"/>
        </pc:sldMkLst>
        <pc:spChg chg="mod">
          <ac:chgData name="Dawood Hamayun" userId="bd867678eef50ffa" providerId="LiveId" clId="{3F7502C7-D0D0-4526-BA0F-71EB2E656910}" dt="2021-08-16T07:35:23.304" v="1794" actId="20577"/>
          <ac:spMkLst>
            <pc:docMk/>
            <pc:sldMk cId="2951835008" sldId="271"/>
            <ac:spMk id="3" creationId="{00000000-0000-0000-0000-000000000000}"/>
          </ac:spMkLst>
        </pc:spChg>
      </pc:sldChg>
      <pc:sldChg chg="modSp mod">
        <pc:chgData name="Dawood Hamayun" userId="bd867678eef50ffa" providerId="LiveId" clId="{3F7502C7-D0D0-4526-BA0F-71EB2E656910}" dt="2021-08-16T07:30:11.066" v="1346" actId="20577"/>
        <pc:sldMkLst>
          <pc:docMk/>
          <pc:sldMk cId="2661537456" sldId="274"/>
        </pc:sldMkLst>
        <pc:spChg chg="mod">
          <ac:chgData name="Dawood Hamayun" userId="bd867678eef50ffa" providerId="LiveId" clId="{3F7502C7-D0D0-4526-BA0F-71EB2E656910}" dt="2021-08-16T07:30:11.066" v="1346" actId="20577"/>
          <ac:spMkLst>
            <pc:docMk/>
            <pc:sldMk cId="2661537456" sldId="274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868" y="990600"/>
            <a:ext cx="9396268" cy="38163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2066" y="432117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892969" y="1151930"/>
            <a:ext cx="7358063" cy="232171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892969" y="3545086"/>
            <a:ext cx="7358063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600"/>
            </a:lvl1pPr>
            <a:lvl2pPr marL="0" indent="160729" algn="ctr">
              <a:spcBef>
                <a:spcPts val="0"/>
              </a:spcBef>
              <a:buSzTx/>
              <a:buNone/>
              <a:defRPr sz="2600"/>
            </a:lvl2pPr>
            <a:lvl3pPr marL="0" indent="321457" algn="ctr">
              <a:spcBef>
                <a:spcPts val="0"/>
              </a:spcBef>
              <a:buSzTx/>
              <a:buNone/>
              <a:defRPr sz="2600"/>
            </a:lvl3pPr>
            <a:lvl4pPr marL="0" indent="482186" algn="ctr">
              <a:spcBef>
                <a:spcPts val="0"/>
              </a:spcBef>
              <a:buSzTx/>
              <a:buNone/>
              <a:defRPr sz="2600"/>
            </a:lvl4pPr>
            <a:lvl5pPr marL="0" indent="642915" algn="ctr">
              <a:spcBef>
                <a:spcPts val="0"/>
              </a:spcBef>
              <a:buSzTx/>
              <a:buNone/>
              <a:defRPr sz="2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266" y="6328483"/>
            <a:ext cx="1303735" cy="52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1773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716" y="6242069"/>
            <a:ext cx="1516497" cy="6159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verse.harvard.edu/dataset.xhtml?persistentId=doi:10.7910/DVN/DBW86T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github.com/keras-team/keras-applications/blob/master/keras_applications/resnet50.py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keras.io/api/applications/efficientnet/#efficientnetb7-func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eras.io/api/applications/nasnet/#nasnetlarge-function" TargetMode="External"/><Relationship Id="rId5" Type="http://schemas.openxmlformats.org/officeDocument/2006/relationships/hyperlink" Target="https://gist.github.com/neggert/f8b86d001a367aa7dde1ab6b587246b5" TargetMode="External"/><Relationship Id="rId4" Type="http://schemas.openxmlformats.org/officeDocument/2006/relationships/hyperlink" Target="https://keras.io/api/applications/resnet/#resnet152v2-function" TargetMode="External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712066" y="50069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Adv. Machine Learning Project </a:t>
            </a:r>
            <a:br>
              <a:rPr lang="en-US" b="1" dirty="0"/>
            </a:br>
            <a:r>
              <a:rPr lang="en-US" b="1" dirty="0"/>
              <a:t>Skin Cancer Classification</a:t>
            </a:r>
            <a:br>
              <a:rPr lang="en-US" b="1" dirty="0"/>
            </a:br>
            <a:br>
              <a:rPr lang="en-US" b="1" dirty="0"/>
            </a:br>
            <a:r>
              <a:rPr lang="en-US" sz="3600" b="1" dirty="0"/>
              <a:t>Muhammad Dawood Hamayun</a:t>
            </a:r>
            <a:br>
              <a:rPr lang="en-US" sz="3600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30898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FFC000"/>
                </a:solidFill>
                <a:ea typeface="Verdana" pitchFamily="34" charset="0"/>
                <a:cs typeface="Verdana" pitchFamily="34" charset="0"/>
              </a:rPr>
              <a:t>Model used for Modeling</a:t>
            </a:r>
            <a:endParaRPr lang="en-US" sz="44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The 2 different models which were used for the project were:</a:t>
            </a:r>
          </a:p>
          <a:p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ResNet152</a:t>
            </a:r>
          </a:p>
          <a:p>
            <a:r>
              <a:rPr lang="en-US" sz="2400" dirty="0" err="1">
                <a:latin typeface="+mj-lt"/>
                <a:ea typeface="Verdana" pitchFamily="34" charset="0"/>
              </a:rPr>
              <a:t>MobileNet</a:t>
            </a:r>
            <a:endParaRPr lang="en-US" sz="2400" dirty="0">
              <a:latin typeface="+mj-lt"/>
              <a:ea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98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FFC000"/>
                </a:solidFill>
                <a:ea typeface="Verdana" pitchFamily="34" charset="0"/>
                <a:cs typeface="Verdana" pitchFamily="34" charset="0"/>
              </a:rPr>
              <a:t>Results and Improvement</a:t>
            </a:r>
            <a:endParaRPr lang="en-US" sz="44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+mj-lt"/>
              </a:rPr>
              <a:t>The Following results were achieved by both models:</a:t>
            </a:r>
          </a:p>
          <a:p>
            <a:r>
              <a:rPr lang="en-US" sz="2400" dirty="0">
                <a:latin typeface="+mj-lt"/>
              </a:rPr>
              <a:t>ResNet152 = 33.45%</a:t>
            </a:r>
          </a:p>
          <a:p>
            <a:r>
              <a:rPr lang="en-US" sz="2400" dirty="0" err="1">
                <a:latin typeface="+mj-lt"/>
              </a:rPr>
              <a:t>MobileNet</a:t>
            </a:r>
            <a:r>
              <a:rPr lang="en-US" sz="2400" dirty="0">
                <a:latin typeface="+mj-lt"/>
              </a:rPr>
              <a:t> = 75.801%</a:t>
            </a:r>
          </a:p>
          <a:p>
            <a:endParaRPr lang="en-US" sz="2400" dirty="0">
              <a:latin typeface="+mj-lt"/>
            </a:endParaRPr>
          </a:p>
          <a:p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183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FFC000"/>
                </a:solidFill>
              </a:rPr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Images can be divided into 8 distinct classes: </a:t>
            </a:r>
          </a:p>
          <a:p>
            <a:r>
              <a:rPr lang="en-US" sz="1600" dirty="0"/>
              <a:t>Actinic keratosis (AK),</a:t>
            </a:r>
          </a:p>
          <a:p>
            <a:r>
              <a:rPr lang="en-US" sz="1600" dirty="0"/>
              <a:t>intraepithelial carcinoma / Bowen’s disease (</a:t>
            </a:r>
            <a:r>
              <a:rPr lang="en-US" sz="1600" dirty="0" err="1"/>
              <a:t>akiec</a:t>
            </a:r>
            <a:r>
              <a:rPr lang="en-US" sz="1600" dirty="0"/>
              <a:t>), basal cell carcinoma (BCC), </a:t>
            </a:r>
          </a:p>
          <a:p>
            <a:r>
              <a:rPr lang="en-US" sz="1600" dirty="0"/>
              <a:t>benign keratosis-like lesions (solar </a:t>
            </a:r>
            <a:r>
              <a:rPr lang="en-US" sz="1600" dirty="0" err="1"/>
              <a:t>lentigines</a:t>
            </a:r>
            <a:r>
              <a:rPr lang="en-US" sz="1600" dirty="0"/>
              <a:t> / </a:t>
            </a:r>
            <a:r>
              <a:rPr lang="en-US" sz="1600" dirty="0" err="1"/>
              <a:t>seborrheic</a:t>
            </a:r>
            <a:r>
              <a:rPr lang="en-US" sz="1600" dirty="0"/>
              <a:t> </a:t>
            </a:r>
            <a:r>
              <a:rPr lang="en-US" sz="1600" dirty="0" err="1"/>
              <a:t>keratoses</a:t>
            </a:r>
            <a:r>
              <a:rPr lang="en-US" sz="1600" dirty="0"/>
              <a:t> and lichen-</a:t>
            </a:r>
            <a:r>
              <a:rPr lang="en-US" sz="1600" dirty="0" err="1"/>
              <a:t>planus</a:t>
            </a:r>
            <a:r>
              <a:rPr lang="en-US" sz="1600" dirty="0"/>
              <a:t> like keratosis) (BKL), </a:t>
            </a:r>
          </a:p>
          <a:p>
            <a:r>
              <a:rPr lang="en-US" sz="1600" dirty="0" err="1"/>
              <a:t>dermatofibroma</a:t>
            </a:r>
            <a:r>
              <a:rPr lang="en-US" sz="1600" dirty="0"/>
              <a:t> (DF), </a:t>
            </a:r>
          </a:p>
          <a:p>
            <a:r>
              <a:rPr lang="en-US" sz="1600" dirty="0"/>
              <a:t>melanoma (MEL), </a:t>
            </a:r>
          </a:p>
          <a:p>
            <a:r>
              <a:rPr lang="en-US" sz="1600" dirty="0"/>
              <a:t>melanocytic nevi (NV)</a:t>
            </a:r>
          </a:p>
          <a:p>
            <a:r>
              <a:rPr lang="en-US" sz="1600" dirty="0"/>
              <a:t>Squamous Cell Carcinoma (SCC)</a:t>
            </a:r>
          </a:p>
          <a:p>
            <a:r>
              <a:rPr lang="en-US" sz="1600" dirty="0"/>
              <a:t>vascular lesions (</a:t>
            </a:r>
            <a:r>
              <a:rPr lang="en-US" sz="1600" dirty="0" err="1"/>
              <a:t>angiomas</a:t>
            </a:r>
            <a:r>
              <a:rPr lang="en-US" sz="1600" dirty="0"/>
              <a:t>, </a:t>
            </a:r>
            <a:r>
              <a:rPr lang="en-US" sz="1600" dirty="0" err="1"/>
              <a:t>angiokeratomas</a:t>
            </a:r>
            <a:r>
              <a:rPr lang="en-US" sz="1600" dirty="0"/>
              <a:t>, pyogenic granulomas and hemorrhage, VASC)</a:t>
            </a:r>
          </a:p>
        </p:txBody>
      </p:sp>
      <p:pic>
        <p:nvPicPr>
          <p:cNvPr id="1026" name="Picture 2" descr="Skin Cancer Pictures | Most Common Skin Cancer Types with Imag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419600"/>
            <a:ext cx="3631659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272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srgbClr val="FFC000"/>
                </a:solidFill>
              </a:rPr>
              <a:t>Dataset Exploration</a:t>
            </a:r>
            <a:endParaRPr lang="en-US" sz="4000" dirty="0">
              <a:solidFill>
                <a:srgbClr val="FFC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24000"/>
            <a:ext cx="6365018" cy="3276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4800" y="6324600"/>
            <a:ext cx="8534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aseline="30000">
                <a:solidFill>
                  <a:srgbClr val="000000"/>
                </a:solidFill>
                <a:latin typeface="+mj-lt"/>
              </a:rPr>
              <a:t>a</a:t>
            </a:r>
            <a:r>
              <a:rPr lang="en-US" sz="1050">
                <a:solidFill>
                  <a:srgbClr val="000000"/>
                </a:solidFill>
                <a:latin typeface="+mj-lt"/>
              </a:rPr>
              <a:t> Not stated specifically on the providing website, we infer their given terms-of-use largely reflect CC BY-NC-ND 3.0</a:t>
            </a:r>
          </a:p>
          <a:p>
            <a:r>
              <a:rPr lang="en-US" sz="1050" baseline="30000">
                <a:solidFill>
                  <a:srgbClr val="000000"/>
                </a:solidFill>
                <a:latin typeface="+mj-lt"/>
              </a:rPr>
              <a:t>b </a:t>
            </a:r>
            <a:r>
              <a:rPr lang="en-US" sz="1050">
                <a:solidFill>
                  <a:srgbClr val="000000"/>
                </a:solidFill>
                <a:latin typeface="+mj-lt"/>
              </a:rPr>
              <a:t>Eight different datasets with CC-0 licensing combined as available on February 12th 2018.</a:t>
            </a:r>
            <a:endParaRPr lang="en-US" sz="1050" b="0" i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5029200"/>
            <a:ext cx="85344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dirty="0">
                <a:solidFill>
                  <a:srgbClr val="FFC000"/>
                </a:solidFill>
                <a:latin typeface="+mj-lt"/>
              </a:rPr>
              <a:t>Dataset selected for the project is </a:t>
            </a:r>
            <a:r>
              <a:rPr lang="en-US" sz="1500" b="1" dirty="0">
                <a:latin typeface="+mj-lt"/>
              </a:rPr>
              <a:t>HAM10000</a:t>
            </a:r>
            <a:r>
              <a:rPr lang="en-US" sz="1500" b="1" dirty="0">
                <a:solidFill>
                  <a:srgbClr val="FFC000"/>
                </a:solidFill>
                <a:latin typeface="+mj-lt"/>
              </a:rPr>
              <a:t> </a:t>
            </a:r>
            <a:r>
              <a:rPr lang="en-US" sz="1500" dirty="0">
                <a:solidFill>
                  <a:srgbClr val="FFC000"/>
                </a:solidFill>
                <a:latin typeface="+mj-lt"/>
              </a:rPr>
              <a:t>because of the extended number of images for the </a:t>
            </a:r>
          </a:p>
          <a:p>
            <a:pPr algn="ctr"/>
            <a:r>
              <a:rPr lang="en-US" sz="1500" dirty="0">
                <a:solidFill>
                  <a:srgbClr val="FFC000"/>
                </a:solidFill>
                <a:latin typeface="+mj-lt"/>
              </a:rPr>
              <a:t>transfer learning techniques</a:t>
            </a:r>
            <a:endParaRPr lang="en-US" sz="1500" b="0" i="0" dirty="0">
              <a:solidFill>
                <a:srgbClr val="FFC000"/>
              </a:solidFill>
              <a:effectLst/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2590800"/>
            <a:ext cx="6172200" cy="2286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524" y="2133600"/>
            <a:ext cx="2404276" cy="21336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04800" y="4495800"/>
            <a:ext cx="6172200" cy="2286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80"/>
                </a:solidFill>
              </a:ln>
              <a:solidFill>
                <a:srgbClr val="FF008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1000" y="5715000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u="sng">
                <a:hlinkClick r:id="rId4"/>
              </a:rPr>
              <a:t>Dataset Link: </a:t>
            </a:r>
            <a:r>
              <a:rPr lang="en-US" sz="1100" u="sng">
                <a:hlinkClick r:id="rId4"/>
              </a:rPr>
              <a:t>https://dataverse.harvard.edu/dataset.xhtml?persistentId=doi:10.7910/DVN/DBW86T</a:t>
            </a:r>
            <a:endParaRPr lang="en-US" sz="1100" u="sng"/>
          </a:p>
        </p:txBody>
      </p:sp>
    </p:spTree>
    <p:extLst>
      <p:ext uri="{BB962C8B-B14F-4D97-AF65-F5344CB8AC3E}">
        <p14:creationId xmlns:p14="http://schemas.microsoft.com/office/powerpoint/2010/main" val="3056378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FFC000"/>
                </a:solidFill>
              </a:rPr>
              <a:t>Pre Trained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en-US" sz="1600"/>
              <a:t>Efficent Net B7</a:t>
            </a:r>
            <a:endParaRPr lang="en-US" sz="1600" dirty="0"/>
          </a:p>
          <a:p>
            <a:pPr marL="457200" lvl="1" indent="0">
              <a:buNone/>
            </a:pPr>
            <a:r>
              <a:rPr lang="en-US" sz="800">
                <a:hlinkClick r:id="rId2"/>
              </a:rPr>
              <a:t>https://keras.io/api/applications/efficientnet/#efficientnetb7-function </a:t>
            </a:r>
            <a:endParaRPr lang="en-US" sz="1200">
              <a:hlinkClick r:id="rId3"/>
            </a:endParaRPr>
          </a:p>
          <a:p>
            <a:pPr>
              <a:buAutoNum type="arabicPeriod"/>
            </a:pPr>
            <a:r>
              <a:rPr lang="en-US" sz="1600"/>
              <a:t>Resnet 152</a:t>
            </a:r>
          </a:p>
          <a:p>
            <a:pPr marL="457200" lvl="1" indent="0">
              <a:buNone/>
            </a:pPr>
            <a:r>
              <a:rPr lang="en-US" sz="1200">
                <a:hlinkClick r:id="rId4"/>
              </a:rPr>
              <a:t>https://keras.io/api/applications/resnet/#resnet152v2-function</a:t>
            </a:r>
            <a:endParaRPr lang="en-US" sz="1200"/>
          </a:p>
          <a:p>
            <a:pPr>
              <a:buAutoNum type="arabicPeriod"/>
            </a:pPr>
            <a:r>
              <a:rPr lang="en-US" sz="1600"/>
              <a:t>Inception V3</a:t>
            </a:r>
          </a:p>
          <a:p>
            <a:pPr marL="457200" lvl="1" indent="0">
              <a:buNone/>
            </a:pPr>
            <a:r>
              <a:rPr lang="en-US" sz="1200">
                <a:hlinkClick r:id="rId5"/>
              </a:rPr>
              <a:t>https://gist.github.com/neggert/f8b86d001a367aa7dde1ab6b587246b5</a:t>
            </a:r>
            <a:endParaRPr lang="en-US" sz="1200"/>
          </a:p>
          <a:p>
            <a:pPr>
              <a:buAutoNum type="arabicPeriod"/>
            </a:pPr>
            <a:r>
              <a:rPr lang="en-US" sz="1600"/>
              <a:t>NASNet Large</a:t>
            </a:r>
          </a:p>
          <a:p>
            <a:pPr marL="457200" lvl="1" indent="0">
              <a:buNone/>
            </a:pPr>
            <a:r>
              <a:rPr lang="en-US" sz="1200">
                <a:hlinkClick r:id="rId6"/>
              </a:rPr>
              <a:t>https://keras.io/api/applications/nasnet/#nasnetlarge-function</a:t>
            </a:r>
            <a:endParaRPr lang="en-US" sz="1200"/>
          </a:p>
          <a:p>
            <a:pPr marL="457200" lvl="1" indent="0">
              <a:buNone/>
            </a:pPr>
            <a:endParaRPr lang="en-US" sz="1200" dirty="0"/>
          </a:p>
        </p:txBody>
      </p:sp>
      <p:pic>
        <p:nvPicPr>
          <p:cNvPr id="2050" name="Picture 2" descr="Review: Inception-v3 — 1st Runner Up (Image Classification) in ...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105400"/>
            <a:ext cx="3265476" cy="97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219200" y="6324600"/>
            <a:ext cx="2534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InceptionV3 Architecture</a:t>
            </a:r>
            <a:endParaRPr lang="en-US" dirty="0"/>
          </a:p>
        </p:txBody>
      </p:sp>
      <p:pic>
        <p:nvPicPr>
          <p:cNvPr id="2054" name="Picture 6" descr="How to interpert ResNet50 Layer Types - Data Science Stack Exchang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999" y="2286000"/>
            <a:ext cx="2298001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6160199" y="5943600"/>
            <a:ext cx="2441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Resnet 152 Architecture</a:t>
            </a:r>
          </a:p>
        </p:txBody>
      </p:sp>
      <p:pic>
        <p:nvPicPr>
          <p:cNvPr id="1026" name="Picture 2" descr="Google AI Blog: EfficientNet: Improving Accuracy and Efficiency through  AutoML and Model Scali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657600"/>
            <a:ext cx="4876800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752600" y="4648200"/>
            <a:ext cx="2740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EfficentNet B7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234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Focus</a:t>
            </a:r>
            <a:r>
              <a:rPr lang="en-US" sz="4400" b="1" dirty="0">
                <a:solidFill>
                  <a:srgbClr val="FFC000"/>
                </a:solidFill>
              </a:rPr>
              <a:t>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buAutoNum type="arabicPeriod"/>
            </a:pPr>
            <a:endParaRPr lang="en-US" sz="2000" dirty="0"/>
          </a:p>
          <a:p>
            <a:pPr>
              <a:buAutoNum type="arabicPeriod"/>
            </a:pPr>
            <a:endParaRPr lang="en-US" sz="2000" dirty="0"/>
          </a:p>
          <a:p>
            <a:pPr>
              <a:buAutoNum type="arabicPeriod"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Use the </a:t>
            </a:r>
            <a:r>
              <a:rPr lang="en-US" sz="2000" dirty="0" err="1"/>
              <a:t>Pretrained</a:t>
            </a:r>
            <a:r>
              <a:rPr lang="en-US" sz="2000" dirty="0"/>
              <a:t> Models from the below list to identify the image from 8 given Class of cancer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600" dirty="0"/>
              <a:t>1. </a:t>
            </a:r>
            <a:r>
              <a:rPr lang="en-US" sz="1600" dirty="0" err="1"/>
              <a:t>EfficientNet</a:t>
            </a:r>
            <a:r>
              <a:rPr lang="en-US" sz="1600" dirty="0"/>
              <a:t> </a:t>
            </a:r>
          </a:p>
          <a:p>
            <a:pPr marL="0" indent="0">
              <a:buNone/>
            </a:pPr>
            <a:r>
              <a:rPr lang="en-US" sz="1600" dirty="0"/>
              <a:t>2. </a:t>
            </a:r>
            <a:r>
              <a:rPr lang="en-US" sz="1600" dirty="0" err="1"/>
              <a:t>NASNetLarge</a:t>
            </a:r>
            <a:r>
              <a:rPr lang="en-US" sz="1600" dirty="0"/>
              <a:t> </a:t>
            </a:r>
            <a:br>
              <a:rPr lang="en-US" sz="1600" dirty="0"/>
            </a:br>
            <a:r>
              <a:rPr lang="en-US" sz="1600" dirty="0"/>
              <a:t>3. </a:t>
            </a:r>
            <a:r>
              <a:rPr lang="en-US" sz="1600" dirty="0" err="1"/>
              <a:t>NASNetMobile</a:t>
            </a:r>
            <a:br>
              <a:rPr lang="en-US" sz="1600" dirty="0"/>
            </a:br>
            <a:r>
              <a:rPr lang="en-US" sz="1600" dirty="0"/>
              <a:t>4. </a:t>
            </a:r>
            <a:r>
              <a:rPr lang="en-US" sz="1600" dirty="0" err="1"/>
              <a:t>MobileNet</a:t>
            </a:r>
            <a:br>
              <a:rPr lang="en-US" sz="1600" dirty="0"/>
            </a:br>
            <a:r>
              <a:rPr lang="en-US" sz="1600" dirty="0"/>
              <a:t>5. InceptionResNetV2</a:t>
            </a:r>
            <a:br>
              <a:rPr lang="en-US" sz="1600" dirty="0"/>
            </a:br>
            <a:r>
              <a:rPr lang="en-US" sz="1600" dirty="0"/>
              <a:t>6. Resnet152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Required:</a:t>
            </a:r>
          </a:p>
          <a:p>
            <a:pPr marL="0" indent="0">
              <a:buNone/>
            </a:pPr>
            <a:r>
              <a:rPr lang="en-US" sz="2000" dirty="0"/>
              <a:t>Notebook</a:t>
            </a:r>
          </a:p>
          <a:p>
            <a:pPr marL="0" indent="0">
              <a:buNone/>
            </a:pPr>
            <a:r>
              <a:rPr lang="en-US" sz="2000" dirty="0"/>
              <a:t>Model Accuracy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97531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FFC000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Create two different models using 2 different transfer learning architectures in order to classify from 8 different categories of skin cancer. </a:t>
            </a:r>
          </a:p>
          <a:p>
            <a:pPr marL="0" indent="0">
              <a:buNone/>
            </a:pPr>
            <a:r>
              <a:rPr lang="en-US" sz="2000" dirty="0"/>
              <a:t>The techniques required for achieving such model was:</a:t>
            </a:r>
          </a:p>
          <a:p>
            <a:r>
              <a:rPr lang="en-US" sz="2000" dirty="0"/>
              <a:t>Load, resize (224x224), and label given dataset.</a:t>
            </a:r>
          </a:p>
          <a:p>
            <a:r>
              <a:rPr lang="en-US" sz="2000" dirty="0"/>
              <a:t>Image preprocessing (includes image normalization).</a:t>
            </a:r>
          </a:p>
          <a:p>
            <a:r>
              <a:rPr lang="en-US" sz="2000" dirty="0"/>
              <a:t>Applied one-hot encoding to labels.</a:t>
            </a:r>
          </a:p>
          <a:p>
            <a:r>
              <a:rPr lang="en-US" sz="2000" dirty="0"/>
              <a:t>Use Transfer Learning to take specified pre-trained model.</a:t>
            </a:r>
          </a:p>
          <a:p>
            <a:r>
              <a:rPr lang="en-US" sz="2000" dirty="0"/>
              <a:t>Added hidden layers, with Dropout and </a:t>
            </a:r>
            <a:r>
              <a:rPr lang="en-US" sz="2000" dirty="0" err="1"/>
              <a:t>BatchNormalization</a:t>
            </a:r>
            <a:r>
              <a:rPr lang="en-US" sz="2000" dirty="0"/>
              <a:t>.</a:t>
            </a:r>
          </a:p>
          <a:p>
            <a:r>
              <a:rPr lang="en-US" sz="2000" dirty="0"/>
              <a:t>Train both models.</a:t>
            </a:r>
          </a:p>
          <a:p>
            <a:r>
              <a:rPr lang="en-US" sz="2000" dirty="0"/>
              <a:t>Visually Plot the Model’s Performance (Optional).</a:t>
            </a:r>
          </a:p>
          <a:p>
            <a:r>
              <a:rPr lang="en-US" sz="2000" dirty="0"/>
              <a:t>Create a Classification Report and Confusion Matrix for both models.</a:t>
            </a:r>
          </a:p>
        </p:txBody>
      </p:sp>
    </p:spTree>
    <p:extLst>
      <p:ext uri="{BB962C8B-B14F-4D97-AF65-F5344CB8AC3E}">
        <p14:creationId xmlns:p14="http://schemas.microsoft.com/office/powerpoint/2010/main" val="2661537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srgbClr val="FFC000"/>
                </a:solidFill>
              </a:rPr>
              <a:t>Problem Statement and Assumptions</a:t>
            </a:r>
            <a:endParaRPr lang="en-US" sz="40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Used 2 different models in order to classify 8 cancer classes from a reduced dataset as the complete dataset would take a lot of time and resource.</a:t>
            </a:r>
          </a:p>
          <a:p>
            <a:r>
              <a:rPr lang="en-US" sz="3000" dirty="0"/>
              <a:t>Due to the reduced dataset, I believe ResNet152’s large and complex architecture gave low accuracy results. Furthermore, I think it can be fixed by simply increasing the size of dataset, or applying techniques like Image Augmentation (If possible).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36557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solidFill>
                  <a:srgbClr val="FFC000"/>
                </a:solidFill>
                <a:ea typeface="Verdana" pitchFamily="34" charset="0"/>
                <a:cs typeface="Verdana" pitchFamily="34" charset="0"/>
              </a:rPr>
              <a:t>Data Preprocessing Steps</a:t>
            </a:r>
            <a:endParaRPr lang="en-US" sz="44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For Preprocessing, the following techniques were implemented:</a:t>
            </a:r>
          </a:p>
          <a:p>
            <a:r>
              <a:rPr lang="en-US" sz="3000" dirty="0"/>
              <a:t>Images were converted to an array</a:t>
            </a:r>
          </a:p>
          <a:p>
            <a:r>
              <a:rPr lang="en-US" sz="3000" dirty="0"/>
              <a:t>Images were then converted to float32 data type</a:t>
            </a:r>
          </a:p>
          <a:p>
            <a:r>
              <a:rPr lang="en-US" sz="3000" dirty="0"/>
              <a:t>Applied normalization process by dividing images by 255.</a:t>
            </a:r>
          </a:p>
          <a:p>
            <a:r>
              <a:rPr lang="en-US" sz="3000" dirty="0"/>
              <a:t>Achieved the image data shape (1402, 224, 224, 3).</a:t>
            </a:r>
          </a:p>
        </p:txBody>
      </p:sp>
    </p:spTree>
    <p:extLst>
      <p:ext uri="{BB962C8B-B14F-4D97-AF65-F5344CB8AC3E}">
        <p14:creationId xmlns:p14="http://schemas.microsoft.com/office/powerpoint/2010/main" val="1128735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550" dirty="0">
                <a:solidFill>
                  <a:srgbClr val="FFC000"/>
                </a:solidFill>
              </a:rPr>
              <a:t> </a:t>
            </a:r>
            <a:r>
              <a:rPr lang="en-US" sz="3550" b="1" dirty="0">
                <a:solidFill>
                  <a:srgbClr val="FFC000"/>
                </a:solidFill>
              </a:rPr>
              <a:t>Feature Engineering</a:t>
            </a:r>
            <a:r>
              <a:rPr lang="en-US" sz="3550" dirty="0">
                <a:solidFill>
                  <a:srgbClr val="FFC000"/>
                </a:solidFill>
              </a:rPr>
              <a:t> and </a:t>
            </a:r>
            <a:r>
              <a:rPr lang="en-US" sz="3550" b="1" dirty="0">
                <a:solidFill>
                  <a:srgbClr val="FFC000"/>
                </a:solidFill>
                <a:ea typeface="Verdana" pitchFamily="34" charset="0"/>
                <a:cs typeface="Verdana" pitchFamily="34" charset="0"/>
              </a:rPr>
              <a:t>Feature Selection</a:t>
            </a:r>
            <a:endParaRPr lang="en-US" sz="355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+mj-lt"/>
                <a:ea typeface="Verdana" pitchFamily="34" charset="0"/>
              </a:rPr>
              <a:t>Both models gave the following feature vector after applying Flatten() in the end: </a:t>
            </a:r>
          </a:p>
          <a:p>
            <a:r>
              <a:rPr lang="en-US" sz="2400" b="1" dirty="0" err="1">
                <a:latin typeface="+mj-lt"/>
                <a:ea typeface="Verdana" pitchFamily="34" charset="0"/>
              </a:rPr>
              <a:t>MobileNet</a:t>
            </a:r>
            <a:r>
              <a:rPr lang="en-US" sz="2400" b="1" dirty="0">
                <a:latin typeface="+mj-lt"/>
                <a:ea typeface="Verdana" pitchFamily="34" charset="0"/>
              </a:rPr>
              <a:t> = 5,0176</a:t>
            </a:r>
          </a:p>
          <a:p>
            <a:r>
              <a:rPr lang="en-US" sz="2400" b="1" dirty="0">
                <a:latin typeface="+mj-lt"/>
                <a:ea typeface="Verdana" pitchFamily="34" charset="0"/>
              </a:rPr>
              <a:t>ResNet152= 10,0352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739054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fic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Classification</Template>
  <TotalTime>12288</TotalTime>
  <Words>578</Words>
  <Application>Microsoft Office PowerPoint</Application>
  <PresentationFormat>On-screen Show (4:3)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Helvetica Neue Thin</vt:lpstr>
      <vt:lpstr>Classification</vt:lpstr>
      <vt:lpstr>Adv. Machine Learning Project  Skin Cancer Classification  Muhammad Dawood Hamayun </vt:lpstr>
      <vt:lpstr>Project Description</vt:lpstr>
      <vt:lpstr>Dataset Exploration</vt:lpstr>
      <vt:lpstr>Pre Trained Models</vt:lpstr>
      <vt:lpstr>Focus!</vt:lpstr>
      <vt:lpstr>Agenda</vt:lpstr>
      <vt:lpstr>Problem Statement and Assumptions</vt:lpstr>
      <vt:lpstr>Data Preprocessing Steps</vt:lpstr>
      <vt:lpstr> Feature Engineering and Feature Selection</vt:lpstr>
      <vt:lpstr>Model used for Modeling</vt:lpstr>
      <vt:lpstr>Results and Improvement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Screen Analysis</dc:title>
  <dc:creator>Salar Masood</dc:creator>
  <cp:lastModifiedBy>Dawood Hamayun</cp:lastModifiedBy>
  <cp:revision>107</cp:revision>
  <dcterms:created xsi:type="dcterms:W3CDTF">2006-08-16T00:00:00Z</dcterms:created>
  <dcterms:modified xsi:type="dcterms:W3CDTF">2021-08-16T07:53:30Z</dcterms:modified>
</cp:coreProperties>
</file>