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500"/>
    <a:srgbClr val="FFD700"/>
    <a:srgbClr val="B87333"/>
    <a:srgbClr val="FF7F50"/>
    <a:srgbClr val="008080"/>
    <a:srgbClr val="BCB88A"/>
    <a:srgbClr val="FFB6C1"/>
    <a:srgbClr val="FFDB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20" autoAdjust="0"/>
  </p:normalViewPr>
  <p:slideViewPr>
    <p:cSldViewPr snapToGrid="0" showGuides="1">
      <p:cViewPr varScale="1">
        <p:scale>
          <a:sx n="13" d="100"/>
          <a:sy n="13" d="100"/>
        </p:scale>
        <p:origin x="2664" y="154"/>
      </p:cViewPr>
      <p:guideLst>
        <p:guide orient="horz" pos="13479"/>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A153EE-5164-4AD5-A0F2-F8A0D254405E}"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319708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153EE-5164-4AD5-A0F2-F8A0D254405E}"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15608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153EE-5164-4AD5-A0F2-F8A0D254405E}"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131422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153EE-5164-4AD5-A0F2-F8A0D254405E}"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264927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tint val="82000"/>
                  </a:schemeClr>
                </a:solidFill>
              </a:defRPr>
            </a:lvl1pPr>
            <a:lvl2pPr marL="1513378" indent="0">
              <a:buNone/>
              <a:defRPr sz="6620">
                <a:solidFill>
                  <a:schemeClr val="tx1">
                    <a:tint val="82000"/>
                  </a:schemeClr>
                </a:solidFill>
              </a:defRPr>
            </a:lvl2pPr>
            <a:lvl3pPr marL="3026755" indent="0">
              <a:buNone/>
              <a:defRPr sz="5958">
                <a:solidFill>
                  <a:schemeClr val="tx1">
                    <a:tint val="82000"/>
                  </a:schemeClr>
                </a:solidFill>
              </a:defRPr>
            </a:lvl3pPr>
            <a:lvl4pPr marL="4540133" indent="0">
              <a:buNone/>
              <a:defRPr sz="5296">
                <a:solidFill>
                  <a:schemeClr val="tx1">
                    <a:tint val="82000"/>
                  </a:schemeClr>
                </a:solidFill>
              </a:defRPr>
            </a:lvl4pPr>
            <a:lvl5pPr marL="6053511" indent="0">
              <a:buNone/>
              <a:defRPr sz="5296">
                <a:solidFill>
                  <a:schemeClr val="tx1">
                    <a:tint val="82000"/>
                  </a:schemeClr>
                </a:solidFill>
              </a:defRPr>
            </a:lvl5pPr>
            <a:lvl6pPr marL="7566889" indent="0">
              <a:buNone/>
              <a:defRPr sz="5296">
                <a:solidFill>
                  <a:schemeClr val="tx1">
                    <a:tint val="82000"/>
                  </a:schemeClr>
                </a:solidFill>
              </a:defRPr>
            </a:lvl6pPr>
            <a:lvl7pPr marL="9080266" indent="0">
              <a:buNone/>
              <a:defRPr sz="5296">
                <a:solidFill>
                  <a:schemeClr val="tx1">
                    <a:tint val="82000"/>
                  </a:schemeClr>
                </a:solidFill>
              </a:defRPr>
            </a:lvl7pPr>
            <a:lvl8pPr marL="10593644" indent="0">
              <a:buNone/>
              <a:defRPr sz="5296">
                <a:solidFill>
                  <a:schemeClr val="tx1">
                    <a:tint val="82000"/>
                  </a:schemeClr>
                </a:solidFill>
              </a:defRPr>
            </a:lvl8pPr>
            <a:lvl9pPr marL="12107022" indent="0">
              <a:buNone/>
              <a:defRPr sz="529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153EE-5164-4AD5-A0F2-F8A0D254405E}"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272224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A153EE-5164-4AD5-A0F2-F8A0D254405E}"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7534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153EE-5164-4AD5-A0F2-F8A0D254405E}"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403019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A153EE-5164-4AD5-A0F2-F8A0D254405E}"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178942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153EE-5164-4AD5-A0F2-F8A0D254405E}"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47836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4A153EE-5164-4AD5-A0F2-F8A0D254405E}"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122199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4A153EE-5164-4AD5-A0F2-F8A0D254405E}"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76AF2-A09F-4002-A17D-804597DE28A5}" type="slidenum">
              <a:rPr lang="en-US" smtClean="0"/>
              <a:t>‹#›</a:t>
            </a:fld>
            <a:endParaRPr lang="en-US"/>
          </a:p>
        </p:txBody>
      </p:sp>
    </p:spTree>
    <p:extLst>
      <p:ext uri="{BB962C8B-B14F-4D97-AF65-F5344CB8AC3E}">
        <p14:creationId xmlns:p14="http://schemas.microsoft.com/office/powerpoint/2010/main" val="375972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82000"/>
                  </a:schemeClr>
                </a:solidFill>
              </a:defRPr>
            </a:lvl1pPr>
          </a:lstStyle>
          <a:p>
            <a:fld id="{34A153EE-5164-4AD5-A0F2-F8A0D254405E}" type="datetimeFigureOut">
              <a:rPr lang="en-US" smtClean="0"/>
              <a:t>1/18/2025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82000"/>
                  </a:schemeClr>
                </a:solidFill>
              </a:defRPr>
            </a:lvl1pPr>
          </a:lstStyle>
          <a:p>
            <a:fld id="{93776AF2-A09F-4002-A17D-804597DE28A5}" type="slidenum">
              <a:rPr lang="en-US" smtClean="0"/>
              <a:t>‹#›</a:t>
            </a:fld>
            <a:endParaRPr lang="en-US"/>
          </a:p>
        </p:txBody>
      </p:sp>
    </p:spTree>
    <p:extLst>
      <p:ext uri="{BB962C8B-B14F-4D97-AF65-F5344CB8AC3E}">
        <p14:creationId xmlns:p14="http://schemas.microsoft.com/office/powerpoint/2010/main" val="364127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A2F856A-B75A-5A07-65EC-BEBA3271B1D3}"/>
              </a:ext>
            </a:extLst>
          </p:cNvPr>
          <p:cNvSpPr/>
          <p:nvPr/>
        </p:nvSpPr>
        <p:spPr>
          <a:xfrm>
            <a:off x="0" y="0"/>
            <a:ext cx="30267275" cy="472456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00" kern="100" dirty="0">
              <a:effectLst/>
              <a:latin typeface="Arial" panose="020B0604020202020204" pitchFamily="34" charset="0"/>
              <a:ea typeface="Aptos" panose="020B0004020202020204" pitchFamily="34" charset="0"/>
              <a:cs typeface="Arial" panose="020B0604020202020204" pitchFamily="34" charset="0"/>
            </a:endParaRPr>
          </a:p>
          <a:p>
            <a:pPr algn="ctr">
              <a:lnSpc>
                <a:spcPct val="150000"/>
              </a:lnSpc>
            </a:pPr>
            <a:endParaRPr lang="en-US" sz="5600" kern="100" dirty="0">
              <a:latin typeface="Arial" panose="020B0604020202020204" pitchFamily="34" charset="0"/>
              <a:ea typeface="Aptos" panose="020B0004020202020204" pitchFamily="34" charset="0"/>
              <a:cs typeface="Arial" panose="020B0604020202020204" pitchFamily="34" charset="0"/>
            </a:endParaRPr>
          </a:p>
          <a:p>
            <a:pPr algn="ctr">
              <a:lnSpc>
                <a:spcPct val="150000"/>
              </a:lnSpc>
            </a:pPr>
            <a:r>
              <a:rPr lang="en-US" sz="5600" kern="100" dirty="0">
                <a:effectLst/>
                <a:latin typeface="Arial" panose="020B0604020202020204" pitchFamily="34" charset="0"/>
                <a:ea typeface="Aptos" panose="020B0004020202020204" pitchFamily="34" charset="0"/>
                <a:cs typeface="Arial" panose="020B0604020202020204" pitchFamily="34" charset="0"/>
              </a:rPr>
              <a:t>Dawood Hussain</a:t>
            </a:r>
            <a:r>
              <a:rPr lang="en-US" sz="5600" kern="100" baseline="30000" dirty="0">
                <a:effectLst/>
                <a:latin typeface="Arial" panose="020B0604020202020204" pitchFamily="34" charset="0"/>
                <a:ea typeface="Aptos" panose="020B0004020202020204" pitchFamily="34" charset="0"/>
                <a:cs typeface="Arial" panose="020B0604020202020204" pitchFamily="34" charset="0"/>
              </a:rPr>
              <a:t>1</a:t>
            </a:r>
            <a:r>
              <a:rPr lang="en-US" sz="5600" kern="100" dirty="0">
                <a:effectLst/>
                <a:latin typeface="Arial" panose="020B0604020202020204" pitchFamily="34" charset="0"/>
                <a:ea typeface="Aptos" panose="020B0004020202020204" pitchFamily="34" charset="0"/>
                <a:cs typeface="Arial" panose="020B0604020202020204" pitchFamily="34" charset="0"/>
              </a:rPr>
              <a:t>, Hibak Ramadan</a:t>
            </a:r>
            <a:r>
              <a:rPr lang="en-US" sz="5600" kern="100" baseline="30000" dirty="0">
                <a:effectLst/>
                <a:latin typeface="Arial" panose="020B0604020202020204" pitchFamily="34" charset="0"/>
                <a:ea typeface="Aptos" panose="020B0004020202020204" pitchFamily="34" charset="0"/>
                <a:cs typeface="Arial" panose="020B0604020202020204" pitchFamily="34" charset="0"/>
              </a:rPr>
              <a:t>2</a:t>
            </a:r>
            <a:r>
              <a:rPr lang="en-US" sz="5600" kern="100" dirty="0">
                <a:effectLst/>
                <a:latin typeface="Arial" panose="020B0604020202020204" pitchFamily="34" charset="0"/>
                <a:ea typeface="Aptos" panose="020B0004020202020204" pitchFamily="34" charset="0"/>
                <a:cs typeface="Arial" panose="020B0604020202020204" pitchFamily="34" charset="0"/>
              </a:rPr>
              <a:t>, Badder Ul Zaman Qamar</a:t>
            </a:r>
            <a:r>
              <a:rPr lang="en-US" sz="5600" kern="100" baseline="30000" dirty="0">
                <a:effectLst/>
                <a:latin typeface="Arial" panose="020B0604020202020204" pitchFamily="34" charset="0"/>
                <a:ea typeface="Aptos" panose="020B0004020202020204" pitchFamily="34" charset="0"/>
                <a:cs typeface="Arial" panose="020B0604020202020204" pitchFamily="34" charset="0"/>
              </a:rPr>
              <a:t>3</a:t>
            </a:r>
            <a:r>
              <a:rPr lang="en-US" sz="5600" kern="100" dirty="0">
                <a:effectLst/>
                <a:latin typeface="Arial" panose="020B0604020202020204" pitchFamily="34" charset="0"/>
                <a:ea typeface="Aptos" panose="020B0004020202020204" pitchFamily="34" charset="0"/>
                <a:cs typeface="Arial" panose="020B0604020202020204" pitchFamily="34" charset="0"/>
              </a:rPr>
              <a:t>, Muhammad Hamza</a:t>
            </a:r>
            <a:r>
              <a:rPr lang="en-US" sz="5600" kern="100" baseline="30000" dirty="0">
                <a:effectLst/>
                <a:latin typeface="Arial" panose="020B0604020202020204" pitchFamily="34" charset="0"/>
                <a:ea typeface="Aptos" panose="020B0004020202020204" pitchFamily="34" charset="0"/>
                <a:cs typeface="Arial" panose="020B0604020202020204" pitchFamily="34" charset="0"/>
              </a:rPr>
              <a:t>4</a:t>
            </a:r>
          </a:p>
          <a:p>
            <a:pPr algn="ctr">
              <a:lnSpc>
                <a:spcPct val="150000"/>
              </a:lnSpc>
            </a:pPr>
            <a:r>
              <a:rPr lang="en-US" sz="5600" b="1" kern="100" baseline="30000" dirty="0">
                <a:solidFill>
                  <a:schemeClr val="bg1"/>
                </a:solidFill>
                <a:latin typeface="Arial" panose="020B0604020202020204" pitchFamily="34" charset="0"/>
                <a:cs typeface="Arial" panose="020B0604020202020204" pitchFamily="34" charset="0"/>
              </a:rPr>
              <a:t>Group 34</a:t>
            </a:r>
            <a:r>
              <a:rPr lang="en-US" sz="5600" b="1" dirty="0">
                <a:solidFill>
                  <a:schemeClr val="bg1"/>
                </a:solidFill>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2D2B7242-2EAD-EF83-8F3C-1CB416033C8E}"/>
              </a:ext>
            </a:extLst>
          </p:cNvPr>
          <p:cNvSpPr txBox="1"/>
          <p:nvPr/>
        </p:nvSpPr>
        <p:spPr>
          <a:xfrm>
            <a:off x="502350" y="662514"/>
            <a:ext cx="29718000" cy="1812035"/>
          </a:xfrm>
          <a:prstGeom prst="rect">
            <a:avLst/>
          </a:prstGeom>
          <a:noFill/>
        </p:spPr>
        <p:txBody>
          <a:bodyPr wrap="square" rtlCol="0" anchor="ctr">
            <a:spAutoFit/>
          </a:bodyPr>
          <a:lstStyle/>
          <a:p>
            <a:pPr algn="ctr">
              <a:lnSpc>
                <a:spcPct val="150000"/>
              </a:lnSpc>
            </a:pPr>
            <a:r>
              <a:rPr lang="en-US" sz="8500" b="1" dirty="0">
                <a:solidFill>
                  <a:schemeClr val="bg1"/>
                </a:solidFill>
                <a:latin typeface="Arial" panose="020B0604020202020204" pitchFamily="34" charset="0"/>
                <a:cs typeface="Arial" panose="020B0604020202020204" pitchFamily="34" charset="0"/>
              </a:rPr>
              <a:t>Exploring the impact of lifestyle factors on sleep health</a:t>
            </a:r>
          </a:p>
        </p:txBody>
      </p:sp>
      <p:sp>
        <p:nvSpPr>
          <p:cNvPr id="5" name="Subtitle 2">
            <a:extLst>
              <a:ext uri="{FF2B5EF4-FFF2-40B4-BE49-F238E27FC236}">
                <a16:creationId xmlns:a16="http://schemas.microsoft.com/office/drawing/2014/main" id="{081AFC8A-5FD2-D6C5-474F-D97155FD9D33}"/>
              </a:ext>
            </a:extLst>
          </p:cNvPr>
          <p:cNvSpPr>
            <a:spLocks noGrp="1"/>
          </p:cNvSpPr>
          <p:nvPr>
            <p:ph type="subTitle" idx="1"/>
          </p:nvPr>
        </p:nvSpPr>
        <p:spPr>
          <a:xfrm>
            <a:off x="862284" y="12861621"/>
            <a:ext cx="13239718" cy="3841726"/>
          </a:xfrm>
        </p:spPr>
        <p:txBody>
          <a:bodyPr>
            <a:normAutofit lnSpcReduction="10000"/>
          </a:bodyPr>
          <a:lstStyle/>
          <a:p>
            <a:pPr marL="342900" indent="-342900" algn="l">
              <a:buClr>
                <a:schemeClr val="tx2">
                  <a:lumMod val="90000"/>
                  <a:lumOff val="10000"/>
                </a:schemeClr>
              </a:buClr>
              <a:buSzPct val="150000"/>
              <a:buFont typeface="Wingdings" panose="05000000000000000000" pitchFamily="2" charset="2"/>
              <a:buChar char="§"/>
            </a:pPr>
            <a:r>
              <a:rPr lang="en-US" sz="2800" b="1" dirty="0">
                <a:latin typeface="Palatino Linotype" panose="02040502050505030304" pitchFamily="18" charset="0"/>
              </a:rPr>
              <a:t>Data Source: </a:t>
            </a:r>
            <a:r>
              <a:rPr lang="en-US" sz="2800" dirty="0">
                <a:latin typeface="Palatino Linotype" panose="02040502050505030304" pitchFamily="18" charset="0"/>
              </a:rPr>
              <a:t>The dataset used in this study was sourced from Kaggle and consists of 400 participants aged 18 -90. Data were collected via a structured survey that included information on various lifestyle factors (physical activity, sleep quality, stress, etc.).</a:t>
            </a:r>
          </a:p>
          <a:p>
            <a:pPr marL="342900" indent="-342900" algn="l">
              <a:buClr>
                <a:schemeClr val="tx2">
                  <a:lumMod val="90000"/>
                  <a:lumOff val="10000"/>
                </a:schemeClr>
              </a:buClr>
              <a:buSzPct val="150000"/>
              <a:buFont typeface="Wingdings" panose="05000000000000000000" pitchFamily="2" charset="2"/>
              <a:buChar char="§"/>
            </a:pPr>
            <a:r>
              <a:rPr lang="en-US" sz="2800" b="1" dirty="0">
                <a:latin typeface="Palatino Linotype" panose="02040502050505030304" pitchFamily="18" charset="0"/>
              </a:rPr>
              <a:t>Methodology: </a:t>
            </a:r>
            <a:r>
              <a:rPr lang="en-US" sz="2800" dirty="0">
                <a:latin typeface="Palatino Linotype" panose="02040502050505030304" pitchFamily="18" charset="0"/>
              </a:rPr>
              <a:t>A statistical analysis was conducted using Pearson's correlation coefficient and a logistic regression model to identify trends between lifestyle factors and sleep health indicators. Multiple linear regression models were applied to account for potential confounding variables, such as occupation and gender. All analyses were carried out using Python version 3.</a:t>
            </a:r>
          </a:p>
          <a:p>
            <a:pPr algn="l"/>
            <a:endParaRPr lang="en-US" sz="2800" dirty="0">
              <a:latin typeface="Palatino Linotype" panose="02040502050505030304" pitchFamily="18" charset="0"/>
            </a:endParaRPr>
          </a:p>
        </p:txBody>
      </p:sp>
      <p:sp>
        <p:nvSpPr>
          <p:cNvPr id="9" name="Subtitle 2">
            <a:extLst>
              <a:ext uri="{FF2B5EF4-FFF2-40B4-BE49-F238E27FC236}">
                <a16:creationId xmlns:a16="http://schemas.microsoft.com/office/drawing/2014/main" id="{8FC78348-2640-1743-1274-E1C4EBEF939B}"/>
              </a:ext>
            </a:extLst>
          </p:cNvPr>
          <p:cNvSpPr txBox="1">
            <a:spLocks/>
          </p:cNvSpPr>
          <p:nvPr/>
        </p:nvSpPr>
        <p:spPr>
          <a:xfrm>
            <a:off x="15133637" y="5134708"/>
            <a:ext cx="15133638" cy="37307838"/>
          </a:xfrm>
          <a:prstGeom prst="rect">
            <a:avLst/>
          </a:prstGeom>
        </p:spPr>
        <p:txBody>
          <a:bodyPr vert="horz" lIns="91440" tIns="45720" rIns="91440" bIns="45720" rtlCol="0">
            <a:norm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13" name="Picture 12" descr="A graph showing a line between green dots&#10;&#10;Description automatically generated with medium confidence">
            <a:extLst>
              <a:ext uri="{FF2B5EF4-FFF2-40B4-BE49-F238E27FC236}">
                <a16:creationId xmlns:a16="http://schemas.microsoft.com/office/drawing/2014/main" id="{EEE4574F-4296-3A29-4EA2-9C0ABDE88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72" y="18031915"/>
            <a:ext cx="13712710" cy="10878352"/>
          </a:xfrm>
          <a:prstGeom prst="rect">
            <a:avLst/>
          </a:prstGeom>
        </p:spPr>
      </p:pic>
      <p:pic>
        <p:nvPicPr>
          <p:cNvPr id="15" name="Picture 14" descr="A graph of different colored dots&#10;&#10;Description automatically generated with medium confidence">
            <a:extLst>
              <a:ext uri="{FF2B5EF4-FFF2-40B4-BE49-F238E27FC236}">
                <a16:creationId xmlns:a16="http://schemas.microsoft.com/office/drawing/2014/main" id="{36E21BB1-26F6-90D2-2BC7-4FF2CAC40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594" y="20788589"/>
            <a:ext cx="13098398" cy="11419115"/>
          </a:xfrm>
          <a:prstGeom prst="rect">
            <a:avLst/>
          </a:prstGeom>
        </p:spPr>
      </p:pic>
      <p:pic>
        <p:nvPicPr>
          <p:cNvPr id="19" name="Picture 18" descr="A chart with blue squares&#10;&#10;Description automatically generated">
            <a:extLst>
              <a:ext uri="{FF2B5EF4-FFF2-40B4-BE49-F238E27FC236}">
                <a16:creationId xmlns:a16="http://schemas.microsoft.com/office/drawing/2014/main" id="{758CB51B-CC57-0EDF-2737-3A64BE039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3544" y="5306903"/>
            <a:ext cx="13098398" cy="10539208"/>
          </a:xfrm>
          <a:prstGeom prst="rect">
            <a:avLst/>
          </a:prstGeom>
        </p:spPr>
      </p:pic>
      <p:pic>
        <p:nvPicPr>
          <p:cNvPr id="21" name="Picture 20" descr="A diagram of a quality of sleep&#10;&#10;Description automatically generated">
            <a:extLst>
              <a:ext uri="{FF2B5EF4-FFF2-40B4-BE49-F238E27FC236}">
                <a16:creationId xmlns:a16="http://schemas.microsoft.com/office/drawing/2014/main" id="{45EB0375-88C9-17FF-81FD-6D0AC09813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905" y="31658554"/>
            <a:ext cx="13149738" cy="8098234"/>
          </a:xfrm>
          <a:prstGeom prst="rect">
            <a:avLst/>
          </a:prstGeom>
        </p:spPr>
      </p:pic>
      <p:sp>
        <p:nvSpPr>
          <p:cNvPr id="36" name="TextBox 35">
            <a:extLst>
              <a:ext uri="{FF2B5EF4-FFF2-40B4-BE49-F238E27FC236}">
                <a16:creationId xmlns:a16="http://schemas.microsoft.com/office/drawing/2014/main" id="{990014BF-B2AD-04B0-F344-5B26EAAA191C}"/>
              </a:ext>
            </a:extLst>
          </p:cNvPr>
          <p:cNvSpPr txBox="1"/>
          <p:nvPr/>
        </p:nvSpPr>
        <p:spPr>
          <a:xfrm>
            <a:off x="15265278" y="32742903"/>
            <a:ext cx="14726581" cy="2246769"/>
          </a:xfrm>
          <a:prstGeom prst="rect">
            <a:avLst/>
          </a:prstGeom>
          <a:noFill/>
        </p:spPr>
        <p:txBody>
          <a:bodyPr wrap="square">
            <a:spAutoFit/>
          </a:bodyPr>
          <a:lstStyle/>
          <a:p>
            <a:pPr marL="457200" indent="-457200" algn="l">
              <a:buClr>
                <a:schemeClr val="tx2">
                  <a:lumMod val="90000"/>
                  <a:lumOff val="10000"/>
                </a:schemeClr>
              </a:buClr>
              <a:buSzPct val="150000"/>
              <a:buFont typeface="Wingdings" panose="05000000000000000000" pitchFamily="2" charset="2"/>
              <a:buChar char="§"/>
            </a:pPr>
            <a:r>
              <a:rPr lang="en-US" sz="2800" b="1" dirty="0">
                <a:latin typeface="Palatino Linotype" panose="02040502050505030304" pitchFamily="18" charset="0"/>
              </a:rPr>
              <a:t>Figure 4: </a:t>
            </a:r>
            <a:r>
              <a:rPr lang="en-US" sz="2800" dirty="0">
                <a:latin typeface="Palatino Linotype" panose="02040502050505030304" pitchFamily="18" charset="0"/>
              </a:rPr>
              <a:t>This scatter plot investigates how stress levels and gender interact to influence sleep quality. Both male and female participants show a similar trend: as stress levels increase, sleep quality remains relatively stable, with only a slight decline. While the stress-sleep relationship is consistent across genders, the data suggests that stress may not have a significant impact on sleep quality in this sample, regardless of gender. </a:t>
            </a:r>
          </a:p>
        </p:txBody>
      </p:sp>
      <p:pic>
        <p:nvPicPr>
          <p:cNvPr id="38" name="Picture 37" descr="A qr code on a white background&#10;&#10;Description automatically generated">
            <a:extLst>
              <a:ext uri="{FF2B5EF4-FFF2-40B4-BE49-F238E27FC236}">
                <a16:creationId xmlns:a16="http://schemas.microsoft.com/office/drawing/2014/main" id="{6054E2D6-54A3-36DE-270F-7187167F37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20506" y="40547469"/>
            <a:ext cx="2246769" cy="2246769"/>
          </a:xfrm>
          <a:prstGeom prst="rect">
            <a:avLst/>
          </a:prstGeom>
        </p:spPr>
      </p:pic>
      <p:sp>
        <p:nvSpPr>
          <p:cNvPr id="39" name="TextBox 38">
            <a:extLst>
              <a:ext uri="{FF2B5EF4-FFF2-40B4-BE49-F238E27FC236}">
                <a16:creationId xmlns:a16="http://schemas.microsoft.com/office/drawing/2014/main" id="{A1422FCB-059E-63F7-157A-C363837AEAAD}"/>
              </a:ext>
            </a:extLst>
          </p:cNvPr>
          <p:cNvSpPr txBox="1"/>
          <p:nvPr/>
        </p:nvSpPr>
        <p:spPr>
          <a:xfrm>
            <a:off x="15133636" y="16411355"/>
            <a:ext cx="14434168" cy="3539430"/>
          </a:xfrm>
          <a:prstGeom prst="rect">
            <a:avLst/>
          </a:prstGeom>
          <a:noFill/>
        </p:spPr>
        <p:txBody>
          <a:bodyPr wrap="square">
            <a:spAutoFit/>
          </a:bodyPr>
          <a:lstStyle/>
          <a:p>
            <a:pPr marL="457200" indent="-457200" algn="l">
              <a:buClr>
                <a:schemeClr val="tx2">
                  <a:lumMod val="90000"/>
                  <a:lumOff val="10000"/>
                </a:schemeClr>
              </a:buClr>
              <a:buSzPct val="150000"/>
              <a:buFont typeface="Wingdings" panose="05000000000000000000" pitchFamily="2" charset="2"/>
              <a:buChar char="§"/>
            </a:pPr>
            <a:r>
              <a:rPr lang="en-US" sz="2800" b="1" dirty="0">
                <a:latin typeface="Palatino Linotype" panose="02040502050505030304" pitchFamily="18" charset="0"/>
              </a:rPr>
              <a:t>Figure 3: </a:t>
            </a:r>
            <a:r>
              <a:rPr lang="en-US" sz="2800" dirty="0">
                <a:latin typeface="Palatino Linotype" panose="02040502050505030304" pitchFamily="18" charset="0"/>
              </a:rPr>
              <a:t>This box plot compares the quality of sleep among individuals from different BMI categories. The data reveals that while the median sleep quality across all groups (obese, underweight, overweight, and normal BMI) is around 6, those in the normal BMI category report slightly higher average sleep quality, with some individuals experiencing much higher quality sleep. The distribution of sleep quality appears relatively consistent across BMI categories, with no significant differences in the interquartile ranges. These findings suggest that BMI may not have a substantial impact on overall sleep quality, though other factors may influence individual experiences. </a:t>
            </a:r>
          </a:p>
        </p:txBody>
      </p:sp>
      <p:sp>
        <p:nvSpPr>
          <p:cNvPr id="40" name="TextBox 39">
            <a:extLst>
              <a:ext uri="{FF2B5EF4-FFF2-40B4-BE49-F238E27FC236}">
                <a16:creationId xmlns:a16="http://schemas.microsoft.com/office/drawing/2014/main" id="{4CC00866-813E-5F48-1DF8-A9C44F3C063C}"/>
              </a:ext>
            </a:extLst>
          </p:cNvPr>
          <p:cNvSpPr txBox="1"/>
          <p:nvPr/>
        </p:nvSpPr>
        <p:spPr>
          <a:xfrm>
            <a:off x="862284" y="29057403"/>
            <a:ext cx="13765346" cy="2246769"/>
          </a:xfrm>
          <a:prstGeom prst="rect">
            <a:avLst/>
          </a:prstGeom>
          <a:noFill/>
        </p:spPr>
        <p:txBody>
          <a:bodyPr wrap="square">
            <a:spAutoFit/>
          </a:bodyPr>
          <a:lstStyle/>
          <a:p>
            <a:pPr marL="457200" indent="-457200" algn="l">
              <a:buClr>
                <a:schemeClr val="tx2">
                  <a:lumMod val="90000"/>
                  <a:lumOff val="10000"/>
                </a:schemeClr>
              </a:buClr>
              <a:buSzPct val="150000"/>
              <a:buFont typeface="Wingdings" panose="05000000000000000000" pitchFamily="2" charset="2"/>
              <a:buChar char="§"/>
            </a:pPr>
            <a:r>
              <a:rPr lang="en-US" sz="2800" b="1" dirty="0">
                <a:latin typeface="Palatino Linotype" panose="02040502050505030304" pitchFamily="18" charset="0"/>
              </a:rPr>
              <a:t>Figure 1</a:t>
            </a:r>
            <a:r>
              <a:rPr lang="en-US" sz="2800" dirty="0">
                <a:latin typeface="Palatino Linotype" panose="02040502050505030304" pitchFamily="18" charset="0"/>
              </a:rPr>
              <a:t>: This analysis explores the potential link between daily steps and the quality of sleep. This linear regression model shows that there is little to no significant relationship between the number of daily steps and sleep quality. Despite a wide range of daily steps, the sleep quality scores remain consistently around 6 on a scale from 1 to 10.</a:t>
            </a:r>
          </a:p>
        </p:txBody>
      </p:sp>
      <p:sp>
        <p:nvSpPr>
          <p:cNvPr id="41" name="TextBox 40">
            <a:extLst>
              <a:ext uri="{FF2B5EF4-FFF2-40B4-BE49-F238E27FC236}">
                <a16:creationId xmlns:a16="http://schemas.microsoft.com/office/drawing/2014/main" id="{18142BDD-BCAD-1C93-54B8-369E74B5BB5D}"/>
              </a:ext>
            </a:extLst>
          </p:cNvPr>
          <p:cNvSpPr txBox="1"/>
          <p:nvPr/>
        </p:nvSpPr>
        <p:spPr>
          <a:xfrm>
            <a:off x="942924" y="39702223"/>
            <a:ext cx="13937709" cy="1815882"/>
          </a:xfrm>
          <a:prstGeom prst="rect">
            <a:avLst/>
          </a:prstGeom>
          <a:noFill/>
        </p:spPr>
        <p:txBody>
          <a:bodyPr wrap="square">
            <a:spAutoFit/>
          </a:bodyPr>
          <a:lstStyle/>
          <a:p>
            <a:pPr marL="457200" indent="-457200" algn="l">
              <a:buClr>
                <a:schemeClr val="tx2">
                  <a:lumMod val="90000"/>
                  <a:lumOff val="10000"/>
                </a:schemeClr>
              </a:buClr>
              <a:buSzPct val="150000"/>
              <a:buFont typeface="Wingdings" panose="05000000000000000000" pitchFamily="2" charset="2"/>
              <a:buChar char="§"/>
            </a:pPr>
            <a:r>
              <a:rPr lang="en-US" sz="2800" b="1" dirty="0">
                <a:latin typeface="Palatino Linotype" panose="02040502050505030304" pitchFamily="18" charset="0"/>
              </a:rPr>
              <a:t>Figure 2: </a:t>
            </a:r>
            <a:r>
              <a:rPr lang="en-US" sz="2800" dirty="0">
                <a:latin typeface="Palatino Linotype" panose="02040502050505030304" pitchFamily="18" charset="0"/>
              </a:rPr>
              <a:t>This box plots shows that manual laborers and retirees report similar average sleep quality, while office workers have more consistent sleep patterns. Students exhibit greater variability in sleep quality, likely due to academic demands and irregular schedules.</a:t>
            </a:r>
          </a:p>
        </p:txBody>
      </p:sp>
      <p:sp>
        <p:nvSpPr>
          <p:cNvPr id="42" name="TextBox 41">
            <a:extLst>
              <a:ext uri="{FF2B5EF4-FFF2-40B4-BE49-F238E27FC236}">
                <a16:creationId xmlns:a16="http://schemas.microsoft.com/office/drawing/2014/main" id="{DAF991BC-E0D2-09DD-79C4-9D8A7A2A3C18}"/>
              </a:ext>
            </a:extLst>
          </p:cNvPr>
          <p:cNvSpPr txBox="1"/>
          <p:nvPr/>
        </p:nvSpPr>
        <p:spPr>
          <a:xfrm>
            <a:off x="15386640" y="36706676"/>
            <a:ext cx="14581068" cy="3108543"/>
          </a:xfrm>
          <a:prstGeom prst="rect">
            <a:avLst/>
          </a:prstGeom>
          <a:noFill/>
        </p:spPr>
        <p:txBody>
          <a:bodyPr wrap="square">
            <a:spAutoFit/>
          </a:bodyPr>
          <a:lstStyle/>
          <a:p>
            <a:pPr marL="457200" indent="-457200" algn="l">
              <a:buClr>
                <a:schemeClr val="tx2">
                  <a:lumMod val="90000"/>
                  <a:lumOff val="10000"/>
                </a:schemeClr>
              </a:buClr>
              <a:buSzPct val="150000"/>
              <a:buFont typeface="Wingdings" panose="05000000000000000000" pitchFamily="2" charset="2"/>
              <a:buChar char="§"/>
            </a:pPr>
            <a:r>
              <a:rPr lang="en-US" sz="2800" dirty="0">
                <a:latin typeface="Palatino Linotype" panose="02040502050505030304" pitchFamily="18" charset="0"/>
              </a:rPr>
              <a:t>This study found that daily steps, occupation, and BMI had minimal impact on sleep quality, with most participants reporting consistent scores around 6. Stress levels showed a weak relationship, with a slight decline in sleep quality as stress increased. The results suggest that other factors, such as stress management or environmental influences, may play a more significant role in sleep quality than the variables examined. Further research is needed to better understand the complex interactions contributing to variations in sleep quality.</a:t>
            </a:r>
          </a:p>
        </p:txBody>
      </p:sp>
      <p:sp>
        <p:nvSpPr>
          <p:cNvPr id="48" name="TextBox 47">
            <a:extLst>
              <a:ext uri="{FF2B5EF4-FFF2-40B4-BE49-F238E27FC236}">
                <a16:creationId xmlns:a16="http://schemas.microsoft.com/office/drawing/2014/main" id="{CAAB32DA-C714-D845-3AAE-A3AED448B814}"/>
              </a:ext>
            </a:extLst>
          </p:cNvPr>
          <p:cNvSpPr txBox="1"/>
          <p:nvPr/>
        </p:nvSpPr>
        <p:spPr>
          <a:xfrm>
            <a:off x="502350" y="5333458"/>
            <a:ext cx="13239719" cy="715089"/>
          </a:xfrm>
          <a:prstGeom prst="roundRect">
            <a:avLst/>
          </a:prstGeom>
          <a:solidFill>
            <a:srgbClr val="008080"/>
          </a:solidFill>
        </p:spPr>
        <p:txBody>
          <a:bodyPr wrap="square" rtlCol="0">
            <a:spAutoFit/>
          </a:bodyPr>
          <a:lstStyle/>
          <a:p>
            <a:pPr algn="ctr"/>
            <a:r>
              <a:rPr lang="en-US" sz="3600" b="1" dirty="0">
                <a:solidFill>
                  <a:schemeClr val="bg1"/>
                </a:solidFill>
              </a:rPr>
              <a:t>Research Question</a:t>
            </a:r>
          </a:p>
        </p:txBody>
      </p:sp>
      <p:sp>
        <p:nvSpPr>
          <p:cNvPr id="50" name="TextBox 49">
            <a:extLst>
              <a:ext uri="{FF2B5EF4-FFF2-40B4-BE49-F238E27FC236}">
                <a16:creationId xmlns:a16="http://schemas.microsoft.com/office/drawing/2014/main" id="{FD8F9B9C-7017-0794-F804-012ABC387DFC}"/>
              </a:ext>
            </a:extLst>
          </p:cNvPr>
          <p:cNvSpPr txBox="1"/>
          <p:nvPr/>
        </p:nvSpPr>
        <p:spPr>
          <a:xfrm>
            <a:off x="689919" y="6423008"/>
            <a:ext cx="13937710" cy="954107"/>
          </a:xfrm>
          <a:prstGeom prst="rect">
            <a:avLst/>
          </a:prstGeom>
          <a:noFill/>
        </p:spPr>
        <p:txBody>
          <a:bodyPr wrap="square">
            <a:spAutoFit/>
          </a:bodyPr>
          <a:lstStyle/>
          <a:p>
            <a:pPr marL="342900" indent="-342900" algn="l">
              <a:buClr>
                <a:schemeClr val="tx2">
                  <a:lumMod val="90000"/>
                  <a:lumOff val="10000"/>
                </a:schemeClr>
              </a:buClr>
              <a:buSzPct val="150000"/>
              <a:buFont typeface="Wingdings" panose="05000000000000000000" pitchFamily="2" charset="2"/>
              <a:buChar char="§"/>
            </a:pPr>
            <a:r>
              <a:rPr lang="en-US" sz="2800" dirty="0">
                <a:latin typeface="Palatino Linotype" panose="02040502050505030304" pitchFamily="18" charset="0"/>
              </a:rPr>
              <a:t>What is the correlation between lifestyle factors (such as daily steps, body weight, occupation, stress ) and sleep health interaction of gender?</a:t>
            </a:r>
          </a:p>
        </p:txBody>
      </p:sp>
      <p:sp>
        <p:nvSpPr>
          <p:cNvPr id="51" name="TextBox 50">
            <a:extLst>
              <a:ext uri="{FF2B5EF4-FFF2-40B4-BE49-F238E27FC236}">
                <a16:creationId xmlns:a16="http://schemas.microsoft.com/office/drawing/2014/main" id="{B836611A-9203-02F4-55F3-904E1E45B5B2}"/>
              </a:ext>
            </a:extLst>
          </p:cNvPr>
          <p:cNvSpPr txBox="1"/>
          <p:nvPr/>
        </p:nvSpPr>
        <p:spPr>
          <a:xfrm>
            <a:off x="502349" y="8175353"/>
            <a:ext cx="13239719" cy="715089"/>
          </a:xfrm>
          <a:prstGeom prst="roundRect">
            <a:avLst/>
          </a:prstGeom>
          <a:solidFill>
            <a:srgbClr val="FF7F50"/>
          </a:solidFill>
        </p:spPr>
        <p:txBody>
          <a:bodyPr wrap="square" rtlCol="0">
            <a:spAutoFit/>
          </a:bodyPr>
          <a:lstStyle/>
          <a:p>
            <a:pPr algn="ctr"/>
            <a:r>
              <a:rPr lang="en-US" sz="3600" b="1" dirty="0">
                <a:solidFill>
                  <a:schemeClr val="bg1"/>
                </a:solidFill>
              </a:rPr>
              <a:t>Motivation</a:t>
            </a:r>
          </a:p>
        </p:txBody>
      </p:sp>
      <p:sp>
        <p:nvSpPr>
          <p:cNvPr id="53" name="TextBox 52">
            <a:extLst>
              <a:ext uri="{FF2B5EF4-FFF2-40B4-BE49-F238E27FC236}">
                <a16:creationId xmlns:a16="http://schemas.microsoft.com/office/drawing/2014/main" id="{82F1652A-A620-BB3E-05B6-CE7EE019B634}"/>
              </a:ext>
            </a:extLst>
          </p:cNvPr>
          <p:cNvSpPr txBox="1"/>
          <p:nvPr/>
        </p:nvSpPr>
        <p:spPr>
          <a:xfrm>
            <a:off x="699472" y="9354479"/>
            <a:ext cx="13565343" cy="1815882"/>
          </a:xfrm>
          <a:prstGeom prst="rect">
            <a:avLst/>
          </a:prstGeom>
          <a:noFill/>
        </p:spPr>
        <p:txBody>
          <a:bodyPr wrap="square">
            <a:spAutoFit/>
          </a:bodyPr>
          <a:lstStyle/>
          <a:p>
            <a:pPr marL="342900" indent="-342900" algn="l">
              <a:buClr>
                <a:schemeClr val="tx2">
                  <a:lumMod val="90000"/>
                  <a:lumOff val="10000"/>
                </a:schemeClr>
              </a:buClr>
              <a:buSzPct val="150000"/>
              <a:buFont typeface="Wingdings" panose="05000000000000000000" pitchFamily="2" charset="2"/>
              <a:buChar char="§"/>
            </a:pPr>
            <a:r>
              <a:rPr lang="en-US" sz="2800" dirty="0">
                <a:latin typeface="Palatino Linotype" panose="02040502050505030304" pitchFamily="18" charset="0"/>
              </a:rPr>
              <a:t>This study examines the connection between lifestyle factors and sleep health. It investigates how physical activity, stress, and occupation impact sleep quality and sleep duration. The findings can inform strategies to promote better sleep and improve overall well-being.</a:t>
            </a:r>
          </a:p>
        </p:txBody>
      </p:sp>
      <p:sp>
        <p:nvSpPr>
          <p:cNvPr id="54" name="TextBox 53">
            <a:extLst>
              <a:ext uri="{FF2B5EF4-FFF2-40B4-BE49-F238E27FC236}">
                <a16:creationId xmlns:a16="http://schemas.microsoft.com/office/drawing/2014/main" id="{621A7DFF-579D-5368-18BA-337705E2DDD2}"/>
              </a:ext>
            </a:extLst>
          </p:cNvPr>
          <p:cNvSpPr txBox="1"/>
          <p:nvPr/>
        </p:nvSpPr>
        <p:spPr>
          <a:xfrm>
            <a:off x="502349" y="11691874"/>
            <a:ext cx="13239719" cy="715089"/>
          </a:xfrm>
          <a:prstGeom prst="roundRect">
            <a:avLst/>
          </a:prstGeom>
          <a:solidFill>
            <a:srgbClr val="BCB88A"/>
          </a:solidFill>
        </p:spPr>
        <p:txBody>
          <a:bodyPr wrap="square" rtlCol="0">
            <a:spAutoFit/>
          </a:bodyPr>
          <a:lstStyle/>
          <a:p>
            <a:pPr algn="ctr"/>
            <a:r>
              <a:rPr lang="en-US" sz="3600" b="1" dirty="0">
                <a:solidFill>
                  <a:schemeClr val="bg1"/>
                </a:solidFill>
              </a:rPr>
              <a:t>Data and Methods</a:t>
            </a:r>
          </a:p>
        </p:txBody>
      </p:sp>
      <p:sp>
        <p:nvSpPr>
          <p:cNvPr id="55" name="TextBox 54">
            <a:extLst>
              <a:ext uri="{FF2B5EF4-FFF2-40B4-BE49-F238E27FC236}">
                <a16:creationId xmlns:a16="http://schemas.microsoft.com/office/drawing/2014/main" id="{0E563591-52CF-EDA0-81AE-F10B63F67AB7}"/>
              </a:ext>
            </a:extLst>
          </p:cNvPr>
          <p:cNvSpPr txBox="1"/>
          <p:nvPr/>
        </p:nvSpPr>
        <p:spPr>
          <a:xfrm>
            <a:off x="502348" y="16936352"/>
            <a:ext cx="13239719" cy="715089"/>
          </a:xfrm>
          <a:prstGeom prst="roundRect">
            <a:avLst/>
          </a:prstGeom>
          <a:solidFill>
            <a:srgbClr val="B87333"/>
          </a:solidFill>
        </p:spPr>
        <p:txBody>
          <a:bodyPr wrap="square" rtlCol="0">
            <a:spAutoFit/>
          </a:bodyPr>
          <a:lstStyle/>
          <a:p>
            <a:pPr algn="ctr"/>
            <a:r>
              <a:rPr lang="en-US" sz="3600" b="1" dirty="0">
                <a:solidFill>
                  <a:schemeClr val="bg1"/>
                </a:solidFill>
              </a:rPr>
              <a:t>Results</a:t>
            </a:r>
          </a:p>
        </p:txBody>
      </p:sp>
      <p:sp>
        <p:nvSpPr>
          <p:cNvPr id="56" name="TextBox 55">
            <a:extLst>
              <a:ext uri="{FF2B5EF4-FFF2-40B4-BE49-F238E27FC236}">
                <a16:creationId xmlns:a16="http://schemas.microsoft.com/office/drawing/2014/main" id="{F8E87A16-10F4-B958-761B-CC327F219A12}"/>
              </a:ext>
            </a:extLst>
          </p:cNvPr>
          <p:cNvSpPr txBox="1"/>
          <p:nvPr/>
        </p:nvSpPr>
        <p:spPr>
          <a:xfrm>
            <a:off x="15625211" y="35463960"/>
            <a:ext cx="13657845" cy="715089"/>
          </a:xfrm>
          <a:prstGeom prst="roundRect">
            <a:avLst/>
          </a:prstGeom>
          <a:solidFill>
            <a:srgbClr val="D2A500"/>
          </a:solidFill>
        </p:spPr>
        <p:txBody>
          <a:bodyPr wrap="square" rtlCol="0">
            <a:spAutoFit/>
          </a:bodyPr>
          <a:lstStyle/>
          <a:p>
            <a:pPr algn="ctr"/>
            <a:r>
              <a:rPr lang="en-US" sz="3600" b="1" dirty="0">
                <a:solidFill>
                  <a:schemeClr val="bg1"/>
                </a:solidFill>
              </a:rPr>
              <a:t>Conclusion</a:t>
            </a:r>
          </a:p>
        </p:txBody>
      </p:sp>
      <p:pic>
        <p:nvPicPr>
          <p:cNvPr id="58" name="Graphic 57" descr="Back with solid fill">
            <a:extLst>
              <a:ext uri="{FF2B5EF4-FFF2-40B4-BE49-F238E27FC236}">
                <a16:creationId xmlns:a16="http://schemas.microsoft.com/office/drawing/2014/main" id="{784485EB-B967-76D6-F0B2-8CE2802BB8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125428" y="40830091"/>
            <a:ext cx="1895078" cy="1895078"/>
          </a:xfrm>
          <a:prstGeom prst="rect">
            <a:avLst/>
          </a:prstGeom>
        </p:spPr>
      </p:pic>
      <p:sp>
        <p:nvSpPr>
          <p:cNvPr id="61" name="TextBox 60">
            <a:extLst>
              <a:ext uri="{FF2B5EF4-FFF2-40B4-BE49-F238E27FC236}">
                <a16:creationId xmlns:a16="http://schemas.microsoft.com/office/drawing/2014/main" id="{583DCD30-0430-3291-FCDE-39A2EDD4BEEC}"/>
              </a:ext>
            </a:extLst>
          </p:cNvPr>
          <p:cNvSpPr txBox="1"/>
          <p:nvPr/>
        </p:nvSpPr>
        <p:spPr>
          <a:xfrm>
            <a:off x="18032118" y="41317337"/>
            <a:ext cx="8093310" cy="646331"/>
          </a:xfrm>
          <a:prstGeom prst="rect">
            <a:avLst/>
          </a:prstGeom>
          <a:noFill/>
        </p:spPr>
        <p:txBody>
          <a:bodyPr wrap="square" rtlCol="0">
            <a:spAutoFit/>
          </a:bodyPr>
          <a:lstStyle/>
          <a:p>
            <a:pPr algn="ctr"/>
            <a:r>
              <a:rPr lang="en-US" sz="3600" b="1" u="sng" dirty="0">
                <a:latin typeface="Book Antiqua" panose="02040602050305030304" pitchFamily="18" charset="0"/>
              </a:rPr>
              <a:t>For further information scan on this</a:t>
            </a:r>
          </a:p>
        </p:txBody>
      </p:sp>
    </p:spTree>
    <p:extLst>
      <p:ext uri="{BB962C8B-B14F-4D97-AF65-F5344CB8AC3E}">
        <p14:creationId xmlns:p14="http://schemas.microsoft.com/office/powerpoint/2010/main" val="13991368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600</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Book Antiqua</vt:lpstr>
      <vt:lpstr>Palatino Linotype</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Hibak Ramadan</dc:creator>
  <cp:lastModifiedBy>Hibak Ramadan</cp:lastModifiedBy>
  <cp:revision>8</cp:revision>
  <dcterms:created xsi:type="dcterms:W3CDTF">2025-01-18T16:43:32Z</dcterms:created>
  <dcterms:modified xsi:type="dcterms:W3CDTF">2025-01-18T22:06:57Z</dcterms:modified>
</cp:coreProperties>
</file>