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6b17fb07f_0_3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6b17fb07f_0_3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6116cf2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6116cf2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6116cf2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6116cf2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6b17fb07f_0_3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6b17fb07f_0_3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6b17fb07f_9_3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6b17fb07f_9_3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ae2054b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ae2054b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6b17fb07f_9_3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6b17fb07f_9_3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6116cf25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6116cf25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6b17fb07f_9_3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6b17fb07f_9_3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6b17fb07f_9_3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6b17fb07f_9_3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b17fb07f_9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b17fb07f_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6b17fb07f_0_4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6b17fb07f_0_4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6b17fb07f_9_4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6b17fb07f_9_4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6116cf25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6116cf25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6116cf25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6116cf25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6116cf25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c6116cf25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6116cf25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6116cf25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b17fb07f_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b17fb07f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b17fb07f_9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b17fb07f_9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b17fb07f_9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b17fb07f_9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b17fb07f_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b17fb07f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6b17fb07f_9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6b17fb07f_9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b17fb07f_9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b17fb07f_9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6b17fb07f_0_2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6b17fb07f_0_2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تنسيق مخصص 2">
  <p:cSld name="AUTOLAYOUT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" name="Google Shape;52;p13"/>
          <p:cNvCxnSpPr/>
          <p:nvPr/>
        </p:nvCxnSpPr>
        <p:spPr>
          <a:xfrm>
            <a:off x="393910" y="2899950"/>
            <a:ext cx="2479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13"/>
          <p:cNvSpPr txBox="1"/>
          <p:nvPr>
            <p:ph type="title"/>
          </p:nvPr>
        </p:nvSpPr>
        <p:spPr>
          <a:xfrm>
            <a:off x="304800" y="477850"/>
            <a:ext cx="5590200" cy="2193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04800" y="3033700"/>
            <a:ext cx="8512500" cy="153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تنسيق مخصص 1">
  <p:cSld name="AUTOLAYOUT_3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14"/>
          <p:cNvGrpSpPr/>
          <p:nvPr/>
        </p:nvGrpSpPr>
        <p:grpSpPr>
          <a:xfrm>
            <a:off x="0" y="4510813"/>
            <a:ext cx="9144000" cy="150575"/>
            <a:chOff x="0" y="3797750"/>
            <a:chExt cx="9144000" cy="150575"/>
          </a:xfrm>
        </p:grpSpPr>
        <p:cxnSp>
          <p:nvCxnSpPr>
            <p:cNvPr id="59" name="Google Shape;59;p14"/>
            <p:cNvCxnSpPr/>
            <p:nvPr/>
          </p:nvCxnSpPr>
          <p:spPr>
            <a:xfrm>
              <a:off x="0" y="3797750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14"/>
            <p:cNvCxnSpPr/>
            <p:nvPr/>
          </p:nvCxnSpPr>
          <p:spPr>
            <a:xfrm>
              <a:off x="0" y="3948325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14"/>
            <p:cNvCxnSpPr/>
            <p:nvPr/>
          </p:nvCxnSpPr>
          <p:spPr>
            <a:xfrm>
              <a:off x="0" y="3873038"/>
              <a:ext cx="9144000" cy="0"/>
            </a:xfrm>
            <a:prstGeom prst="straightConnector1">
              <a:avLst/>
            </a:prstGeom>
            <a:noFill/>
            <a:ln cap="flat" cmpd="sng" w="19050">
              <a:solidFill>
                <a:srgbClr val="90A4AE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تنسيق مخصص 3">
  <p:cSld name="AUTOLAYOUT_4">
    <p:bg>
      <p:bgPr>
        <a:solidFill>
          <a:srgbClr val="37474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5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15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5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تنسيق مخصص 4">
  <p:cSld name="AUTOLAYOUT_7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6531575" y="0"/>
            <a:ext cx="864300" cy="2460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7395898" y="0"/>
            <a:ext cx="1748100" cy="2460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 flipH="1">
            <a:off x="6096275" y="0"/>
            <a:ext cx="435300" cy="246000"/>
          </a:xfrm>
          <a:prstGeom prst="rect">
            <a:avLst/>
          </a:prstGeom>
          <a:solidFill>
            <a:srgbClr val="FFFFFF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6281725" y="679625"/>
            <a:ext cx="2683200" cy="104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6281725" y="1798300"/>
            <a:ext cx="2683200" cy="254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تنسيق مخصص 5">
  <p:cSld name="AUTOLAYOUT_8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7"/>
          <p:cNvGrpSpPr/>
          <p:nvPr/>
        </p:nvGrpSpPr>
        <p:grpSpPr>
          <a:xfrm>
            <a:off x="386075" y="403061"/>
            <a:ext cx="1354500" cy="137700"/>
            <a:chOff x="386075" y="419725"/>
            <a:chExt cx="1354500" cy="137700"/>
          </a:xfrm>
        </p:grpSpPr>
        <p:sp>
          <p:nvSpPr>
            <p:cNvPr id="87" name="Google Shape;87;p17"/>
            <p:cNvSpPr/>
            <p:nvPr/>
          </p:nvSpPr>
          <p:spPr>
            <a:xfrm>
              <a:off x="386075" y="419725"/>
              <a:ext cx="13545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386075" y="419725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687205" y="419725"/>
              <a:ext cx="142800" cy="137700"/>
            </a:xfrm>
            <a:prstGeom prst="rect">
              <a:avLst/>
            </a:prstGeom>
            <a:noFill/>
            <a:ln cap="flat" cmpd="sng" w="9525">
              <a:solidFill>
                <a:srgbClr val="92C1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633225"/>
            <a:ext cx="3127500" cy="792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432425"/>
            <a:ext cx="3127500" cy="336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FDFE"/>
              </a:buClr>
              <a:buSzPts val="1200"/>
              <a:buChar char="●"/>
              <a:defRPr sz="1200">
                <a:solidFill>
                  <a:srgbClr val="E8FDFE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FDFE"/>
              </a:buClr>
              <a:buSzPts val="1000"/>
              <a:buChar char="○"/>
              <a:defRPr sz="1000">
                <a:solidFill>
                  <a:srgbClr val="E8FDFE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FDFE"/>
              </a:buClr>
              <a:buSzPts val="1000"/>
              <a:buChar char="■"/>
              <a:defRPr sz="1000">
                <a:solidFill>
                  <a:srgbClr val="E8FDFE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FDFE"/>
              </a:buClr>
              <a:buSzPts val="1000"/>
              <a:buChar char="●"/>
              <a:defRPr sz="1000">
                <a:solidFill>
                  <a:srgbClr val="E8FDFE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FDFE"/>
              </a:buClr>
              <a:buSzPts val="1000"/>
              <a:buChar char="○"/>
              <a:defRPr sz="1000">
                <a:solidFill>
                  <a:srgbClr val="E8FDFE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FDFE"/>
              </a:buClr>
              <a:buSzPts val="1000"/>
              <a:buChar char="■"/>
              <a:defRPr sz="1000">
                <a:solidFill>
                  <a:srgbClr val="E8FDFE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FDFE"/>
              </a:buClr>
              <a:buSzPts val="1000"/>
              <a:buChar char="●"/>
              <a:defRPr sz="1000">
                <a:solidFill>
                  <a:srgbClr val="E8FDFE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FDFE"/>
              </a:buClr>
              <a:buSzPts val="1000"/>
              <a:buChar char="○"/>
              <a:defRPr sz="1000">
                <a:solidFill>
                  <a:srgbClr val="E8FDFE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FDFE"/>
              </a:buClr>
              <a:buSzPts val="1000"/>
              <a:buChar char="■"/>
              <a:defRPr sz="1000">
                <a:solidFill>
                  <a:srgbClr val="E8FDFE"/>
                </a:solidFill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تنسيق مخصص 7">
  <p:cSld name="AUTOLAYOUT_12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type="ctrTitle"/>
          </p:nvPr>
        </p:nvSpPr>
        <p:spPr>
          <a:xfrm>
            <a:off x="1837575" y="1251525"/>
            <a:ext cx="5445900" cy="2640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تنسيق مخصص 8">
  <p:cSld name="AUTOLAYOUT_14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836400" y="709750"/>
            <a:ext cx="7490400" cy="157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تنسيق مخصص 6">
  <p:cSld name="AUTOLAYOUT_15"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5037500" y="751050"/>
            <a:ext cx="3641400" cy="3641400"/>
          </a:xfrm>
          <a:prstGeom prst="rect">
            <a:avLst/>
          </a:prstGeom>
          <a:noFill/>
          <a:ln cap="flat" cmpd="thinThick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تنسيق مخصص 9">
  <p:cSld name="AUTOLAYOUT_16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0" y="1681050"/>
            <a:ext cx="9144000" cy="1781400"/>
          </a:xfrm>
          <a:prstGeom prst="rect">
            <a:avLst/>
          </a:prstGeom>
          <a:solidFill>
            <a:srgbClr val="C6282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ctrTitle"/>
          </p:nvPr>
        </p:nvSpPr>
        <p:spPr>
          <a:xfrm>
            <a:off x="311700" y="1957350"/>
            <a:ext cx="8520600" cy="1228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تنسيق مخصص 10">
  <p:cSld name="AUTOLAYOUT_17"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ctrTitle"/>
          </p:nvPr>
        </p:nvSpPr>
        <p:spPr>
          <a:xfrm>
            <a:off x="339800" y="2125775"/>
            <a:ext cx="8453100" cy="1578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339925" y="3856800"/>
            <a:ext cx="8453100" cy="36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shivam2503/diamond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 rotWithShape="1">
          <a:blip r:embed="rId3">
            <a:alphaModFix amt="65000"/>
          </a:blip>
          <a:srcRect b="7606" l="0" r="0" t="759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>
            <p:ph type="ctrTitle"/>
          </p:nvPr>
        </p:nvSpPr>
        <p:spPr>
          <a:xfrm>
            <a:off x="339800" y="2125775"/>
            <a:ext cx="8453100" cy="15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Diamonds Project Presentation</a:t>
            </a:r>
            <a:endParaRPr/>
          </a:p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339925" y="3856800"/>
            <a:ext cx="8453100" cy="3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By Mohammad Habash and Dawood </a:t>
            </a:r>
            <a:r>
              <a:rPr lang="ar"/>
              <a:t>Abuswai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826800" y="127100"/>
            <a:ext cx="7490400" cy="15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Data Correlations</a:t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702" y="1424450"/>
            <a:ext cx="4916925" cy="36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675" y="739425"/>
            <a:ext cx="5972624" cy="41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3"/>
          <p:cNvSpPr txBox="1"/>
          <p:nvPr/>
        </p:nvSpPr>
        <p:spPr>
          <a:xfrm>
            <a:off x="645700" y="1122625"/>
            <a:ext cx="2304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FFFFFF"/>
                </a:solidFill>
              </a:rPr>
              <a:t>-We niticed that the correlation between the price and the other dimensions are similar.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FFFFFF"/>
                </a:solidFill>
              </a:rPr>
              <a:t>-So, we presented the correlation between the them using Scutter_matrix.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/>
        </p:nvSpPr>
        <p:spPr>
          <a:xfrm>
            <a:off x="5253725" y="432150"/>
            <a:ext cx="31419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FFFFFF"/>
                </a:solidFill>
              </a:rPr>
              <a:t>so we decided to try to </a:t>
            </a:r>
            <a:r>
              <a:rPr lang="ar">
                <a:solidFill>
                  <a:srgbClr val="FFFFFF"/>
                </a:solidFill>
              </a:rPr>
              <a:t>combine the attributes (x, y, z) in “size” attribute </a:t>
            </a:r>
            <a:br>
              <a:rPr lang="ar">
                <a:solidFill>
                  <a:srgbClr val="FFFFFF"/>
                </a:solidFill>
              </a:rPr>
            </a:br>
            <a:r>
              <a:rPr lang="ar">
                <a:solidFill>
                  <a:srgbClr val="FFFFFF"/>
                </a:solidFill>
              </a:rPr>
              <a:t>- we assume that the diamond shape is near to pyramid shape, so we use the following formella </a:t>
            </a:r>
            <a:br>
              <a:rPr lang="ar">
                <a:solidFill>
                  <a:srgbClr val="FFFFFF"/>
                </a:solidFill>
              </a:rPr>
            </a:br>
            <a:r>
              <a:rPr lang="ar">
                <a:solidFill>
                  <a:srgbClr val="FFFFFF"/>
                </a:solidFill>
              </a:rPr>
              <a:t>size =⅓ * x*y*z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FFFFFF"/>
                </a:solidFill>
              </a:rPr>
              <a:t>it won’t give us accurate size, </a:t>
            </a:r>
            <a:br>
              <a:rPr lang="ar">
                <a:solidFill>
                  <a:srgbClr val="FFFFFF"/>
                </a:solidFill>
              </a:rPr>
            </a:br>
            <a:r>
              <a:rPr lang="ar">
                <a:solidFill>
                  <a:srgbClr val="FFFFFF"/>
                </a:solidFill>
              </a:rPr>
              <a:t>but it will be good estimation </a:t>
            </a:r>
            <a:br>
              <a:rPr lang="ar">
                <a:solidFill>
                  <a:srgbClr val="FFFFFF"/>
                </a:solidFill>
              </a:rPr>
            </a:br>
            <a:r>
              <a:rPr lang="ar">
                <a:solidFill>
                  <a:srgbClr val="FFFFFF"/>
                </a:solidFill>
              </a:rPr>
              <a:t>or we think so.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FFFFFF"/>
                </a:solidFill>
              </a:rPr>
              <a:t>but a good indicator is the correlation did get better as well as the scatter plot  ….. so are crossing our fingers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FFFFFF"/>
                </a:solidFill>
              </a:rPr>
              <a:t>** the size attribute have some outliers …. we will deal with them later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5234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836400" y="709750"/>
            <a:ext cx="7490400" cy="15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here we deal with the non-numerical data </a:t>
            </a:r>
            <a:endParaRPr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39550"/>
            <a:ext cx="84963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6"/>
          <p:cNvPicPr preferRelativeResize="0"/>
          <p:nvPr/>
        </p:nvPicPr>
        <p:blipFill rotWithShape="1">
          <a:blip r:embed="rId3">
            <a:alphaModFix/>
          </a:blip>
          <a:srcRect b="0" l="4470" r="4470" t="0"/>
          <a:stretch/>
        </p:blipFill>
        <p:spPr>
          <a:xfrm>
            <a:off x="200" y="0"/>
            <a:ext cx="30336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6"/>
          <p:cNvSpPr txBox="1"/>
          <p:nvPr>
            <p:ph type="title"/>
          </p:nvPr>
        </p:nvSpPr>
        <p:spPr>
          <a:xfrm>
            <a:off x="6650375" y="923700"/>
            <a:ext cx="1893000" cy="32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 sz="2000"/>
              <a:t>we have combined all the changes we have applied on the data in “prepare_data” function </a:t>
            </a:r>
            <a:endParaRPr sz="2000"/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3850" y="0"/>
            <a:ext cx="35361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5172950" y="923700"/>
            <a:ext cx="3370500" cy="32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2100"/>
              <a:t>-This is the final form of data after the preparation.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2100"/>
              <a:t>-You will notice that x,y and z were replaced with another variable, we will get into it later.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8785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ctrTitle"/>
          </p:nvPr>
        </p:nvSpPr>
        <p:spPr>
          <a:xfrm>
            <a:off x="311700" y="1957350"/>
            <a:ext cx="8520600" cy="12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now we have the data all set </a:t>
            </a:r>
            <a:br>
              <a:rPr lang="ar"/>
            </a:br>
            <a:r>
              <a:rPr lang="ar"/>
              <a:t>let’s start with real deal </a:t>
            </a:r>
            <a:br>
              <a:rPr lang="ar"/>
            </a:br>
            <a:r>
              <a:rPr lang="ar"/>
              <a:t>model training...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877050" y="981225"/>
            <a:ext cx="7490400" cy="33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-before we start the real deal: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ar"/>
            </a:br>
            <a:r>
              <a:rPr lang="ar"/>
              <a:t>we will try to train the models on the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original data -after cleaning of corse-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and we will train it with the size attribute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we will start with the original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-with X, Y, Z attributes-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891600" y="137100"/>
            <a:ext cx="7490400" cy="15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2900"/>
              <a:t>-First, we split the data to test set and train set</a:t>
            </a:r>
            <a:endParaRPr sz="2900"/>
          </a:p>
        </p:txBody>
      </p:sp>
      <p:pic>
        <p:nvPicPr>
          <p:cNvPr id="229" name="Google Shape;2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4347"/>
            <a:ext cx="9143999" cy="32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5" y="1192700"/>
            <a:ext cx="4397900" cy="38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1"/>
          <p:cNvSpPr txBox="1"/>
          <p:nvPr/>
        </p:nvSpPr>
        <p:spPr>
          <a:xfrm>
            <a:off x="261200" y="271250"/>
            <a:ext cx="8699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700">
                <a:solidFill>
                  <a:srgbClr val="FFFFFF"/>
                </a:solidFill>
              </a:rPr>
              <a:t>-We trained the models and calculated the RMSE for each of them, With and without the cross validation.</a:t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236" name="Google Shape;23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0375" y="1192700"/>
            <a:ext cx="4683626" cy="381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04800" y="477850"/>
            <a:ext cx="5590200" cy="21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Introduction 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04800" y="3033700"/>
            <a:ext cx="8512500" cy="15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Our project is about </a:t>
            </a:r>
            <a:r>
              <a:rPr lang="ar"/>
              <a:t>estimating diamonds prices by building machine learning model that can predict the prices according to their features.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ar"/>
              <a:t>You can find the dataset </a:t>
            </a:r>
            <a:r>
              <a:rPr lang="ar" u="sng">
                <a:solidFill>
                  <a:schemeClr val="hlink"/>
                </a:solidFill>
                <a:hlinkClick r:id="rId3"/>
              </a:rPr>
              <a:t>here</a:t>
            </a:r>
            <a:r>
              <a:rPr lang="ar"/>
              <a:t> 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5464975" y="750000"/>
            <a:ext cx="3585000" cy="2585100"/>
          </a:xfrm>
          <a:prstGeom prst="rect">
            <a:avLst/>
          </a:prstGeom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40"/>
          </a:p>
        </p:txBody>
      </p:sp>
      <p:pic>
        <p:nvPicPr>
          <p:cNvPr id="242" name="Google Shape;2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3" y="0"/>
            <a:ext cx="904997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2"/>
          <p:cNvSpPr txBox="1"/>
          <p:nvPr/>
        </p:nvSpPr>
        <p:spPr>
          <a:xfrm>
            <a:off x="5786450" y="1466700"/>
            <a:ext cx="2451300" cy="18531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ar" sz="1740">
                <a:solidFill>
                  <a:schemeClr val="lt1"/>
                </a:solidFill>
              </a:rPr>
              <a:t>As we could see </a:t>
            </a:r>
            <a:br>
              <a:rPr lang="ar" sz="1740">
                <a:solidFill>
                  <a:schemeClr val="lt1"/>
                </a:solidFill>
              </a:rPr>
            </a:br>
            <a:r>
              <a:rPr lang="ar" sz="1740">
                <a:solidFill>
                  <a:schemeClr val="lt1"/>
                </a:solidFill>
              </a:rPr>
              <a:t>the random forest model gave us the best results, so we will continue the fine tuning stage with it </a:t>
            </a:r>
            <a:endParaRPr sz="174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826800" y="358150"/>
            <a:ext cx="7490400" cy="1577400"/>
          </a:xfrm>
          <a:prstGeom prst="rect">
            <a:avLst/>
          </a:prstGeom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2740"/>
              <a:t>-here is the final model we got </a:t>
            </a:r>
            <a:br>
              <a:rPr lang="ar" sz="2740"/>
            </a:br>
            <a:r>
              <a:rPr lang="ar" sz="2740"/>
              <a:t>now we will try the other data form(which the dimensions are represented with “size”) </a:t>
            </a:r>
            <a:endParaRPr sz="2740"/>
          </a:p>
        </p:txBody>
      </p:sp>
      <p:pic>
        <p:nvPicPr>
          <p:cNvPr id="249" name="Google Shape;2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99600"/>
            <a:ext cx="7361924" cy="28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836400" y="709750"/>
            <a:ext cx="7490400" cy="15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2040"/>
              <a:t>-before we begin we </a:t>
            </a:r>
            <a:r>
              <a:rPr lang="ar" sz="2040"/>
              <a:t>omit</a:t>
            </a:r>
            <a:r>
              <a:rPr lang="ar" sz="2040"/>
              <a:t> the </a:t>
            </a:r>
            <a:r>
              <a:rPr lang="ar" sz="2040"/>
              <a:t>outliers, and the data shape got better.</a:t>
            </a:r>
            <a:endParaRPr sz="2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ar" sz="2040"/>
              <a:t>-The first image is the correlation between size and price after using the log function and removing the outliers.</a:t>
            </a:r>
            <a:endParaRPr sz="2040"/>
          </a:p>
        </p:txBody>
      </p:sp>
      <p:pic>
        <p:nvPicPr>
          <p:cNvPr id="255" name="Google Shape;2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39550"/>
            <a:ext cx="4677842" cy="25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2642" y="2439550"/>
            <a:ext cx="3439046" cy="25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type="title"/>
          </p:nvPr>
        </p:nvSpPr>
        <p:spPr>
          <a:xfrm>
            <a:off x="836400" y="709750"/>
            <a:ext cx="7490400" cy="21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-we did LinearRegression, DecisionTreeRegressor and RandomForestRegressor.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-The same steps we did in the last model, and we got the next results: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>
            <p:ph type="title"/>
          </p:nvPr>
        </p:nvSpPr>
        <p:spPr>
          <a:xfrm>
            <a:off x="1941425" y="0"/>
            <a:ext cx="5000400" cy="13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FF0000"/>
                </a:solidFill>
              </a:rPr>
              <a:t>the results got better !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67" name="Google Shape;2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425" y="1133600"/>
            <a:ext cx="5633822" cy="25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6"/>
          <p:cNvSpPr txBox="1"/>
          <p:nvPr/>
        </p:nvSpPr>
        <p:spPr>
          <a:xfrm>
            <a:off x="1246800" y="3797350"/>
            <a:ext cx="6650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700">
                <a:solidFill>
                  <a:srgbClr val="FFFFFF"/>
                </a:solidFill>
              </a:rPr>
              <a:t>-The result of random forest on the data of x,y and z was 545.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700">
                <a:solidFill>
                  <a:srgbClr val="FFFFFF"/>
                </a:solidFill>
              </a:rPr>
              <a:t>-Whereas the result using size instead of them is  better.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>
            <p:ph type="title"/>
          </p:nvPr>
        </p:nvSpPr>
        <p:spPr>
          <a:xfrm>
            <a:off x="836400" y="709750"/>
            <a:ext cx="7490400" cy="15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quick notes </a:t>
            </a:r>
            <a:endParaRPr/>
          </a:p>
        </p:txBody>
      </p:sp>
      <p:sp>
        <p:nvSpPr>
          <p:cNvPr id="274" name="Google Shape;274;p47"/>
          <p:cNvSpPr txBox="1"/>
          <p:nvPr/>
        </p:nvSpPr>
        <p:spPr>
          <a:xfrm>
            <a:off x="622925" y="2016050"/>
            <a:ext cx="4290600" cy="15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FFFFFF"/>
                </a:solidFill>
              </a:rPr>
              <a:t>we’ve looked at the depth attribute, both the </a:t>
            </a:r>
            <a:r>
              <a:rPr lang="ar">
                <a:solidFill>
                  <a:srgbClr val="FFFFFF"/>
                </a:solidFill>
              </a:rPr>
              <a:t>correlation</a:t>
            </a:r>
            <a:r>
              <a:rPr lang="ar">
                <a:solidFill>
                  <a:srgbClr val="FFFFFF"/>
                </a:solidFill>
              </a:rPr>
              <a:t> and the scatter plot are not very </a:t>
            </a:r>
            <a:r>
              <a:rPr lang="ar">
                <a:solidFill>
                  <a:srgbClr val="FFFFFF"/>
                </a:solidFill>
              </a:rPr>
              <a:t>promising, the correlation for depth with price is -0.0075.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FFFFFF"/>
                </a:solidFill>
              </a:rPr>
              <a:t>so we tried to deleted from the data set but the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FFFFFF"/>
                </a:solidFill>
              </a:rPr>
              <a:t>results didn’t improve that much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FFFFFF"/>
                </a:solidFill>
              </a:rPr>
              <a:t>according to that, we didn’t try to change the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rgbClr val="FFFFFF"/>
                </a:solidFill>
              </a:rPr>
              <a:t>table since it has higher correlation to the price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5" name="Google Shape;27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425" y="1160711"/>
            <a:ext cx="4211925" cy="28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framing the problem 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our model is under the following </a:t>
            </a:r>
            <a:r>
              <a:rPr lang="ar"/>
              <a:t>description</a:t>
            </a:r>
            <a:r>
              <a:rPr lang="ar"/>
              <a:t>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ar"/>
              <a:t>1-S</a:t>
            </a:r>
            <a:r>
              <a:rPr lang="ar"/>
              <a:t>upervised: we have data about the diamonds including their prices -labels-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ar"/>
              <a:t>2- regression: we want to predict numerical continuous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ar"/>
              <a:t>3- batch learning: all the training will be done offline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insights about the data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we have 11 </a:t>
            </a:r>
            <a:r>
              <a:rPr lang="ar"/>
              <a:t>attribute</a:t>
            </a:r>
            <a:r>
              <a:rPr lang="ar"/>
              <a:t> -</a:t>
            </a:r>
            <a:r>
              <a:rPr lang="ar"/>
              <a:t>including</a:t>
            </a:r>
            <a:r>
              <a:rPr lang="ar"/>
              <a:t> the price -: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ar" sz="1500">
                <a:solidFill>
                  <a:srgbClr val="FFFFFF"/>
                </a:solidFill>
                <a:highlight>
                  <a:srgbClr val="000000"/>
                </a:highlight>
              </a:rPr>
              <a:t>-price: price in US dollar</a:t>
            </a:r>
            <a:endParaRPr sz="15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ar" sz="1500">
                <a:solidFill>
                  <a:srgbClr val="FFFFFF"/>
                </a:solidFill>
                <a:highlight>
                  <a:srgbClr val="000000"/>
                </a:highlight>
              </a:rPr>
              <a:t>-carat: weight of the diamond</a:t>
            </a:r>
            <a:endParaRPr sz="15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ar" sz="1500">
                <a:solidFill>
                  <a:srgbClr val="FFFFFF"/>
                </a:solidFill>
                <a:highlight>
                  <a:srgbClr val="000000"/>
                </a:highlight>
              </a:rPr>
              <a:t>-cut: quality of the cut (Fair, Good, Very Good, Premium, Ideal)</a:t>
            </a:r>
            <a:endParaRPr sz="15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ar" sz="1500">
                <a:solidFill>
                  <a:srgbClr val="FFFFFF"/>
                </a:solidFill>
                <a:highlight>
                  <a:srgbClr val="000000"/>
                </a:highlight>
              </a:rPr>
              <a:t>-color: diamond colour, from J (worst) to D (best)</a:t>
            </a:r>
            <a:endParaRPr sz="15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ar" sz="1500">
                <a:solidFill>
                  <a:srgbClr val="FFFFFF"/>
                </a:solidFill>
                <a:highlight>
                  <a:srgbClr val="000000"/>
                </a:highlight>
              </a:rPr>
              <a:t>-clarity: a measurement of how clear the diamond is (I1 (worst), SI2,		 SI1, VS2, VS1, VVS2, VVS1, IF (best))</a:t>
            </a:r>
            <a:endParaRPr sz="15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ar" sz="1500">
                <a:solidFill>
                  <a:srgbClr val="FFFFFF"/>
                </a:solidFill>
                <a:highlight>
                  <a:srgbClr val="000000"/>
                </a:highlight>
              </a:rPr>
              <a:t>-x: length in mm </a:t>
            </a:r>
            <a:endParaRPr sz="15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ar" sz="1500">
                <a:solidFill>
                  <a:srgbClr val="FFFFFF"/>
                </a:solidFill>
                <a:highlight>
                  <a:srgbClr val="000000"/>
                </a:highlight>
              </a:rPr>
              <a:t>-y:width in mm </a:t>
            </a:r>
            <a:endParaRPr sz="15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ar" sz="1500">
                <a:solidFill>
                  <a:srgbClr val="FFFFFF"/>
                </a:solidFill>
                <a:highlight>
                  <a:srgbClr val="000000"/>
                </a:highlight>
              </a:rPr>
              <a:t>-z: depth in mm </a:t>
            </a:r>
            <a:endParaRPr sz="15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ar" sz="1500">
                <a:solidFill>
                  <a:srgbClr val="FFFFFF"/>
                </a:solidFill>
                <a:highlight>
                  <a:srgbClr val="000000"/>
                </a:highlight>
              </a:rPr>
              <a:t>-depth: total depth percentage = z / mean(x, y) = 2 * z / (x + y) (43--79)</a:t>
            </a:r>
            <a:endParaRPr sz="150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ar" sz="1500">
                <a:solidFill>
                  <a:srgbClr val="FFFFFF"/>
                </a:solidFill>
                <a:highlight>
                  <a:srgbClr val="000000"/>
                </a:highlight>
              </a:rPr>
              <a:t>-table: width of top of diamond relative to widest point </a:t>
            </a:r>
            <a:endParaRPr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6281725" y="679625"/>
            <a:ext cx="2683200" cy="10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0" lang="ar" sz="3000">
                <a:solidFill>
                  <a:schemeClr val="lt1"/>
                </a:solidFill>
              </a:rPr>
              <a:t>a quick peek at the data </a:t>
            </a:r>
            <a:endParaRPr b="0"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6281725" y="1798300"/>
            <a:ext cx="2683200" cy="32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1- if we look at the data we can see that there are some zero’s in the minimum </a:t>
            </a:r>
            <a:r>
              <a:rPr lang="ar"/>
              <a:t>column</a:t>
            </a:r>
            <a:r>
              <a:rPr lang="a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ar"/>
              <a:t>2- we can also see that we have some non-</a:t>
            </a:r>
            <a:r>
              <a:rPr lang="ar"/>
              <a:t>numerical</a:t>
            </a:r>
            <a:r>
              <a:rPr lang="ar"/>
              <a:t> data -3 </a:t>
            </a:r>
            <a:r>
              <a:rPr lang="ar"/>
              <a:t>attributes-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ar"/>
              <a:t>3- we don’t have null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ar"/>
              <a:t>4- Unnamed attribute is just un index  </a:t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080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 sz="2000">
                <a:solidFill>
                  <a:srgbClr val="FFFFFF"/>
                </a:solidFill>
              </a:rPr>
              <a:t>So …. what we are going to do ?</a:t>
            </a:r>
            <a:endParaRPr sz="2500">
              <a:solidFill>
                <a:srgbClr val="FFFFFF"/>
              </a:solidFill>
            </a:endParaRPr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425" y="2830550"/>
            <a:ext cx="6097775" cy="23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/>
        </p:nvSpPr>
        <p:spPr>
          <a:xfrm>
            <a:off x="343806" y="1271038"/>
            <a:ext cx="8456400" cy="130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>
                <a:solidFill>
                  <a:srgbClr val="FFFFFF"/>
                </a:solidFill>
              </a:rPr>
              <a:t>First: we will deal with the zero values by deleting them, since there is not that much 0.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>
                <a:solidFill>
                  <a:srgbClr val="FFFFFF"/>
                </a:solidFill>
              </a:rPr>
              <a:t>Second: we will drop the unnamed attribute because it is useless.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ar">
                <a:solidFill>
                  <a:srgbClr val="FFFFFF"/>
                </a:solidFill>
              </a:rPr>
              <a:t>**We will deal with the non-numerical data later.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633225"/>
            <a:ext cx="3127500" cy="7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now  let’s look at the data…..visually 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61925" y="2134900"/>
            <a:ext cx="3127500" cy="23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-We notice that most of the numerical data do have spikes(outliers). So, we will cap them.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ar"/>
              <a:t>-Also, carat is skewed to the right. </a:t>
            </a:r>
            <a:r>
              <a:rPr lang="ar"/>
              <a:t>consequently</a:t>
            </a:r>
            <a:r>
              <a:rPr lang="ar"/>
              <a:t>, we will transform it.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225" y="816900"/>
            <a:ext cx="5399999" cy="3662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0"/>
          <p:cNvPicPr preferRelativeResize="0"/>
          <p:nvPr/>
        </p:nvPicPr>
        <p:blipFill rotWithShape="1">
          <a:blip r:embed="rId3">
            <a:alphaModFix amt="50000"/>
          </a:blip>
          <a:srcRect b="1057" l="0" r="0" t="1057"/>
          <a:stretch/>
        </p:blipFill>
        <p:spPr>
          <a:xfrm>
            <a:off x="0" y="0"/>
            <a:ext cx="9144005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0"/>
          <p:cNvSpPr txBox="1"/>
          <p:nvPr>
            <p:ph type="ctrTitle"/>
          </p:nvPr>
        </p:nvSpPr>
        <p:spPr>
          <a:xfrm>
            <a:off x="4572000" y="1423650"/>
            <a:ext cx="4227000" cy="2055000"/>
          </a:xfrm>
          <a:prstGeom prst="rect">
            <a:avLst/>
          </a:prstGeom>
          <a:ln cap="rnd" cmpd="sng" w="28575">
            <a:solidFill>
              <a:srgbClr val="437A2C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400"/>
              <a:t>-In this code, we removed the the outliers from these attributes.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400"/>
              <a:t>-We also transform the carat </a:t>
            </a:r>
            <a:r>
              <a:rPr lang="ar" sz="1400">
                <a:solidFill>
                  <a:schemeClr val="lt1"/>
                </a:solidFill>
              </a:rPr>
              <a:t>attribute using the </a:t>
            </a:r>
            <a:br>
              <a:rPr lang="ar" sz="1400">
                <a:solidFill>
                  <a:schemeClr val="lt1"/>
                </a:solidFill>
              </a:rPr>
            </a:br>
            <a:r>
              <a:rPr lang="ar" sz="1400">
                <a:solidFill>
                  <a:schemeClr val="lt1"/>
                </a:solidFill>
              </a:rPr>
              <a:t>log function 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400">
                <a:solidFill>
                  <a:schemeClr val="lt1"/>
                </a:solidFill>
              </a:rPr>
              <a:t>** We did these changes because the outliers and the skewness affect the model performance.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8499025" y="1102175"/>
            <a:ext cx="733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1"/>
          <p:cNvPicPr preferRelativeResize="0"/>
          <p:nvPr/>
        </p:nvPicPr>
        <p:blipFill rotWithShape="1">
          <a:blip r:embed="rId3">
            <a:alphaModFix amt="90000"/>
          </a:blip>
          <a:srcRect b="0" l="3874" r="3883" t="0"/>
          <a:stretch/>
        </p:blipFill>
        <p:spPr>
          <a:xfrm>
            <a:off x="0" y="3085300"/>
            <a:ext cx="3054576" cy="2058198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" name="Google Shape;174;p31"/>
          <p:cNvPicPr preferRelativeResize="0"/>
          <p:nvPr/>
        </p:nvPicPr>
        <p:blipFill rotWithShape="1">
          <a:blip r:embed="rId4">
            <a:alphaModFix amt="85000"/>
          </a:blip>
          <a:srcRect b="0" l="12137" r="12145" t="0"/>
          <a:stretch/>
        </p:blipFill>
        <p:spPr>
          <a:xfrm>
            <a:off x="3068525" y="3085300"/>
            <a:ext cx="3040652" cy="205819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31"/>
          <p:cNvPicPr preferRelativeResize="0"/>
          <p:nvPr/>
        </p:nvPicPr>
        <p:blipFill rotWithShape="1">
          <a:blip r:embed="rId5">
            <a:alphaModFix amt="90000"/>
          </a:blip>
          <a:srcRect b="3122" l="0" r="0" t="3122"/>
          <a:stretch/>
        </p:blipFill>
        <p:spPr>
          <a:xfrm>
            <a:off x="6118625" y="3085300"/>
            <a:ext cx="3025373" cy="2058203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6" name="Google Shape;176;p31"/>
          <p:cNvSpPr txBox="1"/>
          <p:nvPr>
            <p:ph type="title"/>
          </p:nvPr>
        </p:nvSpPr>
        <p:spPr>
          <a:xfrm>
            <a:off x="836400" y="709750"/>
            <a:ext cx="7490400" cy="157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2600"/>
              <a:t>-</a:t>
            </a:r>
            <a:r>
              <a:rPr lang="ar" sz="2600"/>
              <a:t>And this is the changes of data cap and transformation.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