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70" r:id="rId6"/>
    <p:sldId id="269" r:id="rId7"/>
    <p:sldId id="260" r:id="rId8"/>
    <p:sldId id="267" r:id="rId9"/>
    <p:sldId id="262" r:id="rId10"/>
    <p:sldId id="263" r:id="rId11"/>
    <p:sldId id="264" r:id="rId12"/>
    <p:sldId id="265" r:id="rId13"/>
    <p:sldId id="266" r:id="rId14"/>
  </p:sldIdLst>
  <p:sldSz cx="17551400" cy="98679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A50034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/>
    <p:restoredTop sz="94687"/>
  </p:normalViewPr>
  <p:slideViewPr>
    <p:cSldViewPr snapToGrid="0">
      <p:cViewPr varScale="1">
        <p:scale>
          <a:sx n="87" d="100"/>
          <a:sy n="87" d="100"/>
        </p:scale>
        <p:origin x="21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Image 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1" cy="987552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제목 텍스트"/>
          <p:cNvSpPr txBox="1">
            <a:spLocks noGrp="1"/>
          </p:cNvSpPr>
          <p:nvPr>
            <p:ph type="title"/>
          </p:nvPr>
        </p:nvSpPr>
        <p:spPr>
          <a:xfrm>
            <a:off x="2629662" y="1107854"/>
            <a:ext cx="14041121" cy="2400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/>
          <a:p>
            <a:r>
              <a:t>제목 텍스트</a:t>
            </a:r>
          </a:p>
        </p:txBody>
      </p:sp>
      <p:sp>
        <p:nvSpPr>
          <p:cNvPr id="4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796484" y="3508586"/>
            <a:ext cx="6874299" cy="6359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319881" y="9021930"/>
            <a:ext cx="258623" cy="248304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0" descr="Image 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7556481" cy="9875520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TextBox 7"/>
          <p:cNvSpPr txBox="1"/>
          <p:nvPr/>
        </p:nvSpPr>
        <p:spPr>
          <a:xfrm>
            <a:off x="1354881" y="1499017"/>
            <a:ext cx="5869630" cy="386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FFFFFF"/>
                </a:solidFill>
                <a:latin typeface="LG스마트체2.0 Regular"/>
                <a:ea typeface="LG스마트체2.0 Regular"/>
                <a:cs typeface="LG스마트체2.0 Regular"/>
                <a:sym typeface="LG스마트체2.0 Regular"/>
              </a:defRPr>
            </a:lvl1pPr>
          </a:lstStyle>
          <a:p>
            <a:r>
              <a:t>LG 부트캠프 8기 프로젝트반</a:t>
            </a:r>
          </a:p>
        </p:txBody>
      </p:sp>
      <p:sp>
        <p:nvSpPr>
          <p:cNvPr id="23" name="TextBox 9"/>
          <p:cNvSpPr txBox="1"/>
          <p:nvPr/>
        </p:nvSpPr>
        <p:spPr>
          <a:xfrm>
            <a:off x="1234960" y="5410268"/>
            <a:ext cx="14099231" cy="964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5400" b="1">
                <a:solidFill>
                  <a:srgbClr val="FFFFFF"/>
                </a:solidFill>
                <a:latin typeface="LG스마트체2.0 Regular"/>
                <a:ea typeface="LG스마트체2.0 Regular"/>
                <a:cs typeface="LG스마트체2.0 Regular"/>
                <a:sym typeface="LG스마트체2.0 Regular"/>
              </a:defRPr>
            </a:lvl1pPr>
          </a:lstStyle>
          <a:p>
            <a:r>
              <a:rPr dirty="0" err="1"/>
              <a:t>프로젝트</a:t>
            </a:r>
            <a:r>
              <a:rPr dirty="0"/>
              <a:t> </a:t>
            </a:r>
            <a:r>
              <a:rPr dirty="0" err="1"/>
              <a:t>제목을</a:t>
            </a:r>
            <a:r>
              <a:rPr dirty="0"/>
              <a:t> </a:t>
            </a:r>
            <a:r>
              <a:rPr dirty="0" err="1"/>
              <a:t>기입합니다</a:t>
            </a:r>
            <a:endParaRPr dirty="0"/>
          </a:p>
        </p:txBody>
      </p:sp>
      <p:sp>
        <p:nvSpPr>
          <p:cNvPr id="24" name="TextBox 10"/>
          <p:cNvSpPr txBox="1"/>
          <p:nvPr/>
        </p:nvSpPr>
        <p:spPr>
          <a:xfrm>
            <a:off x="10786192" y="7827364"/>
            <a:ext cx="5869629" cy="1374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800" b="1">
                <a:solidFill>
                  <a:srgbClr val="FFFFFF"/>
                </a:solidFill>
                <a:latin typeface="LG스마트체2.0 Regular"/>
                <a:ea typeface="LG스마트체2.0 Regular"/>
                <a:cs typeface="LG스마트체2.0 Regular"/>
                <a:sym typeface="LG스마트체2.0 Regular"/>
              </a:defRPr>
            </a:pPr>
            <a:r>
              <a:t>RTOS</a:t>
            </a:r>
          </a:p>
          <a:p>
            <a:pPr>
              <a:defRPr sz="2800" b="1">
                <a:solidFill>
                  <a:srgbClr val="FFFFFF"/>
                </a:solidFill>
                <a:latin typeface="LG스마트체2.0 Regular"/>
                <a:ea typeface="LG스마트체2.0 Regular"/>
                <a:cs typeface="LG스마트체2.0 Regular"/>
                <a:sym typeface="LG스마트체2.0 Regular"/>
              </a:defRPr>
            </a:pPr>
            <a:endParaRPr/>
          </a:p>
          <a:p>
            <a:pPr>
              <a:defRPr sz="2800" b="1">
                <a:solidFill>
                  <a:srgbClr val="FFFFFF"/>
                </a:solidFill>
                <a:latin typeface="LG스마트체2.0 Regular"/>
                <a:ea typeface="LG스마트체2.0 Regular"/>
                <a:cs typeface="LG스마트체2.0 Regular"/>
                <a:sym typeface="LG스마트체2.0 Regular"/>
              </a:defRPr>
            </a:pPr>
            <a:r>
              <a:t>홍길동</a:t>
            </a:r>
          </a:p>
        </p:txBody>
      </p:sp>
      <p:sp>
        <p:nvSpPr>
          <p:cNvPr id="25" name="TextBox 11"/>
          <p:cNvSpPr txBox="1"/>
          <p:nvPr/>
        </p:nvSpPr>
        <p:spPr>
          <a:xfrm>
            <a:off x="1294920" y="4588834"/>
            <a:ext cx="14099231" cy="669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  <a:latin typeface="LG스마트체2.0 Regular"/>
                <a:ea typeface="LG스마트체2.0 Regular"/>
                <a:cs typeface="LG스마트체2.0 Regular"/>
                <a:sym typeface="LG스마트체2.0 Regular"/>
              </a:defRPr>
            </a:lvl1pPr>
          </a:lstStyle>
          <a:p>
            <a:r>
              <a:t>프로젝트 결과보고서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"/>
          <p:cNvSpPr txBox="1"/>
          <p:nvPr/>
        </p:nvSpPr>
        <p:spPr>
          <a:xfrm>
            <a:off x="290580" y="238663"/>
            <a:ext cx="14099231" cy="964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5400" b="1">
                <a:solidFill>
                  <a:srgbClr val="FFFFFF"/>
                </a:solidFill>
                <a:latin typeface="LG스마트체2.0 Regular"/>
                <a:ea typeface="LG스마트체2.0 Regular"/>
                <a:cs typeface="LG스마트체2.0 Regular"/>
                <a:sym typeface="LG스마트체2.0 Regular"/>
              </a:defRPr>
            </a:lvl1pPr>
          </a:lstStyle>
          <a:p>
            <a:r>
              <a:t>3. 핵심 기술</a:t>
            </a:r>
          </a:p>
        </p:txBody>
      </p:sp>
      <p:grpSp>
        <p:nvGrpSpPr>
          <p:cNvPr id="105" name="직사각형 2"/>
          <p:cNvGrpSpPr/>
          <p:nvPr/>
        </p:nvGrpSpPr>
        <p:grpSpPr>
          <a:xfrm>
            <a:off x="5149123" y="608784"/>
            <a:ext cx="11092725" cy="2188568"/>
            <a:chOff x="-1" y="0"/>
            <a:chExt cx="11092724" cy="2188566"/>
          </a:xfrm>
        </p:grpSpPr>
        <p:sp>
          <p:nvSpPr>
            <p:cNvPr id="103" name="직사각형"/>
            <p:cNvSpPr/>
            <p:nvPr/>
          </p:nvSpPr>
          <p:spPr>
            <a:xfrm>
              <a:off x="-2" y="-1"/>
              <a:ext cx="11092726" cy="2188568"/>
            </a:xfrm>
            <a:prstGeom prst="rect">
              <a:avLst/>
            </a:prstGeom>
            <a:solidFill>
              <a:srgbClr val="FFFF0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04" name="개발에 사용된 가장 핵심적으로 구현된 기술 소개…"/>
            <p:cNvSpPr txBox="1"/>
            <p:nvPr/>
          </p:nvSpPr>
          <p:spPr>
            <a:xfrm>
              <a:off x="52068" y="281977"/>
              <a:ext cx="10988586" cy="16246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marL="457200" indent="-457200">
                <a:buSzPct val="100000"/>
                <a:buChar char="-"/>
                <a:defRPr sz="3200" b="1"/>
              </a:pPr>
              <a:r>
                <a:t>개발에 사용된 가장 핵심적으로 구현된 기술 소개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457200">
                <a:buSzPct val="100000"/>
                <a:buChar char="-"/>
                <a:defRPr sz="3200" b="1"/>
              </a:pPr>
              <a:r>
                <a:t>기술 내용 또는 소스코드 등 다양한 방법으로 핵심을 소개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457200">
                <a:buSzPct val="100000"/>
                <a:buChar char="-"/>
                <a:defRPr sz="3200" b="1"/>
              </a:pPr>
              <a:r>
                <a:t>페이지 수 무관</a:t>
              </a:r>
            </a:p>
          </p:txBody>
        </p:sp>
      </p:grpSp>
      <p:sp>
        <p:nvSpPr>
          <p:cNvPr id="106" name="효율성…"/>
          <p:cNvSpPr/>
          <p:nvPr/>
        </p:nvSpPr>
        <p:spPr>
          <a:xfrm>
            <a:off x="6991826" y="3949801"/>
            <a:ext cx="1270001" cy="334102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/>
          <a:p>
            <a:r>
              <a:t>효율성</a:t>
            </a:r>
          </a:p>
          <a:p>
            <a:pPr marL="240631" indent="-240631">
              <a:buSzPct val="100000"/>
              <a:buAutoNum type="arabicPeriod"/>
            </a:pPr>
            <a:r>
              <a:t>필터 계수 룩업 테이블</a:t>
            </a:r>
          </a:p>
          <a:p>
            <a:pPr marL="240631" indent="-240631">
              <a:buSzPct val="100000"/>
              <a:buAutoNum type="arabicPeriod"/>
            </a:pPr>
            <a:r>
              <a:t>필터 twiddle factor 룩업테이블</a:t>
            </a:r>
          </a:p>
        </p:txBody>
      </p:sp>
      <p:sp>
        <p:nvSpPr>
          <p:cNvPr id="107" name="응용 단"/>
          <p:cNvSpPr/>
          <p:nvPr/>
        </p:nvSpPr>
        <p:spPr>
          <a:xfrm>
            <a:off x="1229190" y="1626629"/>
            <a:ext cx="1270001" cy="127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/>
          <a:p>
            <a:r>
              <a:t>응용 단</a:t>
            </a:r>
          </a:p>
        </p:txBody>
      </p:sp>
      <p:sp>
        <p:nvSpPr>
          <p:cNvPr id="108" name="안전성…"/>
          <p:cNvSpPr/>
          <p:nvPr/>
        </p:nvSpPr>
        <p:spPr>
          <a:xfrm>
            <a:off x="5119796" y="3837160"/>
            <a:ext cx="1270001" cy="4309905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/>
          <a:p>
            <a:r>
              <a:t>안전성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1. </a:t>
            </a:r>
          </a:p>
        </p:txBody>
      </p:sp>
      <p:sp>
        <p:nvSpPr>
          <p:cNvPr id="109" name="유지보수성…"/>
          <p:cNvSpPr/>
          <p:nvPr/>
        </p:nvSpPr>
        <p:spPr>
          <a:xfrm>
            <a:off x="2602200" y="3717593"/>
            <a:ext cx="1270001" cy="127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/>
          <a:p>
            <a:r>
              <a:t>유지보수성</a:t>
            </a:r>
          </a:p>
          <a:p>
            <a:r>
              <a:t>1. 책임분리</a:t>
            </a:r>
          </a:p>
        </p:txBody>
      </p:sp>
      <p:sp>
        <p:nvSpPr>
          <p:cNvPr id="110" name="Dsp class"/>
          <p:cNvSpPr/>
          <p:nvPr/>
        </p:nvSpPr>
        <p:spPr>
          <a:xfrm>
            <a:off x="13032897" y="4298950"/>
            <a:ext cx="2625681" cy="1270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/>
          <a:p>
            <a:r>
              <a:t>Dsp class</a:t>
            </a:r>
          </a:p>
        </p:txBody>
      </p:sp>
      <p:sp>
        <p:nvSpPr>
          <p:cNvPr id="111" name="Signal Task"/>
          <p:cNvSpPr/>
          <p:nvPr/>
        </p:nvSpPr>
        <p:spPr>
          <a:xfrm>
            <a:off x="8610996" y="5663912"/>
            <a:ext cx="2625681" cy="127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/>
          <a:p>
            <a:r>
              <a:t>Signal Task</a:t>
            </a:r>
          </a:p>
        </p:txBody>
      </p:sp>
      <p:sp>
        <p:nvSpPr>
          <p:cNvPr id="112" name="Dsp Task"/>
          <p:cNvSpPr/>
          <p:nvPr/>
        </p:nvSpPr>
        <p:spPr>
          <a:xfrm>
            <a:off x="13032897" y="5508859"/>
            <a:ext cx="2625681" cy="127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/>
          <a:p>
            <a:r>
              <a:t>Dsp Task</a:t>
            </a:r>
          </a:p>
        </p:txBody>
      </p:sp>
      <p:sp>
        <p:nvSpPr>
          <p:cNvPr id="113" name="Dsp Memory"/>
          <p:cNvSpPr/>
          <p:nvPr/>
        </p:nvSpPr>
        <p:spPr>
          <a:xfrm>
            <a:off x="10615979" y="7533307"/>
            <a:ext cx="2625681" cy="127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/>
          <a:p>
            <a:r>
              <a:t>Dsp Memory</a:t>
            </a:r>
          </a:p>
        </p:txBody>
      </p:sp>
      <p:sp>
        <p:nvSpPr>
          <p:cNvPr id="114" name="선"/>
          <p:cNvSpPr/>
          <p:nvPr/>
        </p:nvSpPr>
        <p:spPr>
          <a:xfrm>
            <a:off x="11166361" y="6500424"/>
            <a:ext cx="691421" cy="95771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5" name="선"/>
          <p:cNvSpPr/>
          <p:nvPr/>
        </p:nvSpPr>
        <p:spPr>
          <a:xfrm flipH="1">
            <a:off x="11815369" y="6298888"/>
            <a:ext cx="1286421" cy="128642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6" name="Mutual Exclusion"/>
          <p:cNvSpPr/>
          <p:nvPr/>
        </p:nvSpPr>
        <p:spPr>
          <a:xfrm>
            <a:off x="11838706" y="6815354"/>
            <a:ext cx="2625681" cy="127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/>
          <a:p>
            <a:r>
              <a:t>Mutual Exclusion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"/>
          <p:cNvSpPr txBox="1"/>
          <p:nvPr/>
        </p:nvSpPr>
        <p:spPr>
          <a:xfrm>
            <a:off x="290580" y="238663"/>
            <a:ext cx="14099231" cy="964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5400" b="1">
                <a:solidFill>
                  <a:srgbClr val="FFFFFF"/>
                </a:solidFill>
                <a:latin typeface="LG스마트체2.0 Regular"/>
                <a:ea typeface="LG스마트체2.0 Regular"/>
                <a:cs typeface="LG스마트체2.0 Regular"/>
                <a:sym typeface="LG스마트체2.0 Regular"/>
              </a:defRPr>
            </a:lvl1pPr>
          </a:lstStyle>
          <a:p>
            <a:r>
              <a:t>4. 결과 분석 및 기대 효과</a:t>
            </a:r>
          </a:p>
        </p:txBody>
      </p:sp>
      <p:grpSp>
        <p:nvGrpSpPr>
          <p:cNvPr id="121" name="직사각형 2"/>
          <p:cNvGrpSpPr/>
          <p:nvPr/>
        </p:nvGrpSpPr>
        <p:grpSpPr>
          <a:xfrm>
            <a:off x="6458674" y="238663"/>
            <a:ext cx="11092726" cy="2458392"/>
            <a:chOff x="-1" y="-1"/>
            <a:chExt cx="11092725" cy="2458391"/>
          </a:xfrm>
        </p:grpSpPr>
        <p:sp>
          <p:nvSpPr>
            <p:cNvPr id="119" name="직사각형"/>
            <p:cNvSpPr/>
            <p:nvPr/>
          </p:nvSpPr>
          <p:spPr>
            <a:xfrm>
              <a:off x="-2" y="-2"/>
              <a:ext cx="11092726" cy="2458392"/>
            </a:xfrm>
            <a:prstGeom prst="rect">
              <a:avLst/>
            </a:prstGeom>
            <a:solidFill>
              <a:srgbClr val="FFFF0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0" name="결과물에 대한 성능측정 또는 목표달성 여부 등 평가…"/>
            <p:cNvSpPr txBox="1"/>
            <p:nvPr/>
          </p:nvSpPr>
          <p:spPr>
            <a:xfrm>
              <a:off x="52068" y="161361"/>
              <a:ext cx="10988586" cy="213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marL="457200" indent="-457200">
                <a:buSzPct val="100000"/>
                <a:buChar char="-"/>
                <a:defRPr sz="3200" b="1"/>
              </a:pPr>
              <a:r>
                <a:t>결과물에 대한 성능측정 또는 목표달성 여부 등 평가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457200">
                <a:buSzPct val="100000"/>
                <a:buChar char="-"/>
                <a:defRPr sz="3200" b="1"/>
              </a:pPr>
              <a:r>
                <a:t>성능이 낮을 경우 원인 분석 및 개선책 검토 기록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457200">
                <a:buSzPct val="100000"/>
                <a:buChar char="-"/>
                <a:defRPr sz="3200" b="1"/>
              </a:pPr>
              <a:r>
                <a:t>성능이 만족했을 경우 향후 활용 가능한 기대효과 기록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457200">
                <a:buSzPct val="100000"/>
                <a:buChar char="-"/>
                <a:defRPr sz="3200" b="1"/>
              </a:pPr>
              <a:r>
                <a:t>가급적 </a:t>
              </a:r>
              <a:r>
                <a:rPr>
                  <a:latin typeface="Calibri"/>
                  <a:ea typeface="Calibri"/>
                  <a:cs typeface="Calibri"/>
                  <a:sym typeface="Calibri"/>
                </a:rPr>
                <a:t>1 </a:t>
              </a:r>
              <a:r>
                <a:t>페이지로 정리</a:t>
              </a:r>
            </a:p>
          </p:txBody>
        </p:sp>
      </p:grp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1"/>
          <p:cNvSpPr txBox="1"/>
          <p:nvPr/>
        </p:nvSpPr>
        <p:spPr>
          <a:xfrm>
            <a:off x="290580" y="238663"/>
            <a:ext cx="14099231" cy="964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5400" b="1">
                <a:solidFill>
                  <a:srgbClr val="FFFFFF"/>
                </a:solidFill>
                <a:latin typeface="LG스마트체2.0 Regular"/>
                <a:ea typeface="LG스마트체2.0 Regular"/>
                <a:cs typeface="LG스마트체2.0 Regular"/>
                <a:sym typeface="LG스마트체2.0 Regular"/>
              </a:defRPr>
            </a:lvl1pPr>
          </a:lstStyle>
          <a:p>
            <a:r>
              <a:t>5. 향후 연구 과제</a:t>
            </a:r>
          </a:p>
        </p:txBody>
      </p:sp>
      <p:grpSp>
        <p:nvGrpSpPr>
          <p:cNvPr id="126" name="직사각형 2"/>
          <p:cNvGrpSpPr/>
          <p:nvPr/>
        </p:nvGrpSpPr>
        <p:grpSpPr>
          <a:xfrm>
            <a:off x="884417" y="2488364"/>
            <a:ext cx="11092726" cy="1798824"/>
            <a:chOff x="-1" y="0"/>
            <a:chExt cx="11092725" cy="1798822"/>
          </a:xfrm>
        </p:grpSpPr>
        <p:sp>
          <p:nvSpPr>
            <p:cNvPr id="124" name="직사각형"/>
            <p:cNvSpPr/>
            <p:nvPr/>
          </p:nvSpPr>
          <p:spPr>
            <a:xfrm>
              <a:off x="-2" y="-1"/>
              <a:ext cx="11092726" cy="1798824"/>
            </a:xfrm>
            <a:prstGeom prst="rect">
              <a:avLst/>
            </a:prstGeom>
            <a:solidFill>
              <a:srgbClr val="FFFF0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5" name="개발 결과물의 추후 개선점, 후속 개발 주제 등에 대한 내용…"/>
            <p:cNvSpPr txBox="1"/>
            <p:nvPr/>
          </p:nvSpPr>
          <p:spPr>
            <a:xfrm>
              <a:off x="52068" y="297786"/>
              <a:ext cx="10988586" cy="12032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marL="457200" indent="-457200">
                <a:buSzPct val="100000"/>
                <a:buChar char="-"/>
                <a:defRPr sz="3200" b="1"/>
              </a:pPr>
              <a:r>
                <a:t>개발 결과물의 추후 개선점</a:t>
              </a:r>
              <a:r>
                <a:rPr>
                  <a:latin typeface="Calibri"/>
                  <a:ea typeface="Calibri"/>
                  <a:cs typeface="Calibri"/>
                  <a:sym typeface="Calibri"/>
                </a:rPr>
                <a:t>, </a:t>
              </a:r>
              <a:r>
                <a:t>후속 개발 주제 등에 대한 내용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457200">
                <a:buSzPct val="100000"/>
                <a:buChar char="-"/>
                <a:defRPr sz="3200" b="1"/>
              </a:pPr>
              <a:r>
                <a:t>가급적 </a:t>
              </a:r>
              <a:r>
                <a:rPr>
                  <a:latin typeface="Calibri"/>
                  <a:ea typeface="Calibri"/>
                  <a:cs typeface="Calibri"/>
                  <a:sym typeface="Calibri"/>
                </a:rPr>
                <a:t>1</a:t>
              </a:r>
              <a:r>
                <a:t>페이지로 요약</a:t>
              </a:r>
            </a:p>
          </p:txBody>
        </p:sp>
      </p:grpSp>
      <p:sp>
        <p:nvSpPr>
          <p:cNvPr id="127" name="실시간 3-Band Equalizer &amp; Music Analyzer에서는 오디오 신호의 실시간 처리와 분석이 핵심 요소임.…"/>
          <p:cNvSpPr txBox="1"/>
          <p:nvPr/>
        </p:nvSpPr>
        <p:spPr>
          <a:xfrm>
            <a:off x="814510" y="4982030"/>
            <a:ext cx="2786296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DAC가없어서 못 한 3band EQ 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Box 1"/>
          <p:cNvSpPr txBox="1"/>
          <p:nvPr/>
        </p:nvSpPr>
        <p:spPr>
          <a:xfrm>
            <a:off x="290580" y="238663"/>
            <a:ext cx="14099231" cy="964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5400" b="1">
                <a:solidFill>
                  <a:srgbClr val="FFFFFF"/>
                </a:solidFill>
                <a:latin typeface="LG스마트체2.0 Regular"/>
                <a:ea typeface="LG스마트체2.0 Regular"/>
                <a:cs typeface="LG스마트체2.0 Regular"/>
                <a:sym typeface="LG스마트체2.0 Regular"/>
              </a:defRPr>
            </a:lvl1pPr>
          </a:lstStyle>
          <a:p>
            <a:r>
              <a:t>6. 프로젝트 수행 후기</a:t>
            </a:r>
          </a:p>
        </p:txBody>
      </p:sp>
      <p:grpSp>
        <p:nvGrpSpPr>
          <p:cNvPr id="132" name="직사각형 2"/>
          <p:cNvGrpSpPr/>
          <p:nvPr/>
        </p:nvGrpSpPr>
        <p:grpSpPr>
          <a:xfrm>
            <a:off x="884417" y="2488364"/>
            <a:ext cx="11092726" cy="2203558"/>
            <a:chOff x="-1" y="0"/>
            <a:chExt cx="11092725" cy="2203556"/>
          </a:xfrm>
        </p:grpSpPr>
        <p:sp>
          <p:nvSpPr>
            <p:cNvPr id="130" name="직사각형"/>
            <p:cNvSpPr/>
            <p:nvPr/>
          </p:nvSpPr>
          <p:spPr>
            <a:xfrm>
              <a:off x="-2" y="-1"/>
              <a:ext cx="11092726" cy="2203558"/>
            </a:xfrm>
            <a:prstGeom prst="rect">
              <a:avLst/>
            </a:prstGeom>
            <a:solidFill>
              <a:srgbClr val="FFFF0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31" name="프로젝트 수행에 따른 느낀점…"/>
            <p:cNvSpPr txBox="1"/>
            <p:nvPr/>
          </p:nvSpPr>
          <p:spPr>
            <a:xfrm>
              <a:off x="52068" y="289472"/>
              <a:ext cx="10988586" cy="16246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marL="457200" indent="-457200">
                <a:buSzPct val="100000"/>
                <a:buChar char="-"/>
                <a:defRPr sz="3200" b="1"/>
              </a:pPr>
              <a:r>
                <a:t>프로젝트 수행에 따른 느낀점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457200">
                <a:buSzPct val="100000"/>
                <a:buChar char="-"/>
                <a:defRPr sz="3200" b="1"/>
              </a:pPr>
              <a:r>
                <a:t>개발중 어려웠던 점 그리고 이를 극복한 사연 등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457200">
                <a:buSzPct val="100000"/>
                <a:buChar char="-"/>
                <a:defRPr sz="3200" b="1"/>
              </a:pPr>
              <a:r>
                <a:t>교육과 프로젝트를 마무리한 소회 등</a:t>
              </a:r>
              <a:r>
                <a:rPr>
                  <a:latin typeface="Calibri"/>
                  <a:ea typeface="Calibri"/>
                  <a:cs typeface="Calibri"/>
                  <a:sym typeface="Calibri"/>
                </a:rPr>
                <a:t>… 1</a:t>
              </a:r>
              <a:r>
                <a:t>페이지로 정리 </a:t>
              </a:r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 0" descr="Image 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7556481" cy="987552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" name="Image 3" descr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261" y="649794"/>
            <a:ext cx="4510136" cy="21945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9" name="Image 4" descr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2654" y="1373028"/>
            <a:ext cx="5253657" cy="1325882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TextBox 13"/>
          <p:cNvSpPr txBox="1"/>
          <p:nvPr/>
        </p:nvSpPr>
        <p:spPr>
          <a:xfrm>
            <a:off x="4542768" y="2878040"/>
            <a:ext cx="11068683" cy="6145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marL="914400" indent="-914400">
              <a:lnSpc>
                <a:spcPct val="150000"/>
              </a:lnSpc>
              <a:buSzPct val="100000"/>
              <a:buAutoNum type="arabicPeriod"/>
              <a:defRPr sz="4400" b="1">
                <a:solidFill>
                  <a:srgbClr val="FFFFFF"/>
                </a:solidFill>
                <a:latin typeface="LG스마트체2.0 Regular"/>
                <a:ea typeface="LG스마트체2.0 Regular"/>
                <a:cs typeface="LG스마트체2.0 Regular"/>
                <a:sym typeface="LG스마트체2.0 Regular"/>
              </a:defRPr>
            </a:pPr>
            <a:r>
              <a:t>주제 및 결과 요약</a:t>
            </a:r>
          </a:p>
          <a:p>
            <a:pPr marL="914400" indent="-914400">
              <a:lnSpc>
                <a:spcPct val="150000"/>
              </a:lnSpc>
              <a:buSzPct val="100000"/>
              <a:buAutoNum type="arabicPeriod"/>
              <a:defRPr sz="4400" b="1">
                <a:solidFill>
                  <a:srgbClr val="FFFFFF"/>
                </a:solidFill>
                <a:latin typeface="LG스마트체2.0 Regular"/>
                <a:ea typeface="LG스마트체2.0 Regular"/>
                <a:cs typeface="LG스마트체2.0 Regular"/>
                <a:sym typeface="LG스마트체2.0 Regular"/>
              </a:defRPr>
            </a:pPr>
            <a:r>
              <a:t>개발 목표 및 개발 결과</a:t>
            </a:r>
          </a:p>
          <a:p>
            <a:pPr marL="914400" indent="-914400">
              <a:lnSpc>
                <a:spcPct val="150000"/>
              </a:lnSpc>
              <a:buSzPct val="100000"/>
              <a:buAutoNum type="arabicPeriod"/>
              <a:defRPr sz="4400" b="1">
                <a:solidFill>
                  <a:srgbClr val="FFFFFF"/>
                </a:solidFill>
                <a:latin typeface="LG스마트체2.0 Regular"/>
                <a:ea typeface="LG스마트체2.0 Regular"/>
                <a:cs typeface="LG스마트체2.0 Regular"/>
                <a:sym typeface="LG스마트체2.0 Regular"/>
              </a:defRPr>
            </a:pPr>
            <a:r>
              <a:t>핵심 기술</a:t>
            </a:r>
          </a:p>
          <a:p>
            <a:pPr marL="914400" indent="-914400">
              <a:lnSpc>
                <a:spcPct val="150000"/>
              </a:lnSpc>
              <a:buSzPct val="100000"/>
              <a:buAutoNum type="arabicPeriod"/>
              <a:defRPr sz="4400" b="1">
                <a:solidFill>
                  <a:srgbClr val="FFFFFF"/>
                </a:solidFill>
                <a:latin typeface="LG스마트체2.0 Regular"/>
                <a:ea typeface="LG스마트체2.0 Regular"/>
                <a:cs typeface="LG스마트체2.0 Regular"/>
                <a:sym typeface="LG스마트체2.0 Regular"/>
              </a:defRPr>
            </a:pPr>
            <a:r>
              <a:t>결과 분석 및 기대 효과</a:t>
            </a:r>
          </a:p>
          <a:p>
            <a:pPr marL="914400" indent="-914400">
              <a:lnSpc>
                <a:spcPct val="150000"/>
              </a:lnSpc>
              <a:buSzPct val="100000"/>
              <a:buAutoNum type="arabicPeriod"/>
              <a:defRPr sz="4400" b="1">
                <a:solidFill>
                  <a:srgbClr val="FFFFFF"/>
                </a:solidFill>
                <a:latin typeface="LG스마트체2.0 Regular"/>
                <a:ea typeface="LG스마트체2.0 Regular"/>
                <a:cs typeface="LG스마트체2.0 Regular"/>
                <a:sym typeface="LG스마트체2.0 Regular"/>
              </a:defRPr>
            </a:pPr>
            <a:r>
              <a:t>향후 연구 과제</a:t>
            </a:r>
          </a:p>
          <a:p>
            <a:pPr marL="914400" indent="-914400">
              <a:lnSpc>
                <a:spcPct val="150000"/>
              </a:lnSpc>
              <a:buSzPct val="100000"/>
              <a:buAutoNum type="arabicPeriod"/>
              <a:defRPr sz="4400" b="1">
                <a:solidFill>
                  <a:srgbClr val="FFFFFF"/>
                </a:solidFill>
                <a:latin typeface="LG스마트체2.0 Regular"/>
                <a:ea typeface="LG스마트체2.0 Regular"/>
                <a:cs typeface="LG스마트체2.0 Regular"/>
                <a:sym typeface="LG스마트체2.0 Regular"/>
              </a:defRPr>
            </a:pPr>
            <a:r>
              <a:t>프로젝트 수행 후기</a:t>
            </a:r>
          </a:p>
        </p:txBody>
      </p:sp>
      <p:grpSp>
        <p:nvGrpSpPr>
          <p:cNvPr id="33" name="직사각형 6"/>
          <p:cNvGrpSpPr/>
          <p:nvPr/>
        </p:nvGrpSpPr>
        <p:grpSpPr>
          <a:xfrm>
            <a:off x="10750087" y="7383725"/>
            <a:ext cx="6248625" cy="1184227"/>
            <a:chOff x="0" y="0"/>
            <a:chExt cx="6248624" cy="1184225"/>
          </a:xfrm>
        </p:grpSpPr>
        <p:sp>
          <p:nvSpPr>
            <p:cNvPr id="31" name="직사각형"/>
            <p:cNvSpPr/>
            <p:nvPr/>
          </p:nvSpPr>
          <p:spPr>
            <a:xfrm>
              <a:off x="-1" y="-1"/>
              <a:ext cx="6248625" cy="1184227"/>
            </a:xfrm>
            <a:prstGeom prst="rect">
              <a:avLst/>
            </a:prstGeom>
            <a:solidFill>
              <a:srgbClr val="FFFF0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3200" b="1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2" name="필요시 목차 임의 수정 가능"/>
            <p:cNvSpPr txBox="1"/>
            <p:nvPr/>
          </p:nvSpPr>
          <p:spPr>
            <a:xfrm>
              <a:off x="52069" y="290863"/>
              <a:ext cx="6144484" cy="6024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3200" b="1"/>
              </a:lvl1pPr>
            </a:lstStyle>
            <a:p>
              <a:r>
                <a:t>필요시 목차 임의 수정 가능</a:t>
              </a:r>
            </a:p>
          </p:txBody>
        </p: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1"/>
          <p:cNvSpPr txBox="1"/>
          <p:nvPr/>
        </p:nvSpPr>
        <p:spPr>
          <a:xfrm>
            <a:off x="290580" y="238663"/>
            <a:ext cx="14099231" cy="964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5400" b="1">
                <a:solidFill>
                  <a:srgbClr val="FFFFFF"/>
                </a:solidFill>
                <a:latin typeface="LG스마트체2.0 Regular"/>
                <a:ea typeface="LG스마트체2.0 Regular"/>
                <a:cs typeface="LG스마트체2.0 Regular"/>
                <a:sym typeface="LG스마트체2.0 Regular"/>
              </a:defRPr>
            </a:lvl1pPr>
          </a:lstStyle>
          <a:p>
            <a:r>
              <a:t>1. 주제 및 결과 요약</a:t>
            </a:r>
          </a:p>
        </p:txBody>
      </p:sp>
      <p:grpSp>
        <p:nvGrpSpPr>
          <p:cNvPr id="38" name="직사각형 2"/>
          <p:cNvGrpSpPr/>
          <p:nvPr/>
        </p:nvGrpSpPr>
        <p:grpSpPr>
          <a:xfrm>
            <a:off x="6458673" y="238662"/>
            <a:ext cx="11092727" cy="1124267"/>
            <a:chOff x="-2" y="-1"/>
            <a:chExt cx="11092726" cy="1124266"/>
          </a:xfrm>
        </p:grpSpPr>
        <p:sp>
          <p:nvSpPr>
            <p:cNvPr id="36" name="직사각형"/>
            <p:cNvSpPr/>
            <p:nvPr/>
          </p:nvSpPr>
          <p:spPr>
            <a:xfrm>
              <a:off x="-2" y="-1"/>
              <a:ext cx="11092726" cy="1124266"/>
            </a:xfrm>
            <a:prstGeom prst="rect">
              <a:avLst/>
            </a:prstGeom>
            <a:solidFill>
              <a:srgbClr val="FFFF0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7" name="간략하게 1 페이지에 프로젝트의 주제, 목표, 결과를 요약"/>
            <p:cNvSpPr txBox="1"/>
            <p:nvPr/>
          </p:nvSpPr>
          <p:spPr>
            <a:xfrm>
              <a:off x="52068" y="260883"/>
              <a:ext cx="10988586" cy="6024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 sz="3200" b="1"/>
              </a:pPr>
              <a:r>
                <a:rPr dirty="0" err="1"/>
                <a:t>간략하게</a:t>
              </a:r>
              <a:r>
                <a:rPr dirty="0"/>
                <a:t> 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1 </a:t>
              </a:r>
              <a:r>
                <a:rPr dirty="0" err="1"/>
                <a:t>페이지에</a:t>
              </a:r>
              <a:r>
                <a:rPr dirty="0"/>
                <a:t> </a:t>
              </a:r>
              <a:r>
                <a:rPr dirty="0" err="1"/>
                <a:t>프로젝트의</a:t>
              </a:r>
              <a:r>
                <a:rPr dirty="0"/>
                <a:t> </a:t>
              </a:r>
              <a:r>
                <a:rPr dirty="0" err="1"/>
                <a:t>주제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, </a:t>
              </a:r>
              <a:r>
                <a:rPr dirty="0" err="1"/>
                <a:t>목표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, </a:t>
              </a:r>
              <a:r>
                <a:rPr dirty="0" err="1"/>
                <a:t>결과를</a:t>
              </a:r>
              <a:r>
                <a:rPr dirty="0"/>
                <a:t> </a:t>
              </a:r>
              <a:r>
                <a:rPr dirty="0" err="1"/>
                <a:t>요약</a:t>
              </a:r>
              <a:endParaRPr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F9123A3-F698-BB34-23F2-680975B790BB}"/>
              </a:ext>
            </a:extLst>
          </p:cNvPr>
          <p:cNvGrpSpPr/>
          <p:nvPr/>
        </p:nvGrpSpPr>
        <p:grpSpPr>
          <a:xfrm>
            <a:off x="1419735" y="2597997"/>
            <a:ext cx="14711930" cy="3764792"/>
            <a:chOff x="1463474" y="3308350"/>
            <a:chExt cx="14711930" cy="376479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4B09077-0660-7751-6ABC-192EFFE2F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19666" y="3422619"/>
              <a:ext cx="3251200" cy="32512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53A3F7D-AD49-95DD-46FD-2361664D9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95532" y="3498778"/>
              <a:ext cx="3251200" cy="325120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BF60A23-095E-7858-C687-3B1CF0953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68682" y="3308350"/>
              <a:ext cx="3251200" cy="32512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86C4F21-2F49-9BC0-C2BE-7C187E723ED8}"/>
                </a:ext>
              </a:extLst>
            </p:cNvPr>
            <p:cNvSpPr txBox="1"/>
            <p:nvPr/>
          </p:nvSpPr>
          <p:spPr>
            <a:xfrm>
              <a:off x="1463474" y="6565314"/>
              <a:ext cx="3919687" cy="369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>
                  <a:solidFill>
                    <a:srgbClr val="A50034"/>
                  </a:solidFill>
                </a:rPr>
                <a:t>오디오 신호를 주파수 대역으로 변환</a:t>
              </a:r>
              <a:endPara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A50034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5349A0-D100-33F4-8FC7-FBC1D735F537}"/>
                </a:ext>
              </a:extLst>
            </p:cNvPr>
            <p:cNvSpPr txBox="1"/>
            <p:nvPr/>
          </p:nvSpPr>
          <p:spPr>
            <a:xfrm>
              <a:off x="12005036" y="6408585"/>
              <a:ext cx="4170368" cy="6463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8" tIns="45718" rIns="45718" bIns="45718" numCol="1" spcCol="38100" rtlCol="0" anchor="t">
              <a:spAutoFit/>
            </a:bodyPr>
            <a:lstStyle/>
            <a:p>
              <a:r>
                <a:rPr lang="en" altLang="ko-KR" dirty="0">
                  <a:solidFill>
                    <a:srgbClr val="A50034"/>
                  </a:solidFill>
                </a:rPr>
                <a:t>LPF, HPF, Gaussian Filter</a:t>
              </a:r>
              <a:r>
                <a:rPr lang="ko-KR" altLang="en-US" dirty="0" err="1">
                  <a:solidFill>
                    <a:srgbClr val="A50034"/>
                  </a:solidFill>
                </a:rPr>
                <a:t>를</a:t>
              </a:r>
              <a:r>
                <a:rPr lang="ko-KR" altLang="en-US" dirty="0">
                  <a:solidFill>
                    <a:srgbClr val="A50034"/>
                  </a:solidFill>
                </a:rPr>
                <a:t> 사용하여 </a:t>
              </a:r>
              <a:endParaRPr lang="en-US" altLang="ko-KR" dirty="0">
                <a:solidFill>
                  <a:srgbClr val="A50034"/>
                </a:solidFill>
              </a:endParaRPr>
            </a:p>
            <a:p>
              <a:r>
                <a:rPr lang="ko-KR" altLang="en-US" dirty="0">
                  <a:solidFill>
                    <a:srgbClr val="A50034"/>
                  </a:solidFill>
                </a:rPr>
                <a:t>주파수별 </a:t>
              </a:r>
              <a:r>
                <a:rPr lang="en" altLang="ko-KR" dirty="0">
                  <a:solidFill>
                    <a:srgbClr val="A50034"/>
                  </a:solidFill>
                </a:rPr>
                <a:t>Filtering</a:t>
              </a:r>
              <a:r>
                <a:rPr lang="ko-KR" altLang="en-US" dirty="0">
                  <a:solidFill>
                    <a:srgbClr val="A50034"/>
                  </a:solidFill>
                </a:rPr>
                <a:t>된 주파수 결과를 확인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DDF05B3-E477-09EB-7CF4-DB4EA7A6C751}"/>
                </a:ext>
              </a:extLst>
            </p:cNvPr>
            <p:cNvSpPr txBox="1"/>
            <p:nvPr/>
          </p:nvSpPr>
          <p:spPr>
            <a:xfrm>
              <a:off x="6653624" y="6426815"/>
              <a:ext cx="4244152" cy="6463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>
                  <a:solidFill>
                    <a:srgbClr val="A50034"/>
                  </a:solidFill>
                </a:rPr>
                <a:t>주파수 대역으로 변환된 성분을 </a:t>
              </a:r>
              <a:r>
                <a:rPr lang="en-US" altLang="ko-KR" dirty="0">
                  <a:solidFill>
                    <a:srgbClr val="A50034"/>
                  </a:solidFill>
                </a:rPr>
                <a:t>LCD</a:t>
              </a:r>
              <a:r>
                <a:rPr lang="ko-KR" altLang="en-US" dirty="0" err="1">
                  <a:solidFill>
                    <a:srgbClr val="A50034"/>
                  </a:solidFill>
                </a:rPr>
                <a:t>를</a:t>
              </a:r>
              <a:r>
                <a:rPr lang="ko-KR" altLang="en-US" dirty="0">
                  <a:solidFill>
                    <a:srgbClr val="A50034"/>
                  </a:solidFill>
                </a:rPr>
                <a:t> 활용하여 시각화</a:t>
              </a:r>
              <a:endPara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A50034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26E0023-3D70-EE9B-6F5C-B660935EA3F3}"/>
              </a:ext>
            </a:extLst>
          </p:cNvPr>
          <p:cNvSpPr txBox="1"/>
          <p:nvPr/>
        </p:nvSpPr>
        <p:spPr>
          <a:xfrm>
            <a:off x="4112752" y="1623812"/>
            <a:ext cx="9325896" cy="5539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ko-KR" altLang="en-US" sz="3000" b="1" dirty="0">
                <a:solidFill>
                  <a:srgbClr val="0070C0"/>
                </a:solidFill>
              </a:rPr>
              <a:t>프로젝트 주제</a:t>
            </a:r>
            <a:r>
              <a:rPr lang="en-US" altLang="ko-KR" sz="3000" b="1" dirty="0">
                <a:solidFill>
                  <a:srgbClr val="0070C0"/>
                </a:solidFill>
              </a:rPr>
              <a:t>: 3-</a:t>
            </a:r>
            <a:r>
              <a:rPr lang="en" altLang="ko-KR" sz="3000" b="1" dirty="0">
                <a:solidFill>
                  <a:srgbClr val="0070C0"/>
                </a:solidFill>
              </a:rPr>
              <a:t>Band Equalizer &amp; Music Analyzer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717506-DF2F-4C29-E247-C77471A103F0}"/>
              </a:ext>
            </a:extLst>
          </p:cNvPr>
          <p:cNvSpPr/>
          <p:nvPr/>
        </p:nvSpPr>
        <p:spPr>
          <a:xfrm>
            <a:off x="6253316" y="7049729"/>
            <a:ext cx="4600721" cy="263996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FB2C17-B040-5D03-B1BD-B2FEFFA9B632}"/>
              </a:ext>
            </a:extLst>
          </p:cNvPr>
          <p:cNvSpPr txBox="1"/>
          <p:nvPr/>
        </p:nvSpPr>
        <p:spPr>
          <a:xfrm>
            <a:off x="7787088" y="8185045"/>
            <a:ext cx="2861247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결과물 사진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1"/>
          <p:cNvSpPr txBox="1"/>
          <p:nvPr/>
        </p:nvSpPr>
        <p:spPr>
          <a:xfrm>
            <a:off x="290580" y="238663"/>
            <a:ext cx="14099231" cy="964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5400" b="1">
                <a:solidFill>
                  <a:srgbClr val="FFFFFF"/>
                </a:solidFill>
                <a:latin typeface="LG스마트체2.0 Regular"/>
                <a:ea typeface="LG스마트체2.0 Regular"/>
                <a:cs typeface="LG스마트체2.0 Regular"/>
                <a:sym typeface="LG스마트체2.0 Regular"/>
              </a:defRPr>
            </a:lvl1pPr>
          </a:lstStyle>
          <a:p>
            <a:r>
              <a:t>2. 개발 목표 및 개발 결과</a:t>
            </a:r>
          </a:p>
        </p:txBody>
      </p:sp>
      <p:grpSp>
        <p:nvGrpSpPr>
          <p:cNvPr id="44" name="직사각형 2"/>
          <p:cNvGrpSpPr/>
          <p:nvPr/>
        </p:nvGrpSpPr>
        <p:grpSpPr>
          <a:xfrm>
            <a:off x="7952299" y="-1038896"/>
            <a:ext cx="11092728" cy="2548331"/>
            <a:chOff x="1740240" y="-1803233"/>
            <a:chExt cx="11092726" cy="2548330"/>
          </a:xfrm>
        </p:grpSpPr>
        <p:sp>
          <p:nvSpPr>
            <p:cNvPr id="42" name="직사각형"/>
            <p:cNvSpPr/>
            <p:nvPr/>
          </p:nvSpPr>
          <p:spPr>
            <a:xfrm>
              <a:off x="1740240" y="-1803233"/>
              <a:ext cx="11092726" cy="2548330"/>
            </a:xfrm>
            <a:prstGeom prst="rect">
              <a:avLst/>
            </a:prstGeom>
            <a:solidFill>
              <a:srgbClr val="FFFF0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3" name="처음 기획한 개발 목표…"/>
            <p:cNvSpPr txBox="1"/>
            <p:nvPr/>
          </p:nvSpPr>
          <p:spPr>
            <a:xfrm>
              <a:off x="1792310" y="-1596902"/>
              <a:ext cx="10988586" cy="213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marL="457200" indent="-457200">
                <a:buSzPct val="100000"/>
                <a:buChar char="-"/>
                <a:defRPr sz="3200" b="1"/>
              </a:pPr>
              <a:r>
                <a:rPr dirty="0" err="1"/>
                <a:t>처음</a:t>
              </a:r>
              <a:r>
                <a:rPr dirty="0"/>
                <a:t> </a:t>
              </a:r>
              <a:r>
                <a:rPr dirty="0" err="1"/>
                <a:t>기획한</a:t>
              </a:r>
              <a:r>
                <a:rPr dirty="0"/>
                <a:t> </a:t>
              </a:r>
              <a:r>
                <a:rPr dirty="0" err="1"/>
                <a:t>개발</a:t>
              </a:r>
              <a:r>
                <a:rPr dirty="0"/>
                <a:t> </a:t>
              </a:r>
              <a:r>
                <a:rPr dirty="0" err="1"/>
                <a:t>목표</a:t>
              </a:r>
              <a:endParaRPr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457200">
                <a:buSzPct val="100000"/>
                <a:buChar char="-"/>
                <a:defRPr sz="3200" b="1"/>
              </a:pPr>
              <a:r>
                <a:rPr dirty="0" err="1"/>
                <a:t>실제</a:t>
              </a:r>
              <a:r>
                <a:rPr dirty="0"/>
                <a:t> </a:t>
              </a:r>
              <a:r>
                <a:rPr dirty="0" err="1"/>
                <a:t>개발</a:t>
              </a:r>
              <a:r>
                <a:rPr dirty="0"/>
                <a:t> </a:t>
              </a:r>
              <a:r>
                <a:rPr dirty="0" err="1"/>
                <a:t>결과</a:t>
              </a:r>
              <a:r>
                <a:rPr dirty="0"/>
                <a:t> </a:t>
              </a:r>
              <a:r>
                <a:rPr dirty="0" err="1"/>
                <a:t>소개</a:t>
              </a:r>
              <a:endParaRPr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457200">
                <a:buSzPct val="100000"/>
                <a:buChar char="-"/>
                <a:defRPr sz="3200" b="1"/>
              </a:pPr>
              <a:r>
                <a:rPr dirty="0" err="1"/>
                <a:t>가급적</a:t>
              </a:r>
              <a:r>
                <a:rPr dirty="0"/>
                <a:t> </a:t>
              </a:r>
              <a:r>
                <a:rPr dirty="0" err="1"/>
                <a:t>결과</a:t>
              </a:r>
              <a:r>
                <a:rPr dirty="0"/>
                <a:t> </a:t>
              </a:r>
              <a:r>
                <a:rPr dirty="0" err="1"/>
                <a:t>내용을</a:t>
              </a:r>
              <a:r>
                <a:rPr dirty="0"/>
                <a:t> </a:t>
              </a:r>
              <a:r>
                <a:rPr dirty="0" err="1"/>
                <a:t>상세히</a:t>
              </a:r>
              <a:r>
                <a:rPr dirty="0"/>
                <a:t> </a:t>
              </a:r>
              <a:r>
                <a:rPr dirty="0" err="1"/>
                <a:t>기술</a:t>
              </a:r>
              <a:endParaRPr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457200">
                <a:buSzPct val="100000"/>
                <a:buChar char="-"/>
                <a:defRPr sz="3200" b="1"/>
              </a:pPr>
              <a:r>
                <a:rPr dirty="0" err="1"/>
                <a:t>페이지</a:t>
              </a:r>
              <a:r>
                <a:rPr dirty="0"/>
                <a:t> </a:t>
              </a:r>
              <a:r>
                <a:rPr dirty="0" err="1"/>
                <a:t>수</a:t>
              </a:r>
              <a:r>
                <a:rPr dirty="0"/>
                <a:t> </a:t>
              </a:r>
              <a:r>
                <a:rPr dirty="0" err="1"/>
                <a:t>무관</a:t>
              </a:r>
              <a:endParaRPr dirty="0"/>
            </a:p>
          </p:txBody>
        </p:sp>
      </p:grpSp>
      <p:sp>
        <p:nvSpPr>
          <p:cNvPr id="46" name="첨부 사진…"/>
          <p:cNvSpPr txBox="1"/>
          <p:nvPr/>
        </p:nvSpPr>
        <p:spPr>
          <a:xfrm>
            <a:off x="6543296" y="8057387"/>
            <a:ext cx="2818005" cy="1309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 dirty="0" err="1"/>
              <a:t>첨부</a:t>
            </a:r>
            <a:r>
              <a:rPr dirty="0"/>
              <a:t> </a:t>
            </a:r>
            <a:r>
              <a:rPr dirty="0" err="1"/>
              <a:t>사진</a:t>
            </a:r>
            <a:endParaRPr dirty="0"/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1. </a:t>
            </a:r>
            <a:r>
              <a:rPr dirty="0" err="1"/>
              <a:t>생성된</a:t>
            </a:r>
            <a:r>
              <a:rPr dirty="0"/>
              <a:t> </a:t>
            </a:r>
            <a:r>
              <a:rPr dirty="0" err="1"/>
              <a:t>파형</a:t>
            </a:r>
            <a:r>
              <a:rPr dirty="0"/>
              <a:t> </a:t>
            </a:r>
            <a:r>
              <a:rPr dirty="0" err="1"/>
              <a:t>사진</a:t>
            </a:r>
            <a:endParaRPr dirty="0"/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2. </a:t>
            </a:r>
            <a:r>
              <a:rPr dirty="0" err="1"/>
              <a:t>파형을</a:t>
            </a:r>
            <a:r>
              <a:rPr dirty="0"/>
              <a:t> </a:t>
            </a:r>
            <a:r>
              <a:rPr dirty="0" err="1"/>
              <a:t>변환하여</a:t>
            </a:r>
            <a:r>
              <a:rPr dirty="0"/>
              <a:t> </a:t>
            </a:r>
            <a:r>
              <a:rPr dirty="0" err="1"/>
              <a:t>LCD에</a:t>
            </a:r>
            <a:r>
              <a:rPr dirty="0"/>
              <a:t> </a:t>
            </a:r>
            <a:r>
              <a:rPr dirty="0" err="1"/>
              <a:t>출력</a:t>
            </a:r>
            <a:endParaRPr dirty="0"/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3. </a:t>
            </a:r>
            <a:r>
              <a:rPr dirty="0" err="1"/>
              <a:t>필터</a:t>
            </a:r>
            <a:r>
              <a:rPr dirty="0"/>
              <a:t> </a:t>
            </a:r>
            <a:r>
              <a:rPr dirty="0" err="1"/>
              <a:t>적용하여</a:t>
            </a:r>
            <a:r>
              <a:rPr dirty="0"/>
              <a:t> </a:t>
            </a:r>
            <a:r>
              <a:rPr dirty="0" err="1"/>
              <a:t>LCD에</a:t>
            </a:r>
            <a:r>
              <a:rPr dirty="0"/>
              <a:t> </a:t>
            </a:r>
            <a:r>
              <a:rPr dirty="0" err="1"/>
              <a:t>출력</a:t>
            </a:r>
            <a:endParaRPr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7E85BBC-434A-C7F0-CC7C-78A01E118D2B}"/>
              </a:ext>
            </a:extLst>
          </p:cNvPr>
          <p:cNvGrpSpPr/>
          <p:nvPr/>
        </p:nvGrpSpPr>
        <p:grpSpPr>
          <a:xfrm>
            <a:off x="1419735" y="3051554"/>
            <a:ext cx="14711930" cy="3764792"/>
            <a:chOff x="1463474" y="3308350"/>
            <a:chExt cx="14711930" cy="376479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13CBC593-0848-B077-AE9B-DC00323D7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19666" y="3422619"/>
              <a:ext cx="3251200" cy="3251200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9AF90AB-26E3-C469-0CA3-D3C749435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95532" y="3498778"/>
              <a:ext cx="3251200" cy="32512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2FC24BD-85E2-A812-A054-522F357D2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68682" y="3308350"/>
              <a:ext cx="3251200" cy="32512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58BFBCF-1579-E0BB-0924-7A1DCA598C6D}"/>
                </a:ext>
              </a:extLst>
            </p:cNvPr>
            <p:cNvSpPr txBox="1"/>
            <p:nvPr/>
          </p:nvSpPr>
          <p:spPr>
            <a:xfrm>
              <a:off x="1463474" y="6565314"/>
              <a:ext cx="3919687" cy="369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>
                  <a:solidFill>
                    <a:srgbClr val="A50034"/>
                  </a:solidFill>
                </a:rPr>
                <a:t>오디오 신호를 주파수 대역으로 변환</a:t>
              </a:r>
              <a:endPara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A50034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F4A79C-0AD6-401F-6F42-9A488F43FF7E}"/>
                </a:ext>
              </a:extLst>
            </p:cNvPr>
            <p:cNvSpPr txBox="1"/>
            <p:nvPr/>
          </p:nvSpPr>
          <p:spPr>
            <a:xfrm>
              <a:off x="12005036" y="6408585"/>
              <a:ext cx="4170368" cy="6463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8" tIns="45718" rIns="45718" bIns="45718" numCol="1" spcCol="38100" rtlCol="0" anchor="t">
              <a:spAutoFit/>
            </a:bodyPr>
            <a:lstStyle/>
            <a:p>
              <a:r>
                <a:rPr lang="en" altLang="ko-KR" dirty="0">
                  <a:solidFill>
                    <a:srgbClr val="A50034"/>
                  </a:solidFill>
                </a:rPr>
                <a:t>LPF, HPF, Gaussian Filter</a:t>
              </a:r>
              <a:r>
                <a:rPr lang="ko-KR" altLang="en-US" dirty="0" err="1">
                  <a:solidFill>
                    <a:srgbClr val="A50034"/>
                  </a:solidFill>
                </a:rPr>
                <a:t>를</a:t>
              </a:r>
              <a:r>
                <a:rPr lang="ko-KR" altLang="en-US" dirty="0">
                  <a:solidFill>
                    <a:srgbClr val="A50034"/>
                  </a:solidFill>
                </a:rPr>
                <a:t> 사용하여 </a:t>
              </a:r>
              <a:endParaRPr lang="en-US" altLang="ko-KR" dirty="0">
                <a:solidFill>
                  <a:srgbClr val="A50034"/>
                </a:solidFill>
              </a:endParaRPr>
            </a:p>
            <a:p>
              <a:r>
                <a:rPr lang="ko-KR" altLang="en-US" dirty="0">
                  <a:solidFill>
                    <a:srgbClr val="A50034"/>
                  </a:solidFill>
                </a:rPr>
                <a:t>주파수별 </a:t>
              </a:r>
              <a:r>
                <a:rPr lang="en" altLang="ko-KR" dirty="0">
                  <a:solidFill>
                    <a:srgbClr val="A50034"/>
                  </a:solidFill>
                </a:rPr>
                <a:t>Filtering</a:t>
              </a:r>
              <a:r>
                <a:rPr lang="ko-KR" altLang="en-US" dirty="0">
                  <a:solidFill>
                    <a:srgbClr val="A50034"/>
                  </a:solidFill>
                </a:rPr>
                <a:t>된 주파수 결과를 확인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2793793-080F-B701-544A-0756F60926FA}"/>
                </a:ext>
              </a:extLst>
            </p:cNvPr>
            <p:cNvSpPr txBox="1"/>
            <p:nvPr/>
          </p:nvSpPr>
          <p:spPr>
            <a:xfrm>
              <a:off x="6653624" y="6426815"/>
              <a:ext cx="4244152" cy="6463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>
                  <a:solidFill>
                    <a:srgbClr val="A50034"/>
                  </a:solidFill>
                </a:rPr>
                <a:t>주파수 대역으로 변환된 성분을 </a:t>
              </a:r>
              <a:r>
                <a:rPr lang="en-US" altLang="ko-KR" dirty="0">
                  <a:solidFill>
                    <a:srgbClr val="A50034"/>
                  </a:solidFill>
                </a:rPr>
                <a:t>LCD</a:t>
              </a:r>
              <a:r>
                <a:rPr lang="ko-KR" altLang="en-US" dirty="0" err="1">
                  <a:solidFill>
                    <a:srgbClr val="A50034"/>
                  </a:solidFill>
                </a:rPr>
                <a:t>를</a:t>
              </a:r>
              <a:r>
                <a:rPr lang="ko-KR" altLang="en-US" dirty="0">
                  <a:solidFill>
                    <a:srgbClr val="A50034"/>
                  </a:solidFill>
                </a:rPr>
                <a:t> 활용하여 시각화</a:t>
              </a:r>
              <a:endPara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A50034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7C704-4578-205F-D31B-FE04D3FEF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1">
            <a:extLst>
              <a:ext uri="{FF2B5EF4-FFF2-40B4-BE49-F238E27FC236}">
                <a16:creationId xmlns:a16="http://schemas.microsoft.com/office/drawing/2014/main" id="{11BB586C-372A-731E-BFF5-E111F025861B}"/>
              </a:ext>
            </a:extLst>
          </p:cNvPr>
          <p:cNvSpPr txBox="1"/>
          <p:nvPr/>
        </p:nvSpPr>
        <p:spPr>
          <a:xfrm>
            <a:off x="290580" y="238663"/>
            <a:ext cx="14099231" cy="964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5400" b="1">
                <a:solidFill>
                  <a:srgbClr val="FFFFFF"/>
                </a:solidFill>
                <a:latin typeface="LG스마트체2.0 Regular"/>
                <a:ea typeface="LG스마트체2.0 Regular"/>
                <a:cs typeface="LG스마트체2.0 Regular"/>
                <a:sym typeface="LG스마트체2.0 Regular"/>
              </a:defRPr>
            </a:lvl1pPr>
          </a:lstStyle>
          <a:p>
            <a:r>
              <a:t>2. 개발 목표 및 개발 결과</a:t>
            </a:r>
          </a:p>
        </p:txBody>
      </p:sp>
      <p:grpSp>
        <p:nvGrpSpPr>
          <p:cNvPr id="44" name="직사각형 2">
            <a:extLst>
              <a:ext uri="{FF2B5EF4-FFF2-40B4-BE49-F238E27FC236}">
                <a16:creationId xmlns:a16="http://schemas.microsoft.com/office/drawing/2014/main" id="{C7E80225-9BB4-1BE5-EFB8-98214FA7EE68}"/>
              </a:ext>
            </a:extLst>
          </p:cNvPr>
          <p:cNvGrpSpPr/>
          <p:nvPr/>
        </p:nvGrpSpPr>
        <p:grpSpPr>
          <a:xfrm>
            <a:off x="7952299" y="-1038896"/>
            <a:ext cx="11092728" cy="2548331"/>
            <a:chOff x="1740240" y="-1803233"/>
            <a:chExt cx="11092726" cy="2548330"/>
          </a:xfrm>
        </p:grpSpPr>
        <p:sp>
          <p:nvSpPr>
            <p:cNvPr id="42" name="직사각형">
              <a:extLst>
                <a:ext uri="{FF2B5EF4-FFF2-40B4-BE49-F238E27FC236}">
                  <a16:creationId xmlns:a16="http://schemas.microsoft.com/office/drawing/2014/main" id="{C60AA152-E102-38EA-BEC0-036B988408BA}"/>
                </a:ext>
              </a:extLst>
            </p:cNvPr>
            <p:cNvSpPr/>
            <p:nvPr/>
          </p:nvSpPr>
          <p:spPr>
            <a:xfrm>
              <a:off x="1740240" y="-1803233"/>
              <a:ext cx="11092726" cy="2548330"/>
            </a:xfrm>
            <a:prstGeom prst="rect">
              <a:avLst/>
            </a:prstGeom>
            <a:solidFill>
              <a:srgbClr val="FFFF0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3" name="처음 기획한 개발 목표…">
              <a:extLst>
                <a:ext uri="{FF2B5EF4-FFF2-40B4-BE49-F238E27FC236}">
                  <a16:creationId xmlns:a16="http://schemas.microsoft.com/office/drawing/2014/main" id="{DDF6D895-2E04-303C-B06A-993D4F689D2A}"/>
                </a:ext>
              </a:extLst>
            </p:cNvPr>
            <p:cNvSpPr txBox="1"/>
            <p:nvPr/>
          </p:nvSpPr>
          <p:spPr>
            <a:xfrm>
              <a:off x="1792310" y="-1596902"/>
              <a:ext cx="10988586" cy="213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marL="457200" indent="-457200">
                <a:buSzPct val="100000"/>
                <a:buChar char="-"/>
                <a:defRPr sz="3200" b="1"/>
              </a:pPr>
              <a:r>
                <a:rPr dirty="0" err="1"/>
                <a:t>처음</a:t>
              </a:r>
              <a:r>
                <a:rPr dirty="0"/>
                <a:t> </a:t>
              </a:r>
              <a:r>
                <a:rPr dirty="0" err="1"/>
                <a:t>기획한</a:t>
              </a:r>
              <a:r>
                <a:rPr dirty="0"/>
                <a:t> </a:t>
              </a:r>
              <a:r>
                <a:rPr dirty="0" err="1"/>
                <a:t>개발</a:t>
              </a:r>
              <a:r>
                <a:rPr dirty="0"/>
                <a:t> </a:t>
              </a:r>
              <a:r>
                <a:rPr dirty="0" err="1"/>
                <a:t>목표</a:t>
              </a:r>
              <a:endParaRPr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457200">
                <a:buSzPct val="100000"/>
                <a:buChar char="-"/>
                <a:defRPr sz="3200" b="1"/>
              </a:pPr>
              <a:r>
                <a:rPr dirty="0" err="1"/>
                <a:t>실제</a:t>
              </a:r>
              <a:r>
                <a:rPr dirty="0"/>
                <a:t> </a:t>
              </a:r>
              <a:r>
                <a:rPr dirty="0" err="1"/>
                <a:t>개발</a:t>
              </a:r>
              <a:r>
                <a:rPr dirty="0"/>
                <a:t> </a:t>
              </a:r>
              <a:r>
                <a:rPr dirty="0" err="1"/>
                <a:t>결과</a:t>
              </a:r>
              <a:r>
                <a:rPr dirty="0"/>
                <a:t> </a:t>
              </a:r>
              <a:r>
                <a:rPr dirty="0" err="1"/>
                <a:t>소개</a:t>
              </a:r>
              <a:endParaRPr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457200">
                <a:buSzPct val="100000"/>
                <a:buChar char="-"/>
                <a:defRPr sz="3200" b="1"/>
              </a:pPr>
              <a:r>
                <a:rPr dirty="0" err="1"/>
                <a:t>가급적</a:t>
              </a:r>
              <a:r>
                <a:rPr dirty="0"/>
                <a:t> </a:t>
              </a:r>
              <a:r>
                <a:rPr dirty="0" err="1"/>
                <a:t>결과</a:t>
              </a:r>
              <a:r>
                <a:rPr dirty="0"/>
                <a:t> </a:t>
              </a:r>
              <a:r>
                <a:rPr dirty="0" err="1"/>
                <a:t>내용을</a:t>
              </a:r>
              <a:r>
                <a:rPr dirty="0"/>
                <a:t> </a:t>
              </a:r>
              <a:r>
                <a:rPr dirty="0" err="1"/>
                <a:t>상세히</a:t>
              </a:r>
              <a:r>
                <a:rPr dirty="0"/>
                <a:t> </a:t>
              </a:r>
              <a:r>
                <a:rPr dirty="0" err="1"/>
                <a:t>기술</a:t>
              </a:r>
              <a:endParaRPr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457200">
                <a:buSzPct val="100000"/>
                <a:buChar char="-"/>
                <a:defRPr sz="3200" b="1"/>
              </a:pPr>
              <a:r>
                <a:rPr dirty="0" err="1"/>
                <a:t>페이지</a:t>
              </a:r>
              <a:r>
                <a:rPr dirty="0"/>
                <a:t> </a:t>
              </a:r>
              <a:r>
                <a:rPr dirty="0" err="1"/>
                <a:t>수</a:t>
              </a:r>
              <a:r>
                <a:rPr dirty="0"/>
                <a:t> </a:t>
              </a:r>
              <a:r>
                <a:rPr dirty="0" err="1"/>
                <a:t>무관</a:t>
              </a:r>
              <a:endParaRPr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CE2986A-EC14-4E8C-85B8-1D9540AB73B6}"/>
              </a:ext>
            </a:extLst>
          </p:cNvPr>
          <p:cNvSpPr txBox="1"/>
          <p:nvPr/>
        </p:nvSpPr>
        <p:spPr>
          <a:xfrm>
            <a:off x="1419735" y="5854961"/>
            <a:ext cx="3919687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solidFill>
                  <a:srgbClr val="A50034"/>
                </a:solidFill>
              </a:rPr>
              <a:t>오디오 신호를 주파수 대역으로 변환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A50034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1C0C66-C4FB-784B-ACC1-C3C9A18EF831}"/>
              </a:ext>
            </a:extLst>
          </p:cNvPr>
          <p:cNvSpPr txBox="1"/>
          <p:nvPr/>
        </p:nvSpPr>
        <p:spPr>
          <a:xfrm>
            <a:off x="11961297" y="5698232"/>
            <a:ext cx="4170368" cy="646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en" altLang="ko-KR" dirty="0">
                <a:solidFill>
                  <a:srgbClr val="A50034"/>
                </a:solidFill>
              </a:rPr>
              <a:t>LPF, HPF, Gaussian Filter</a:t>
            </a:r>
            <a:r>
              <a:rPr lang="ko-KR" altLang="en-US" dirty="0" err="1">
                <a:solidFill>
                  <a:srgbClr val="A50034"/>
                </a:solidFill>
              </a:rPr>
              <a:t>를</a:t>
            </a:r>
            <a:r>
              <a:rPr lang="ko-KR" altLang="en-US" dirty="0">
                <a:solidFill>
                  <a:srgbClr val="A50034"/>
                </a:solidFill>
              </a:rPr>
              <a:t> 사용하여 </a:t>
            </a:r>
            <a:endParaRPr lang="en-US" altLang="ko-KR" dirty="0">
              <a:solidFill>
                <a:srgbClr val="A50034"/>
              </a:solidFill>
            </a:endParaRPr>
          </a:p>
          <a:p>
            <a:r>
              <a:rPr lang="ko-KR" altLang="en-US" dirty="0">
                <a:solidFill>
                  <a:srgbClr val="A50034"/>
                </a:solidFill>
              </a:rPr>
              <a:t>주파수별 </a:t>
            </a:r>
            <a:r>
              <a:rPr lang="en" altLang="ko-KR" dirty="0">
                <a:solidFill>
                  <a:srgbClr val="A50034"/>
                </a:solidFill>
              </a:rPr>
              <a:t>Filtering</a:t>
            </a:r>
            <a:r>
              <a:rPr lang="ko-KR" altLang="en-US" dirty="0">
                <a:solidFill>
                  <a:srgbClr val="A50034"/>
                </a:solidFill>
              </a:rPr>
              <a:t>된 주파수 결과를 확인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6F686F-9578-6FE9-626C-03CBD09F9C5A}"/>
              </a:ext>
            </a:extLst>
          </p:cNvPr>
          <p:cNvSpPr txBox="1"/>
          <p:nvPr/>
        </p:nvSpPr>
        <p:spPr>
          <a:xfrm>
            <a:off x="6609885" y="5716462"/>
            <a:ext cx="4244152" cy="646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solidFill>
                  <a:srgbClr val="A50034"/>
                </a:solidFill>
              </a:rPr>
              <a:t>주파수 대역으로 변환된 성분을 </a:t>
            </a:r>
            <a:r>
              <a:rPr lang="en-US" altLang="ko-KR" dirty="0">
                <a:solidFill>
                  <a:srgbClr val="A50034"/>
                </a:solidFill>
              </a:rPr>
              <a:t>LCD</a:t>
            </a:r>
            <a:r>
              <a:rPr lang="ko-KR" altLang="en-US" dirty="0" err="1">
                <a:solidFill>
                  <a:srgbClr val="A50034"/>
                </a:solidFill>
              </a:rPr>
              <a:t>를</a:t>
            </a:r>
            <a:r>
              <a:rPr lang="ko-KR" altLang="en-US" dirty="0">
                <a:solidFill>
                  <a:srgbClr val="A50034"/>
                </a:solidFill>
              </a:rPr>
              <a:t> 활용하여 시각화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A50034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E9B7C24-1DFB-620D-2F31-B7324B882EBE}"/>
              </a:ext>
            </a:extLst>
          </p:cNvPr>
          <p:cNvSpPr/>
          <p:nvPr/>
        </p:nvSpPr>
        <p:spPr>
          <a:xfrm>
            <a:off x="1710813" y="3023419"/>
            <a:ext cx="3333135" cy="2344994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C6140A6-B210-B0AC-4F1B-22DAEE88BC52}"/>
              </a:ext>
            </a:extLst>
          </p:cNvPr>
          <p:cNvSpPr/>
          <p:nvPr/>
        </p:nvSpPr>
        <p:spPr>
          <a:xfrm>
            <a:off x="6877665" y="2898219"/>
            <a:ext cx="3333135" cy="2344994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51CFFB-08A7-EA3D-D2A4-2CF6946B3548}"/>
              </a:ext>
            </a:extLst>
          </p:cNvPr>
          <p:cNvSpPr/>
          <p:nvPr/>
        </p:nvSpPr>
        <p:spPr>
          <a:xfrm>
            <a:off x="12507452" y="2898219"/>
            <a:ext cx="3333135" cy="2344994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5E6391-C759-99ED-55E8-9F62C9E5BADF}"/>
              </a:ext>
            </a:extLst>
          </p:cNvPr>
          <p:cNvSpPr txBox="1"/>
          <p:nvPr/>
        </p:nvSpPr>
        <p:spPr>
          <a:xfrm>
            <a:off x="7876555" y="3826588"/>
            <a:ext cx="1710812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LCD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56DC41-C6EF-5693-2E5E-8C7E6B772F86}"/>
              </a:ext>
            </a:extLst>
          </p:cNvPr>
          <p:cNvSpPr txBox="1"/>
          <p:nvPr/>
        </p:nvSpPr>
        <p:spPr>
          <a:xfrm>
            <a:off x="2497394" y="3916221"/>
            <a:ext cx="1710812" cy="646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파이썬 오디오 그래프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E50A52-FFBE-33C2-445D-1F9D1F909CA2}"/>
              </a:ext>
            </a:extLst>
          </p:cNvPr>
          <p:cNvSpPr txBox="1"/>
          <p:nvPr/>
        </p:nvSpPr>
        <p:spPr>
          <a:xfrm>
            <a:off x="13545825" y="3731557"/>
            <a:ext cx="1710812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필터 적용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89013784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3CFEE-EF57-F3AD-F278-56DB6963A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1">
            <a:extLst>
              <a:ext uri="{FF2B5EF4-FFF2-40B4-BE49-F238E27FC236}">
                <a16:creationId xmlns:a16="http://schemas.microsoft.com/office/drawing/2014/main" id="{8E5EC7F6-7177-224D-AE75-E44E9DCAB5D1}"/>
              </a:ext>
            </a:extLst>
          </p:cNvPr>
          <p:cNvSpPr txBox="1"/>
          <p:nvPr/>
        </p:nvSpPr>
        <p:spPr>
          <a:xfrm>
            <a:off x="290580" y="238663"/>
            <a:ext cx="14099231" cy="964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5400" b="1">
                <a:solidFill>
                  <a:srgbClr val="FFFFFF"/>
                </a:solidFill>
                <a:latin typeface="LG스마트체2.0 Regular"/>
                <a:ea typeface="LG스마트체2.0 Regular"/>
                <a:cs typeface="LG스마트체2.0 Regular"/>
                <a:sym typeface="LG스마트체2.0 Regular"/>
              </a:defRPr>
            </a:lvl1pPr>
          </a:lstStyle>
          <a:p>
            <a:r>
              <a:t>2. 개발 목표 및 개발 결과</a:t>
            </a:r>
          </a:p>
        </p:txBody>
      </p:sp>
      <p:grpSp>
        <p:nvGrpSpPr>
          <p:cNvPr id="44" name="직사각형 2">
            <a:extLst>
              <a:ext uri="{FF2B5EF4-FFF2-40B4-BE49-F238E27FC236}">
                <a16:creationId xmlns:a16="http://schemas.microsoft.com/office/drawing/2014/main" id="{8158F055-3E2E-2F8C-9F2F-FD3815C93517}"/>
              </a:ext>
            </a:extLst>
          </p:cNvPr>
          <p:cNvGrpSpPr/>
          <p:nvPr/>
        </p:nvGrpSpPr>
        <p:grpSpPr>
          <a:xfrm>
            <a:off x="6168092" y="142293"/>
            <a:ext cx="11092728" cy="2548331"/>
            <a:chOff x="-43967" y="-622044"/>
            <a:chExt cx="11092726" cy="2548330"/>
          </a:xfrm>
        </p:grpSpPr>
        <p:sp>
          <p:nvSpPr>
            <p:cNvPr id="42" name="직사각형">
              <a:extLst>
                <a:ext uri="{FF2B5EF4-FFF2-40B4-BE49-F238E27FC236}">
                  <a16:creationId xmlns:a16="http://schemas.microsoft.com/office/drawing/2014/main" id="{1248DE2B-8310-F21F-685F-8AAF5391ECDB}"/>
                </a:ext>
              </a:extLst>
            </p:cNvPr>
            <p:cNvSpPr/>
            <p:nvPr/>
          </p:nvSpPr>
          <p:spPr>
            <a:xfrm>
              <a:off x="-43967" y="-622044"/>
              <a:ext cx="11092726" cy="2548330"/>
            </a:xfrm>
            <a:prstGeom prst="rect">
              <a:avLst/>
            </a:prstGeom>
            <a:solidFill>
              <a:srgbClr val="FFFF0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3" name="처음 기획한 개발 목표…">
              <a:extLst>
                <a:ext uri="{FF2B5EF4-FFF2-40B4-BE49-F238E27FC236}">
                  <a16:creationId xmlns:a16="http://schemas.microsoft.com/office/drawing/2014/main" id="{84EA0AFD-A168-CEEF-6CC9-48A7FCA2EA4A}"/>
                </a:ext>
              </a:extLst>
            </p:cNvPr>
            <p:cNvSpPr txBox="1"/>
            <p:nvPr/>
          </p:nvSpPr>
          <p:spPr>
            <a:xfrm>
              <a:off x="8103" y="-415713"/>
              <a:ext cx="10988586" cy="213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marL="457200" indent="-457200">
                <a:buSzPct val="100000"/>
                <a:buChar char="-"/>
                <a:defRPr sz="3200" b="1"/>
              </a:pPr>
              <a:r>
                <a:rPr dirty="0" err="1"/>
                <a:t>처음</a:t>
              </a:r>
              <a:r>
                <a:rPr dirty="0"/>
                <a:t> </a:t>
              </a:r>
              <a:r>
                <a:rPr dirty="0" err="1"/>
                <a:t>기획한</a:t>
              </a:r>
              <a:r>
                <a:rPr dirty="0"/>
                <a:t> </a:t>
              </a:r>
              <a:r>
                <a:rPr dirty="0" err="1"/>
                <a:t>개발</a:t>
              </a:r>
              <a:r>
                <a:rPr dirty="0"/>
                <a:t> </a:t>
              </a:r>
              <a:r>
                <a:rPr dirty="0" err="1"/>
                <a:t>목표</a:t>
              </a:r>
              <a:endParaRPr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457200">
                <a:buSzPct val="100000"/>
                <a:buChar char="-"/>
                <a:defRPr sz="3200" b="1"/>
              </a:pPr>
              <a:r>
                <a:rPr dirty="0" err="1"/>
                <a:t>실제</a:t>
              </a:r>
              <a:r>
                <a:rPr dirty="0"/>
                <a:t> </a:t>
              </a:r>
              <a:r>
                <a:rPr dirty="0" err="1"/>
                <a:t>개발</a:t>
              </a:r>
              <a:r>
                <a:rPr dirty="0"/>
                <a:t> </a:t>
              </a:r>
              <a:r>
                <a:rPr dirty="0" err="1"/>
                <a:t>결과</a:t>
              </a:r>
              <a:r>
                <a:rPr dirty="0"/>
                <a:t> </a:t>
              </a:r>
              <a:r>
                <a:rPr dirty="0" err="1"/>
                <a:t>소개</a:t>
              </a:r>
              <a:endParaRPr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457200">
                <a:buSzPct val="100000"/>
                <a:buChar char="-"/>
                <a:defRPr sz="3200" b="1"/>
              </a:pPr>
              <a:r>
                <a:rPr dirty="0" err="1"/>
                <a:t>가급적</a:t>
              </a:r>
              <a:r>
                <a:rPr dirty="0"/>
                <a:t> </a:t>
              </a:r>
              <a:r>
                <a:rPr dirty="0" err="1"/>
                <a:t>결과</a:t>
              </a:r>
              <a:r>
                <a:rPr dirty="0"/>
                <a:t> </a:t>
              </a:r>
              <a:r>
                <a:rPr dirty="0" err="1"/>
                <a:t>내용을</a:t>
              </a:r>
              <a:r>
                <a:rPr dirty="0"/>
                <a:t> </a:t>
              </a:r>
              <a:r>
                <a:rPr dirty="0" err="1"/>
                <a:t>상세히</a:t>
              </a:r>
              <a:r>
                <a:rPr dirty="0"/>
                <a:t> </a:t>
              </a:r>
              <a:r>
                <a:rPr dirty="0" err="1"/>
                <a:t>기술</a:t>
              </a:r>
              <a:endParaRPr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457200">
                <a:buSzPct val="100000"/>
                <a:buChar char="-"/>
                <a:defRPr sz="3200" b="1"/>
              </a:pPr>
              <a:r>
                <a:rPr dirty="0" err="1"/>
                <a:t>페이지</a:t>
              </a:r>
              <a:r>
                <a:rPr dirty="0"/>
                <a:t> </a:t>
              </a:r>
              <a:r>
                <a:rPr dirty="0" err="1"/>
                <a:t>수</a:t>
              </a:r>
              <a:r>
                <a:rPr dirty="0"/>
                <a:t> </a:t>
              </a:r>
              <a:r>
                <a:rPr dirty="0" err="1"/>
                <a:t>무관</a:t>
              </a:r>
              <a:endParaRPr dirty="0"/>
            </a:p>
          </p:txBody>
        </p:sp>
      </p:grpSp>
      <p:sp>
        <p:nvSpPr>
          <p:cNvPr id="45" name="처음 기획한 목표…">
            <a:extLst>
              <a:ext uri="{FF2B5EF4-FFF2-40B4-BE49-F238E27FC236}">
                <a16:creationId xmlns:a16="http://schemas.microsoft.com/office/drawing/2014/main" id="{DE0C6219-C3A2-FC0D-E6FB-983384A94726}"/>
              </a:ext>
            </a:extLst>
          </p:cNvPr>
          <p:cNvSpPr txBox="1"/>
          <p:nvPr/>
        </p:nvSpPr>
        <p:spPr>
          <a:xfrm>
            <a:off x="947584" y="3223621"/>
            <a:ext cx="6389790" cy="1626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처음 기획한 목표</a:t>
            </a:r>
          </a:p>
          <a:p>
            <a:pPr marL="180472" indent="-180472">
              <a:buSzPct val="100000"/>
              <a:buChar char="-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음악 신호를 입력받아 FFT 변환을 통해 주파수 성분으로 변환</a:t>
            </a:r>
          </a:p>
          <a:p>
            <a:pPr marL="180472" indent="-180472">
              <a:buSzPct val="100000"/>
              <a:buChar char="-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변환된 신호를 주파수 대역 별 진폭을 LCD에 표기</a:t>
            </a:r>
          </a:p>
          <a:p>
            <a:pPr marL="180472" indent="-180472">
              <a:buSzPct val="100000"/>
              <a:buChar char="-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LPF, HPF, Gaussian Filter를 사용하여 주파수 대역별 진폭의 변화 확인</a:t>
            </a:r>
          </a:p>
          <a:p>
            <a:pPr marL="180472" indent="-180472">
              <a:buSzPct val="100000"/>
              <a:buChar char="-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필터가 적용된 음악 신호를 다시 출력하여 필터 적용 전 후 차이를 확인</a:t>
            </a:r>
          </a:p>
        </p:txBody>
      </p:sp>
      <p:sp>
        <p:nvSpPr>
          <p:cNvPr id="46" name="첨부 사진…">
            <a:extLst>
              <a:ext uri="{FF2B5EF4-FFF2-40B4-BE49-F238E27FC236}">
                <a16:creationId xmlns:a16="http://schemas.microsoft.com/office/drawing/2014/main" id="{18BC0E30-730E-D643-2323-4FE8C3E4F2C1}"/>
              </a:ext>
            </a:extLst>
          </p:cNvPr>
          <p:cNvSpPr txBox="1"/>
          <p:nvPr/>
        </p:nvSpPr>
        <p:spPr>
          <a:xfrm>
            <a:off x="5186364" y="6632792"/>
            <a:ext cx="2818005" cy="1309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첨부 사진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1. 생성된 파형 사진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2. 파형을 변환하여 LCD에 출력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3. 필터 적용하여 LCD에 출력</a:t>
            </a:r>
          </a:p>
        </p:txBody>
      </p:sp>
    </p:spTree>
    <p:extLst>
      <p:ext uri="{BB962C8B-B14F-4D97-AF65-F5344CB8AC3E}">
        <p14:creationId xmlns:p14="http://schemas.microsoft.com/office/powerpoint/2010/main" val="162828737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1"/>
          <p:cNvSpPr txBox="1"/>
          <p:nvPr/>
        </p:nvSpPr>
        <p:spPr>
          <a:xfrm>
            <a:off x="290580" y="238663"/>
            <a:ext cx="14099231" cy="964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5400" b="1">
                <a:solidFill>
                  <a:srgbClr val="FFFFFF"/>
                </a:solidFill>
                <a:latin typeface="LG스마트체2.0 Regular"/>
                <a:ea typeface="LG스마트체2.0 Regular"/>
                <a:cs typeface="LG스마트체2.0 Regular"/>
                <a:sym typeface="LG스마트체2.0 Regular"/>
              </a:defRPr>
            </a:lvl1pPr>
          </a:lstStyle>
          <a:p>
            <a:r>
              <a:t>3. 핵심 기술</a:t>
            </a:r>
          </a:p>
        </p:txBody>
      </p:sp>
      <p:grpSp>
        <p:nvGrpSpPr>
          <p:cNvPr id="51" name="직사각형 2"/>
          <p:cNvGrpSpPr/>
          <p:nvPr/>
        </p:nvGrpSpPr>
        <p:grpSpPr>
          <a:xfrm>
            <a:off x="6289154" y="-793306"/>
            <a:ext cx="11092725" cy="2188568"/>
            <a:chOff x="-1" y="0"/>
            <a:chExt cx="11092724" cy="2188566"/>
          </a:xfrm>
        </p:grpSpPr>
        <p:sp>
          <p:nvSpPr>
            <p:cNvPr id="49" name="직사각형"/>
            <p:cNvSpPr/>
            <p:nvPr/>
          </p:nvSpPr>
          <p:spPr>
            <a:xfrm>
              <a:off x="-2" y="-1"/>
              <a:ext cx="11092726" cy="2188568"/>
            </a:xfrm>
            <a:prstGeom prst="rect">
              <a:avLst/>
            </a:prstGeom>
            <a:solidFill>
              <a:srgbClr val="FFFF0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0" name="개발에 사용된 가장 핵심적으로 구현된 기술 소개…"/>
            <p:cNvSpPr txBox="1"/>
            <p:nvPr/>
          </p:nvSpPr>
          <p:spPr>
            <a:xfrm>
              <a:off x="52068" y="281977"/>
              <a:ext cx="10988586" cy="16246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marL="457200" indent="-457200">
                <a:buSzPct val="100000"/>
                <a:buChar char="-"/>
                <a:defRPr sz="3200" b="1"/>
              </a:pPr>
              <a:r>
                <a:rPr dirty="0" err="1"/>
                <a:t>개발에</a:t>
              </a:r>
              <a:r>
                <a:rPr dirty="0"/>
                <a:t> </a:t>
              </a:r>
              <a:r>
                <a:rPr dirty="0" err="1"/>
                <a:t>사용된</a:t>
              </a:r>
              <a:r>
                <a:rPr dirty="0"/>
                <a:t> </a:t>
              </a:r>
              <a:r>
                <a:rPr dirty="0" err="1"/>
                <a:t>가장</a:t>
              </a:r>
              <a:r>
                <a:rPr dirty="0"/>
                <a:t> </a:t>
              </a:r>
              <a:r>
                <a:rPr dirty="0" err="1"/>
                <a:t>핵심적으로</a:t>
              </a:r>
              <a:r>
                <a:rPr dirty="0"/>
                <a:t> </a:t>
              </a:r>
              <a:r>
                <a:rPr dirty="0" err="1"/>
                <a:t>구현된</a:t>
              </a:r>
              <a:r>
                <a:rPr dirty="0"/>
                <a:t> </a:t>
              </a:r>
              <a:r>
                <a:rPr dirty="0" err="1"/>
                <a:t>기술</a:t>
              </a:r>
              <a:r>
                <a:rPr dirty="0"/>
                <a:t> </a:t>
              </a:r>
              <a:r>
                <a:rPr dirty="0" err="1"/>
                <a:t>소개</a:t>
              </a:r>
              <a:endParaRPr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457200">
                <a:buSzPct val="100000"/>
                <a:buChar char="-"/>
                <a:defRPr sz="3200" b="1"/>
              </a:pPr>
              <a:r>
                <a:rPr dirty="0" err="1"/>
                <a:t>기술</a:t>
              </a:r>
              <a:r>
                <a:rPr dirty="0"/>
                <a:t> </a:t>
              </a:r>
              <a:r>
                <a:rPr dirty="0" err="1"/>
                <a:t>내용</a:t>
              </a:r>
              <a:r>
                <a:rPr dirty="0"/>
                <a:t> </a:t>
              </a:r>
              <a:r>
                <a:rPr dirty="0" err="1"/>
                <a:t>또는</a:t>
              </a:r>
              <a:r>
                <a:rPr dirty="0"/>
                <a:t> </a:t>
              </a:r>
              <a:r>
                <a:rPr dirty="0" err="1"/>
                <a:t>소스코드</a:t>
              </a:r>
              <a:r>
                <a:rPr dirty="0"/>
                <a:t> </a:t>
              </a:r>
              <a:r>
                <a:rPr dirty="0" err="1"/>
                <a:t>등</a:t>
              </a:r>
              <a:r>
                <a:rPr dirty="0"/>
                <a:t> </a:t>
              </a:r>
              <a:r>
                <a:rPr dirty="0" err="1"/>
                <a:t>다양한</a:t>
              </a:r>
              <a:r>
                <a:rPr dirty="0"/>
                <a:t> </a:t>
              </a:r>
              <a:r>
                <a:rPr dirty="0" err="1"/>
                <a:t>방법으로</a:t>
              </a:r>
              <a:r>
                <a:rPr dirty="0"/>
                <a:t> </a:t>
              </a:r>
              <a:r>
                <a:rPr dirty="0" err="1"/>
                <a:t>핵심을</a:t>
              </a:r>
              <a:r>
                <a:rPr dirty="0"/>
                <a:t> </a:t>
              </a:r>
              <a:r>
                <a:rPr dirty="0" err="1"/>
                <a:t>소개</a:t>
              </a:r>
              <a:endParaRPr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457200">
                <a:buSzPct val="100000"/>
                <a:buChar char="-"/>
                <a:defRPr sz="3200" b="1"/>
              </a:pPr>
              <a:r>
                <a:rPr dirty="0" err="1"/>
                <a:t>페이지</a:t>
              </a:r>
              <a:r>
                <a:rPr dirty="0"/>
                <a:t> </a:t>
              </a:r>
              <a:r>
                <a:rPr dirty="0" err="1"/>
                <a:t>수</a:t>
              </a:r>
              <a:r>
                <a:rPr dirty="0"/>
                <a:t> </a:t>
              </a:r>
              <a:r>
                <a:rPr dirty="0" err="1"/>
                <a:t>무관</a:t>
              </a:r>
              <a:endParaRPr dirty="0"/>
            </a:p>
          </p:txBody>
        </p:sp>
      </p:grpSp>
      <p:sp>
        <p:nvSpPr>
          <p:cNvPr id="53" name="효율성…"/>
          <p:cNvSpPr/>
          <p:nvPr/>
        </p:nvSpPr>
        <p:spPr>
          <a:xfrm>
            <a:off x="2754573" y="8249507"/>
            <a:ext cx="6275253" cy="1372401"/>
          </a:xfrm>
          <a:prstGeom prst="rect">
            <a:avLst/>
          </a:prstGeom>
          <a:noFill/>
          <a:ln w="25400">
            <a:noFill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/>
          <a:p>
            <a:r>
              <a:rPr dirty="0" err="1">
                <a:solidFill>
                  <a:schemeClr val="accent6"/>
                </a:solidFill>
              </a:rPr>
              <a:t>효율성</a:t>
            </a:r>
            <a:endParaRPr dirty="0">
              <a:solidFill>
                <a:schemeClr val="accent6"/>
              </a:solidFill>
            </a:endParaRPr>
          </a:p>
          <a:p>
            <a:r>
              <a:rPr dirty="0">
                <a:solidFill>
                  <a:schemeClr val="accent6"/>
                </a:solidFill>
              </a:rPr>
              <a:t>Task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dirty="0">
                <a:solidFill>
                  <a:schemeClr val="accent6"/>
                </a:solidFill>
              </a:rPr>
              <a:t>Managing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altLang="ko-KR" dirty="0">
                <a:solidFill>
                  <a:schemeClr val="accent6"/>
                </a:solidFill>
              </a:rPr>
              <a:t>- Task Status </a:t>
            </a:r>
            <a:r>
              <a:rPr dirty="0">
                <a:solidFill>
                  <a:schemeClr val="accent6"/>
                </a:solidFill>
              </a:rPr>
              <a:t>(Free, Delay, Blocked)</a:t>
            </a:r>
          </a:p>
          <a:p>
            <a:r>
              <a:rPr lang="en-US" dirty="0">
                <a:solidFill>
                  <a:schemeClr val="accent6"/>
                </a:solidFill>
              </a:rPr>
              <a:t>    - </a:t>
            </a:r>
            <a:r>
              <a:rPr dirty="0">
                <a:solidFill>
                  <a:schemeClr val="accent6"/>
                </a:solidFill>
              </a:rPr>
              <a:t>Free: Stack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    - </a:t>
            </a:r>
            <a:r>
              <a:rPr dirty="0">
                <a:solidFill>
                  <a:schemeClr val="accent6"/>
                </a:solidFill>
              </a:rPr>
              <a:t>Delay, Blocked : </a:t>
            </a:r>
            <a:r>
              <a:rPr lang="en-US" dirty="0">
                <a:solidFill>
                  <a:schemeClr val="accent6"/>
                </a:solidFill>
              </a:rPr>
              <a:t>Circular Doubly Linked List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4" name="커널 단"/>
          <p:cNvSpPr/>
          <p:nvPr/>
        </p:nvSpPr>
        <p:spPr>
          <a:xfrm>
            <a:off x="599637" y="1459729"/>
            <a:ext cx="3909991" cy="811184"/>
          </a:xfrm>
          <a:prstGeom prst="rect">
            <a:avLst/>
          </a:prstGeom>
          <a:noFill/>
          <a:ln w="25400">
            <a:noFill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/>
          <a:p>
            <a:r>
              <a:rPr lang="en-US" sz="3200" b="1" dirty="0">
                <a:solidFill>
                  <a:srgbClr val="0070C0"/>
                </a:solidFill>
              </a:rPr>
              <a:t>OS Kernel</a:t>
            </a:r>
            <a:endParaRPr sz="3200" b="1" dirty="0">
              <a:solidFill>
                <a:srgbClr val="0070C0"/>
              </a:solidFill>
            </a:endParaRPr>
          </a:p>
        </p:txBody>
      </p:sp>
      <p:sp>
        <p:nvSpPr>
          <p:cNvPr id="69" name="안전성…">
            <a:extLst>
              <a:ext uri="{FF2B5EF4-FFF2-40B4-BE49-F238E27FC236}">
                <a16:creationId xmlns:a16="http://schemas.microsoft.com/office/drawing/2014/main" id="{A9C69FB7-07EB-1942-1D06-0CE537181A38}"/>
              </a:ext>
            </a:extLst>
          </p:cNvPr>
          <p:cNvSpPr/>
          <p:nvPr/>
        </p:nvSpPr>
        <p:spPr>
          <a:xfrm>
            <a:off x="10761468" y="8329158"/>
            <a:ext cx="5592196" cy="1355682"/>
          </a:xfrm>
          <a:prstGeom prst="rect">
            <a:avLst/>
          </a:prstGeom>
          <a:noFill/>
          <a:ln w="25400">
            <a:noFill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/>
          <a:p>
            <a:r>
              <a:rPr dirty="0" err="1">
                <a:solidFill>
                  <a:schemeClr val="accent6"/>
                </a:solidFill>
              </a:rPr>
              <a:t>안전성</a:t>
            </a:r>
            <a:endParaRPr dirty="0">
              <a:solidFill>
                <a:schemeClr val="accent6"/>
              </a:solidFill>
            </a:endParaRP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 lang="en-US" altLang="ko-KR" dirty="0">
                <a:solidFill>
                  <a:schemeClr val="accent6"/>
                </a:solidFill>
              </a:rPr>
              <a:t>1</a:t>
            </a:r>
            <a:r>
              <a:rPr dirty="0">
                <a:solidFill>
                  <a:schemeClr val="accent6"/>
                </a:solidFill>
              </a:rPr>
              <a:t>. Canvas Gate Keeper Task: </a:t>
            </a:r>
            <a:r>
              <a:rPr lang="en-US" dirty="0">
                <a:solidFill>
                  <a:schemeClr val="accent6"/>
                </a:solidFill>
              </a:rPr>
              <a:t>LCD</a:t>
            </a:r>
            <a:r>
              <a:rPr dirty="0">
                <a:solidFill>
                  <a:schemeClr val="accent6"/>
                </a:solidFill>
              </a:rPr>
              <a:t> </a:t>
            </a:r>
            <a:r>
              <a:rPr dirty="0" err="1">
                <a:solidFill>
                  <a:schemeClr val="accent6"/>
                </a:solidFill>
              </a:rPr>
              <a:t>독점</a:t>
            </a:r>
            <a:endParaRPr dirty="0">
              <a:solidFill>
                <a:schemeClr val="accent6"/>
              </a:solidFill>
            </a:endParaRP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 lang="en-US" altLang="ko-KR" dirty="0">
                <a:solidFill>
                  <a:schemeClr val="accent6"/>
                </a:solidFill>
              </a:rPr>
              <a:t>2</a:t>
            </a:r>
            <a:r>
              <a:rPr dirty="0">
                <a:solidFill>
                  <a:schemeClr val="accent6"/>
                </a:solidFill>
              </a:rPr>
              <a:t>. </a:t>
            </a:r>
            <a:r>
              <a:rPr dirty="0" err="1">
                <a:solidFill>
                  <a:schemeClr val="accent6"/>
                </a:solidFill>
              </a:rPr>
              <a:t>메모리</a:t>
            </a:r>
            <a:r>
              <a:rPr dirty="0">
                <a:solidFill>
                  <a:schemeClr val="accent6"/>
                </a:solidFill>
              </a:rPr>
              <a:t> Mutex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E43041A1-787F-2466-B236-328D0D168E8F}"/>
              </a:ext>
            </a:extLst>
          </p:cNvPr>
          <p:cNvGrpSpPr/>
          <p:nvPr/>
        </p:nvGrpSpPr>
        <p:grpSpPr>
          <a:xfrm>
            <a:off x="611235" y="2647023"/>
            <a:ext cx="15799466" cy="5846909"/>
            <a:chOff x="611235" y="2647023"/>
            <a:chExt cx="15799466" cy="5846909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9409855D-7236-91B0-9E16-FEAAD3191B31}"/>
                </a:ext>
              </a:extLst>
            </p:cNvPr>
            <p:cNvGrpSpPr/>
            <p:nvPr/>
          </p:nvGrpSpPr>
          <p:grpSpPr>
            <a:xfrm>
              <a:off x="611235" y="2647023"/>
              <a:ext cx="15799466" cy="5846909"/>
              <a:chOff x="457202" y="3421623"/>
              <a:chExt cx="15799466" cy="5846909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81456BD9-D6AC-9720-B496-EDBAAE1532A5}"/>
                  </a:ext>
                </a:extLst>
              </p:cNvPr>
              <p:cNvGrpSpPr/>
              <p:nvPr/>
            </p:nvGrpSpPr>
            <p:grpSpPr>
              <a:xfrm>
                <a:off x="843316" y="4045690"/>
                <a:ext cx="1270001" cy="1270001"/>
                <a:chOff x="1209469" y="3346018"/>
                <a:chExt cx="1270001" cy="1270001"/>
              </a:xfrm>
            </p:grpSpPr>
            <p:sp>
              <p:nvSpPr>
                <p:cNvPr id="4" name="모서리가 둥근 직사각형 3">
                  <a:extLst>
                    <a:ext uri="{FF2B5EF4-FFF2-40B4-BE49-F238E27FC236}">
                      <a16:creationId xmlns:a16="http://schemas.microsoft.com/office/drawing/2014/main" id="{B1DB6C1F-CB3D-6561-5D83-4481A8EDF54B}"/>
                    </a:ext>
                  </a:extLst>
                </p:cNvPr>
                <p:cNvSpPr/>
                <p:nvPr/>
              </p:nvSpPr>
              <p:spPr>
                <a:xfrm>
                  <a:off x="1209469" y="3346018"/>
                  <a:ext cx="1270001" cy="1270001"/>
                </a:xfrm>
                <a:prstGeom prst="roundRect">
                  <a:avLst/>
                </a:prstGeom>
                <a:solidFill>
                  <a:srgbClr val="EFEFEF"/>
                </a:solidFill>
                <a:ln w="38100" cap="flat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8" tIns="45718" rIns="45718" bIns="45718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Helvetica"/>
                  </a:endParaRPr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7B0FA9F6-B5FC-A56F-5358-8A66F9BB813B}"/>
                    </a:ext>
                  </a:extLst>
                </p:cNvPr>
                <p:cNvSpPr txBox="1"/>
                <p:nvPr/>
              </p:nvSpPr>
              <p:spPr>
                <a:xfrm>
                  <a:off x="1458607" y="3823781"/>
                  <a:ext cx="842141" cy="369328"/>
                </a:xfrm>
                <a:prstGeom prst="rect">
                  <a:avLst/>
                </a:prstGeom>
                <a:solidFill>
                  <a:srgbClr val="EFEFEF"/>
                </a:solidFill>
                <a:ln w="381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8" tIns="45718" rIns="45718" bIns="45718" numCol="1" spcCol="38100" rtlCol="0" anchor="t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ko-KR" sz="1800" b="1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j-lt"/>
                      <a:ea typeface="+mj-ea"/>
                      <a:cs typeface="+mj-cs"/>
                      <a:sym typeface="Helvetica"/>
                    </a:rPr>
                    <a:t>Task 1</a:t>
                  </a:r>
                </a:p>
              </p:txBody>
            </p: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6DE07FF4-2DEA-C2BB-3997-D606243369CC}"/>
                  </a:ext>
                </a:extLst>
              </p:cNvPr>
              <p:cNvGrpSpPr/>
              <p:nvPr/>
            </p:nvGrpSpPr>
            <p:grpSpPr>
              <a:xfrm>
                <a:off x="843316" y="6022110"/>
                <a:ext cx="1270001" cy="1270001"/>
                <a:chOff x="1209469" y="3346018"/>
                <a:chExt cx="1270001" cy="1270001"/>
              </a:xfrm>
            </p:grpSpPr>
            <p:sp>
              <p:nvSpPr>
                <p:cNvPr id="9" name="모서리가 둥근 직사각형 8">
                  <a:extLst>
                    <a:ext uri="{FF2B5EF4-FFF2-40B4-BE49-F238E27FC236}">
                      <a16:creationId xmlns:a16="http://schemas.microsoft.com/office/drawing/2014/main" id="{15C59B04-CF08-51BD-99FD-D4C22C61504A}"/>
                    </a:ext>
                  </a:extLst>
                </p:cNvPr>
                <p:cNvSpPr/>
                <p:nvPr/>
              </p:nvSpPr>
              <p:spPr>
                <a:xfrm>
                  <a:off x="1209469" y="3346018"/>
                  <a:ext cx="1270001" cy="1270001"/>
                </a:xfrm>
                <a:prstGeom prst="roundRect">
                  <a:avLst/>
                </a:prstGeom>
                <a:solidFill>
                  <a:srgbClr val="EFEFEF"/>
                </a:solidFill>
                <a:ln w="38100" cap="flat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8" tIns="45718" rIns="45718" bIns="45718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Helvetica"/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4292B64-F499-3E9E-9CBA-5CBB22B6A74B}"/>
                    </a:ext>
                  </a:extLst>
                </p:cNvPr>
                <p:cNvSpPr txBox="1"/>
                <p:nvPr/>
              </p:nvSpPr>
              <p:spPr>
                <a:xfrm>
                  <a:off x="1458607" y="3823781"/>
                  <a:ext cx="842141" cy="369328"/>
                </a:xfrm>
                <a:prstGeom prst="rect">
                  <a:avLst/>
                </a:prstGeom>
                <a:solidFill>
                  <a:srgbClr val="EFEFEF"/>
                </a:solidFill>
                <a:ln w="381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8" tIns="45718" rIns="45718" bIns="45718" numCol="1" spcCol="38100" rtlCol="0" anchor="t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ko-KR" sz="1800" b="1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j-lt"/>
                      <a:ea typeface="+mj-ea"/>
                      <a:cs typeface="+mj-cs"/>
                      <a:sym typeface="Helvetica"/>
                    </a:rPr>
                    <a:t>Task 2</a:t>
                  </a:r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613D82CC-6583-0EA5-DA65-25C45CC26009}"/>
                  </a:ext>
                </a:extLst>
              </p:cNvPr>
              <p:cNvGrpSpPr/>
              <p:nvPr/>
            </p:nvGrpSpPr>
            <p:grpSpPr>
              <a:xfrm>
                <a:off x="843315" y="7998531"/>
                <a:ext cx="1270001" cy="1270001"/>
                <a:chOff x="1209469" y="3346018"/>
                <a:chExt cx="1270001" cy="1270001"/>
              </a:xfrm>
            </p:grpSpPr>
            <p:sp>
              <p:nvSpPr>
                <p:cNvPr id="12" name="모서리가 둥근 직사각형 11">
                  <a:extLst>
                    <a:ext uri="{FF2B5EF4-FFF2-40B4-BE49-F238E27FC236}">
                      <a16:creationId xmlns:a16="http://schemas.microsoft.com/office/drawing/2014/main" id="{1534C4C7-EC2E-65EF-DD79-123575B3435B}"/>
                    </a:ext>
                  </a:extLst>
                </p:cNvPr>
                <p:cNvSpPr/>
                <p:nvPr/>
              </p:nvSpPr>
              <p:spPr>
                <a:xfrm>
                  <a:off x="1209469" y="3346018"/>
                  <a:ext cx="1270001" cy="1270001"/>
                </a:xfrm>
                <a:prstGeom prst="roundRect">
                  <a:avLst/>
                </a:prstGeom>
                <a:solidFill>
                  <a:srgbClr val="EFEFEF"/>
                </a:solidFill>
                <a:ln w="38100" cap="flat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8" tIns="45718" rIns="45718" bIns="45718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Helvetica"/>
                  </a:endParaRP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F95B2A3-3952-87C8-BB29-9A102EC8B2EE}"/>
                    </a:ext>
                  </a:extLst>
                </p:cNvPr>
                <p:cNvSpPr txBox="1"/>
                <p:nvPr/>
              </p:nvSpPr>
              <p:spPr>
                <a:xfrm>
                  <a:off x="1287905" y="3832466"/>
                  <a:ext cx="1176817" cy="307773"/>
                </a:xfrm>
                <a:prstGeom prst="rect">
                  <a:avLst/>
                </a:prstGeom>
                <a:solidFill>
                  <a:srgbClr val="EFEFEF"/>
                </a:solidFill>
                <a:ln w="381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8" tIns="45718" rIns="45718" bIns="45718" numCol="1" spcCol="38100" rtlCol="0" anchor="t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ko-KR" sz="1400" b="1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j-lt"/>
                      <a:ea typeface="+mj-ea"/>
                      <a:cs typeface="+mj-cs"/>
                      <a:sym typeface="Helvetica"/>
                    </a:rPr>
                    <a:t>Interrupts 1</a:t>
                  </a:r>
                </a:p>
              </p:txBody>
            </p:sp>
          </p:grpSp>
          <p:cxnSp>
            <p:nvCxnSpPr>
              <p:cNvPr id="15" name="구부러진 연결선[U] 14">
                <a:extLst>
                  <a:ext uri="{FF2B5EF4-FFF2-40B4-BE49-F238E27FC236}">
                    <a16:creationId xmlns:a16="http://schemas.microsoft.com/office/drawing/2014/main" id="{39C9B59A-8C77-865D-69CD-2506E095C3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1155" y="4815640"/>
                <a:ext cx="1936652" cy="1691888"/>
              </a:xfrm>
              <a:prstGeom prst="curvedConnector3">
                <a:avLst>
                  <a:gd name="adj1" fmla="val 50000"/>
                </a:avLst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구부러진 연결선[U] 19">
                <a:extLst>
                  <a:ext uri="{FF2B5EF4-FFF2-40B4-BE49-F238E27FC236}">
                    <a16:creationId xmlns:a16="http://schemas.microsoft.com/office/drawing/2014/main" id="{6514227F-948D-C48B-892D-C301AC3E38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7097" y="6657110"/>
                <a:ext cx="2020710" cy="12700"/>
              </a:xfrm>
              <a:prstGeom prst="curvedConnector3">
                <a:avLst>
                  <a:gd name="adj1" fmla="val 50000"/>
                </a:avLst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구부러진 연결선[U] 21">
                <a:extLst>
                  <a:ext uri="{FF2B5EF4-FFF2-40B4-BE49-F238E27FC236}">
                    <a16:creationId xmlns:a16="http://schemas.microsoft.com/office/drawing/2014/main" id="{3CD4B147-5FB0-51BE-DDD5-27F8C9C359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00600" y="6819392"/>
                <a:ext cx="2097207" cy="1847730"/>
              </a:xfrm>
              <a:prstGeom prst="curvedConnector3">
                <a:avLst>
                  <a:gd name="adj1" fmla="val 50000"/>
                </a:avLst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5C3EA2D4-5A56-A654-BB94-37BD00F624B3}"/>
                  </a:ext>
                </a:extLst>
              </p:cNvPr>
              <p:cNvGrpSpPr/>
              <p:nvPr/>
            </p:nvGrpSpPr>
            <p:grpSpPr>
              <a:xfrm>
                <a:off x="4733680" y="5372643"/>
                <a:ext cx="2540001" cy="2540001"/>
                <a:chOff x="4600948" y="5372643"/>
                <a:chExt cx="2540001" cy="2540001"/>
              </a:xfrm>
            </p:grpSpPr>
            <p:sp>
              <p:nvSpPr>
                <p:cNvPr id="28" name="모서리가 둥근 직사각형 27">
                  <a:extLst>
                    <a:ext uri="{FF2B5EF4-FFF2-40B4-BE49-F238E27FC236}">
                      <a16:creationId xmlns:a16="http://schemas.microsoft.com/office/drawing/2014/main" id="{53FBF0EA-6209-7693-9C6F-680AE08CB40E}"/>
                    </a:ext>
                  </a:extLst>
                </p:cNvPr>
                <p:cNvSpPr/>
                <p:nvPr/>
              </p:nvSpPr>
              <p:spPr>
                <a:xfrm>
                  <a:off x="4600948" y="5372643"/>
                  <a:ext cx="2540001" cy="2540001"/>
                </a:xfrm>
                <a:prstGeom prst="roundRect">
                  <a:avLst/>
                </a:prstGeom>
                <a:solidFill>
                  <a:srgbClr val="EFEFEF"/>
                </a:solidFill>
                <a:ln w="38100" cap="flat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8" tIns="45718" rIns="45718" bIns="45718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Helvetica"/>
                  </a:endParaRP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6B1AE6F-D3F8-99CE-8411-C38AC36B06AA}"/>
                    </a:ext>
                  </a:extLst>
                </p:cNvPr>
                <p:cNvSpPr txBox="1"/>
                <p:nvPr/>
              </p:nvSpPr>
              <p:spPr>
                <a:xfrm>
                  <a:off x="4732437" y="5875468"/>
                  <a:ext cx="2279362" cy="1477323"/>
                </a:xfrm>
                <a:prstGeom prst="rect">
                  <a:avLst/>
                </a:prstGeom>
                <a:solidFill>
                  <a:srgbClr val="EFEFEF"/>
                </a:solidFill>
                <a:ln w="381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8" tIns="45718" rIns="45718" bIns="45718" numCol="1" spcCol="38100" rtlCol="0" anchor="t">
                  <a:spAutoFit/>
                </a:bodyPr>
                <a:lstStyle/>
                <a:p>
                  <a:pPr algn="ctr"/>
                  <a:r>
                    <a:rPr lang="en" altLang="ko-KR" sz="3000" b="1" dirty="0" err="1"/>
                    <a:t>GateKeeper</a:t>
                  </a:r>
                  <a:r>
                    <a:rPr lang="en" altLang="ko-KR" sz="3000" b="1" dirty="0"/>
                    <a:t> </a:t>
                  </a:r>
                </a:p>
                <a:p>
                  <a:pPr algn="ctr"/>
                  <a:r>
                    <a:rPr lang="ko-KR" altLang="en-US" sz="3000" b="1" dirty="0"/>
                    <a:t>전용</a:t>
                  </a:r>
                  <a:r>
                    <a:rPr lang="en-US" altLang="ko-KR" sz="3000" b="1" dirty="0"/>
                    <a:t> </a:t>
                  </a:r>
                  <a:r>
                    <a:rPr lang="ko-KR" altLang="en-US" sz="3000" b="1" dirty="0" err="1"/>
                    <a:t>메일함</a:t>
                  </a:r>
                  <a:endParaRPr lang="en-US" altLang="ko-KR" sz="3000" b="1" dirty="0"/>
                </a:p>
                <a:p>
                  <a:pPr algn="ctr"/>
                  <a:r>
                    <a:rPr lang="en-US" altLang="ko-KR" sz="3000" b="1" dirty="0"/>
                    <a:t>(</a:t>
                  </a:r>
                  <a:r>
                    <a:rPr lang="en" altLang="ko-KR" sz="3000" b="1" dirty="0"/>
                    <a:t>Queue)</a:t>
                  </a:r>
                </a:p>
              </p:txBody>
            </p:sp>
          </p:grpSp>
          <p:cxnSp>
            <p:nvCxnSpPr>
              <p:cNvPr id="35" name="구부러진 연결선[U] 34">
                <a:extLst>
                  <a:ext uri="{FF2B5EF4-FFF2-40B4-BE49-F238E27FC236}">
                    <a16:creationId xmlns:a16="http://schemas.microsoft.com/office/drawing/2014/main" id="{938D085B-62C3-EA2A-68FD-F40A0D2D95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5555" y="6605768"/>
                <a:ext cx="1330238" cy="8360"/>
              </a:xfrm>
              <a:prstGeom prst="curvedConnector3">
                <a:avLst>
                  <a:gd name="adj1" fmla="val 50000"/>
                </a:avLst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B9AED37F-994A-EDD3-B62A-392A74FA98FF}"/>
                  </a:ext>
                </a:extLst>
              </p:cNvPr>
              <p:cNvGrpSpPr/>
              <p:nvPr/>
            </p:nvGrpSpPr>
            <p:grpSpPr>
              <a:xfrm>
                <a:off x="9140452" y="5344128"/>
                <a:ext cx="2540001" cy="2540001"/>
                <a:chOff x="4600948" y="5372643"/>
                <a:chExt cx="2540001" cy="2540001"/>
              </a:xfrm>
            </p:grpSpPr>
            <p:sp>
              <p:nvSpPr>
                <p:cNvPr id="39" name="모서리가 둥근 직사각형 38">
                  <a:extLst>
                    <a:ext uri="{FF2B5EF4-FFF2-40B4-BE49-F238E27FC236}">
                      <a16:creationId xmlns:a16="http://schemas.microsoft.com/office/drawing/2014/main" id="{5A995527-405D-B222-7782-65389797CB6B}"/>
                    </a:ext>
                  </a:extLst>
                </p:cNvPr>
                <p:cNvSpPr/>
                <p:nvPr/>
              </p:nvSpPr>
              <p:spPr>
                <a:xfrm>
                  <a:off x="4600948" y="5372643"/>
                  <a:ext cx="2540001" cy="2540001"/>
                </a:xfrm>
                <a:prstGeom prst="roundRect">
                  <a:avLst/>
                </a:prstGeom>
                <a:solidFill>
                  <a:srgbClr val="EFEFEF"/>
                </a:solidFill>
                <a:ln w="38100" cap="flat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8" tIns="45718" rIns="45718" bIns="45718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Helvetica"/>
                  </a:endParaRP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6010F99-B643-085C-F601-BFB4029DD8D3}"/>
                    </a:ext>
                  </a:extLst>
                </p:cNvPr>
                <p:cNvSpPr txBox="1"/>
                <p:nvPr/>
              </p:nvSpPr>
              <p:spPr>
                <a:xfrm>
                  <a:off x="4776883" y="6421328"/>
                  <a:ext cx="2279362" cy="553994"/>
                </a:xfrm>
                <a:prstGeom prst="rect">
                  <a:avLst/>
                </a:prstGeom>
                <a:solidFill>
                  <a:srgbClr val="EFEFEF"/>
                </a:solidFill>
                <a:ln w="381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8" tIns="45718" rIns="45718" bIns="45718" numCol="1" spcCol="38100" rtlCol="0" anchor="t">
                  <a:spAutoFit/>
                </a:bodyPr>
                <a:lstStyle/>
                <a:p>
                  <a:pPr algn="ctr"/>
                  <a:r>
                    <a:rPr lang="en-US" altLang="ko-KR" sz="3000" b="1" dirty="0" err="1"/>
                    <a:t>GateKeeper</a:t>
                  </a:r>
                  <a:endParaRPr lang="en" altLang="ko-KR" sz="3000" b="1" dirty="0"/>
                </a:p>
              </p:txBody>
            </p:sp>
          </p:grpSp>
          <p:cxnSp>
            <p:nvCxnSpPr>
              <p:cNvPr id="42" name="구부러진 연결선[U] 41">
                <a:extLst>
                  <a:ext uri="{FF2B5EF4-FFF2-40B4-BE49-F238E27FC236}">
                    <a16:creationId xmlns:a16="http://schemas.microsoft.com/office/drawing/2014/main" id="{5A45A70E-8E09-0E0B-1A18-B7DF703B6D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73295" y="6642643"/>
                <a:ext cx="1330238" cy="8360"/>
              </a:xfrm>
              <a:prstGeom prst="curvedConnector3">
                <a:avLst>
                  <a:gd name="adj1" fmla="val 52217"/>
                </a:avLst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D475B227-BC18-10A7-FEEC-3A2EFBA66C7D}"/>
                  </a:ext>
                </a:extLst>
              </p:cNvPr>
              <p:cNvGrpSpPr/>
              <p:nvPr/>
            </p:nvGrpSpPr>
            <p:grpSpPr>
              <a:xfrm>
                <a:off x="13716667" y="5315691"/>
                <a:ext cx="2540001" cy="2540001"/>
                <a:chOff x="4600948" y="5372643"/>
                <a:chExt cx="2540001" cy="2540001"/>
              </a:xfrm>
            </p:grpSpPr>
            <p:sp>
              <p:nvSpPr>
                <p:cNvPr id="44" name="모서리가 둥근 직사각형 43">
                  <a:extLst>
                    <a:ext uri="{FF2B5EF4-FFF2-40B4-BE49-F238E27FC236}">
                      <a16:creationId xmlns:a16="http://schemas.microsoft.com/office/drawing/2014/main" id="{EE744EBA-F75B-DA4C-BBA1-BE5E12A4C26F}"/>
                    </a:ext>
                  </a:extLst>
                </p:cNvPr>
                <p:cNvSpPr/>
                <p:nvPr/>
              </p:nvSpPr>
              <p:spPr>
                <a:xfrm>
                  <a:off x="4600948" y="5372643"/>
                  <a:ext cx="2540001" cy="2540001"/>
                </a:xfrm>
                <a:prstGeom prst="roundRect">
                  <a:avLst/>
                </a:prstGeom>
                <a:solidFill>
                  <a:srgbClr val="EFEFEF"/>
                </a:solidFill>
                <a:ln w="38100" cap="flat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8" tIns="45718" rIns="45718" bIns="45718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Helvetica"/>
                  </a:endParaRP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5B08FAC-1A86-0527-B668-02E7E11EE60C}"/>
                    </a:ext>
                  </a:extLst>
                </p:cNvPr>
                <p:cNvSpPr txBox="1"/>
                <p:nvPr/>
              </p:nvSpPr>
              <p:spPr>
                <a:xfrm>
                  <a:off x="4745163" y="6449765"/>
                  <a:ext cx="2279362" cy="553994"/>
                </a:xfrm>
                <a:prstGeom prst="rect">
                  <a:avLst/>
                </a:prstGeom>
                <a:solidFill>
                  <a:srgbClr val="EFEFEF"/>
                </a:solidFill>
                <a:ln w="381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8" tIns="45718" rIns="45718" bIns="45718" numCol="1" spcCol="38100" rtlCol="0" anchor="t">
                  <a:spAutoFit/>
                </a:bodyPr>
                <a:lstStyle/>
                <a:p>
                  <a:pPr algn="ctr"/>
                  <a:r>
                    <a:rPr lang="en-US" altLang="ko-KR" sz="3000" b="1" dirty="0"/>
                    <a:t>LCD</a:t>
                  </a:r>
                  <a:endParaRPr lang="en" altLang="ko-KR" sz="3000" b="1" dirty="0"/>
                </a:p>
              </p:txBody>
            </p:sp>
          </p:grp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C31E8203-ED08-4DFF-2788-738C1D123252}"/>
                  </a:ext>
                </a:extLst>
              </p:cNvPr>
              <p:cNvSpPr/>
              <p:nvPr/>
            </p:nvSpPr>
            <p:spPr>
              <a:xfrm>
                <a:off x="516194" y="3775587"/>
                <a:ext cx="1931407" cy="3834581"/>
              </a:xfrm>
              <a:prstGeom prst="rect">
                <a:avLst/>
              </a:prstGeom>
              <a:noFill/>
              <a:ln w="19050" cap="flat">
                <a:solidFill>
                  <a:schemeClr val="accent6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217C28C-5231-09A6-CDA7-60F1C51BAB79}"/>
                  </a:ext>
                </a:extLst>
              </p:cNvPr>
              <p:cNvSpPr txBox="1"/>
              <p:nvPr/>
            </p:nvSpPr>
            <p:spPr>
              <a:xfrm>
                <a:off x="457202" y="3421623"/>
                <a:ext cx="1884406" cy="3385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600" i="0" u="none" strike="noStrike" cap="none" spc="0" normalizeH="0" baseline="0" dirty="0">
                    <a:ln>
                      <a:noFill/>
                    </a:ln>
                    <a:solidFill>
                      <a:schemeClr val="accent6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Helvetica"/>
                  </a:rPr>
                  <a:t>*효율성</a:t>
                </a:r>
              </a:p>
            </p:txBody>
          </p:sp>
        </p:grp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ACD0A299-6029-E09D-1DED-7796C740D936}"/>
                </a:ext>
              </a:extLst>
            </p:cNvPr>
            <p:cNvSpPr/>
            <p:nvPr/>
          </p:nvSpPr>
          <p:spPr>
            <a:xfrm>
              <a:off x="4714510" y="4177310"/>
              <a:ext cx="7396394" cy="3274723"/>
            </a:xfrm>
            <a:prstGeom prst="rect">
              <a:avLst/>
            </a:prstGeom>
            <a:noFill/>
            <a:ln w="19050" cap="flat">
              <a:solidFill>
                <a:schemeClr val="accent6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818A2BC-15D6-E0BA-5F39-08A04D76608B}"/>
                </a:ext>
              </a:extLst>
            </p:cNvPr>
            <p:cNvSpPr txBox="1"/>
            <p:nvPr/>
          </p:nvSpPr>
          <p:spPr>
            <a:xfrm>
              <a:off x="4651840" y="3816993"/>
              <a:ext cx="1884406" cy="3385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600" i="0" u="none" strike="noStrike" cap="none" spc="0" normalizeH="0" baseline="0" dirty="0">
                  <a:ln>
                    <a:noFill/>
                  </a:ln>
                  <a:solidFill>
                    <a:schemeClr val="accent6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rPr>
                <a:t>*안전성</a:t>
              </a:r>
            </a:p>
          </p:txBody>
        </p:sp>
      </p:grp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A14B14-C60F-BB67-9B12-B4A893C0B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1">
            <a:extLst>
              <a:ext uri="{FF2B5EF4-FFF2-40B4-BE49-F238E27FC236}">
                <a16:creationId xmlns:a16="http://schemas.microsoft.com/office/drawing/2014/main" id="{25D01604-AD45-30A3-F529-B87B52CFBE4E}"/>
              </a:ext>
            </a:extLst>
          </p:cNvPr>
          <p:cNvSpPr txBox="1"/>
          <p:nvPr/>
        </p:nvSpPr>
        <p:spPr>
          <a:xfrm>
            <a:off x="290580" y="238663"/>
            <a:ext cx="14099231" cy="964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5400" b="1">
                <a:solidFill>
                  <a:srgbClr val="FFFFFF"/>
                </a:solidFill>
                <a:latin typeface="LG스마트체2.0 Regular"/>
                <a:ea typeface="LG스마트체2.0 Regular"/>
                <a:cs typeface="LG스마트체2.0 Regular"/>
                <a:sym typeface="LG스마트체2.0 Regular"/>
              </a:defRPr>
            </a:lvl1pPr>
          </a:lstStyle>
          <a:p>
            <a:r>
              <a:t>3. 핵심 기술</a:t>
            </a:r>
          </a:p>
        </p:txBody>
      </p:sp>
      <p:grpSp>
        <p:nvGrpSpPr>
          <p:cNvPr id="51" name="직사각형 2">
            <a:extLst>
              <a:ext uri="{FF2B5EF4-FFF2-40B4-BE49-F238E27FC236}">
                <a16:creationId xmlns:a16="http://schemas.microsoft.com/office/drawing/2014/main" id="{63AB83A2-81BC-5A4C-EB95-1D554EC446D9}"/>
              </a:ext>
            </a:extLst>
          </p:cNvPr>
          <p:cNvGrpSpPr/>
          <p:nvPr/>
        </p:nvGrpSpPr>
        <p:grpSpPr>
          <a:xfrm>
            <a:off x="6289154" y="-793306"/>
            <a:ext cx="11092725" cy="2188568"/>
            <a:chOff x="-1" y="0"/>
            <a:chExt cx="11092724" cy="2188566"/>
          </a:xfrm>
        </p:grpSpPr>
        <p:sp>
          <p:nvSpPr>
            <p:cNvPr id="49" name="직사각형">
              <a:extLst>
                <a:ext uri="{FF2B5EF4-FFF2-40B4-BE49-F238E27FC236}">
                  <a16:creationId xmlns:a16="http://schemas.microsoft.com/office/drawing/2014/main" id="{1E6ECBBE-06A6-C47E-19AB-32E33686FE85}"/>
                </a:ext>
              </a:extLst>
            </p:cNvPr>
            <p:cNvSpPr/>
            <p:nvPr/>
          </p:nvSpPr>
          <p:spPr>
            <a:xfrm>
              <a:off x="-2" y="-1"/>
              <a:ext cx="11092726" cy="2188568"/>
            </a:xfrm>
            <a:prstGeom prst="rect">
              <a:avLst/>
            </a:prstGeom>
            <a:solidFill>
              <a:srgbClr val="FFFF0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0" name="개발에 사용된 가장 핵심적으로 구현된 기술 소개…">
              <a:extLst>
                <a:ext uri="{FF2B5EF4-FFF2-40B4-BE49-F238E27FC236}">
                  <a16:creationId xmlns:a16="http://schemas.microsoft.com/office/drawing/2014/main" id="{000CB490-67C0-4D02-8C04-112F77558001}"/>
                </a:ext>
              </a:extLst>
            </p:cNvPr>
            <p:cNvSpPr txBox="1"/>
            <p:nvPr/>
          </p:nvSpPr>
          <p:spPr>
            <a:xfrm>
              <a:off x="52068" y="281977"/>
              <a:ext cx="10988586" cy="16246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marL="457200" indent="-457200">
                <a:buSzPct val="100000"/>
                <a:buChar char="-"/>
                <a:defRPr sz="3200" b="1"/>
              </a:pPr>
              <a:r>
                <a:rPr dirty="0" err="1"/>
                <a:t>개발에</a:t>
              </a:r>
              <a:r>
                <a:rPr dirty="0"/>
                <a:t> </a:t>
              </a:r>
              <a:r>
                <a:rPr dirty="0" err="1"/>
                <a:t>사용된</a:t>
              </a:r>
              <a:r>
                <a:rPr dirty="0"/>
                <a:t> </a:t>
              </a:r>
              <a:r>
                <a:rPr dirty="0" err="1"/>
                <a:t>가장</a:t>
              </a:r>
              <a:r>
                <a:rPr dirty="0"/>
                <a:t> </a:t>
              </a:r>
              <a:r>
                <a:rPr dirty="0" err="1"/>
                <a:t>핵심적으로</a:t>
              </a:r>
              <a:r>
                <a:rPr dirty="0"/>
                <a:t> </a:t>
              </a:r>
              <a:r>
                <a:rPr dirty="0" err="1"/>
                <a:t>구현된</a:t>
              </a:r>
              <a:r>
                <a:rPr dirty="0"/>
                <a:t> </a:t>
              </a:r>
              <a:r>
                <a:rPr dirty="0" err="1"/>
                <a:t>기술</a:t>
              </a:r>
              <a:r>
                <a:rPr dirty="0"/>
                <a:t> </a:t>
              </a:r>
              <a:r>
                <a:rPr dirty="0" err="1"/>
                <a:t>소개</a:t>
              </a:r>
              <a:endParaRPr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457200">
                <a:buSzPct val="100000"/>
                <a:buChar char="-"/>
                <a:defRPr sz="3200" b="1"/>
              </a:pPr>
              <a:r>
                <a:rPr dirty="0" err="1"/>
                <a:t>기술</a:t>
              </a:r>
              <a:r>
                <a:rPr dirty="0"/>
                <a:t> </a:t>
              </a:r>
              <a:r>
                <a:rPr dirty="0" err="1"/>
                <a:t>내용</a:t>
              </a:r>
              <a:r>
                <a:rPr dirty="0"/>
                <a:t> </a:t>
              </a:r>
              <a:r>
                <a:rPr dirty="0" err="1"/>
                <a:t>또는</a:t>
              </a:r>
              <a:r>
                <a:rPr dirty="0"/>
                <a:t> </a:t>
              </a:r>
              <a:r>
                <a:rPr dirty="0" err="1"/>
                <a:t>소스코드</a:t>
              </a:r>
              <a:r>
                <a:rPr dirty="0"/>
                <a:t> </a:t>
              </a:r>
              <a:r>
                <a:rPr dirty="0" err="1"/>
                <a:t>등</a:t>
              </a:r>
              <a:r>
                <a:rPr dirty="0"/>
                <a:t> </a:t>
              </a:r>
              <a:r>
                <a:rPr dirty="0" err="1"/>
                <a:t>다양한</a:t>
              </a:r>
              <a:r>
                <a:rPr dirty="0"/>
                <a:t> </a:t>
              </a:r>
              <a:r>
                <a:rPr dirty="0" err="1"/>
                <a:t>방법으로</a:t>
              </a:r>
              <a:r>
                <a:rPr dirty="0"/>
                <a:t> </a:t>
              </a:r>
              <a:r>
                <a:rPr dirty="0" err="1"/>
                <a:t>핵심을</a:t>
              </a:r>
              <a:r>
                <a:rPr dirty="0"/>
                <a:t> </a:t>
              </a:r>
              <a:r>
                <a:rPr dirty="0" err="1"/>
                <a:t>소개</a:t>
              </a:r>
              <a:endParaRPr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457200">
                <a:buSzPct val="100000"/>
                <a:buChar char="-"/>
                <a:defRPr sz="3200" b="1"/>
              </a:pPr>
              <a:r>
                <a:rPr dirty="0" err="1"/>
                <a:t>페이지</a:t>
              </a:r>
              <a:r>
                <a:rPr dirty="0"/>
                <a:t> </a:t>
              </a:r>
              <a:r>
                <a:rPr dirty="0" err="1"/>
                <a:t>수</a:t>
              </a:r>
              <a:r>
                <a:rPr dirty="0"/>
                <a:t> </a:t>
              </a:r>
              <a:r>
                <a:rPr dirty="0" err="1"/>
                <a:t>무관</a:t>
              </a:r>
              <a:endParaRPr dirty="0"/>
            </a:p>
          </p:txBody>
        </p:sp>
      </p:grpSp>
      <p:sp>
        <p:nvSpPr>
          <p:cNvPr id="54" name="커널 단">
            <a:extLst>
              <a:ext uri="{FF2B5EF4-FFF2-40B4-BE49-F238E27FC236}">
                <a16:creationId xmlns:a16="http://schemas.microsoft.com/office/drawing/2014/main" id="{3DBD4091-A82A-ED95-A406-C3E63BDC247B}"/>
              </a:ext>
            </a:extLst>
          </p:cNvPr>
          <p:cNvSpPr/>
          <p:nvPr/>
        </p:nvSpPr>
        <p:spPr>
          <a:xfrm>
            <a:off x="599637" y="1459729"/>
            <a:ext cx="3909991" cy="811184"/>
          </a:xfrm>
          <a:prstGeom prst="rect">
            <a:avLst/>
          </a:prstGeom>
          <a:noFill/>
          <a:ln w="25400"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r>
              <a:rPr lang="en-US" sz="3200" b="1" dirty="0">
                <a:solidFill>
                  <a:srgbClr val="0070C0"/>
                </a:solidFill>
              </a:rPr>
              <a:t>OS Kernel</a:t>
            </a:r>
            <a:endParaRPr sz="3200" b="1" dirty="0">
              <a:solidFill>
                <a:srgbClr val="0070C0"/>
              </a:solidFill>
            </a:endParaRPr>
          </a:p>
        </p:txBody>
      </p:sp>
      <p:sp>
        <p:nvSpPr>
          <p:cNvPr id="108" name="유지보수성…">
            <a:extLst>
              <a:ext uri="{FF2B5EF4-FFF2-40B4-BE49-F238E27FC236}">
                <a16:creationId xmlns:a16="http://schemas.microsoft.com/office/drawing/2014/main" id="{3E58C530-E814-644F-1B48-E2D65DF7365B}"/>
              </a:ext>
            </a:extLst>
          </p:cNvPr>
          <p:cNvSpPr/>
          <p:nvPr/>
        </p:nvSpPr>
        <p:spPr>
          <a:xfrm>
            <a:off x="10141049" y="8088575"/>
            <a:ext cx="1270001" cy="1333529"/>
          </a:xfrm>
          <a:prstGeom prst="rect">
            <a:avLst/>
          </a:prstGeom>
          <a:noFill/>
          <a:ln w="25400">
            <a:noFill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/>
          <a:p>
            <a:r>
              <a:rPr dirty="0" err="1">
                <a:solidFill>
                  <a:schemeClr val="accent6"/>
                </a:solidFill>
              </a:rPr>
              <a:t>유지보수성</a:t>
            </a:r>
            <a:endParaRPr dirty="0">
              <a:solidFill>
                <a:schemeClr val="accent6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- </a:t>
            </a:r>
            <a:r>
              <a:rPr dirty="0" err="1">
                <a:solidFill>
                  <a:schemeClr val="accent6"/>
                </a:solidFill>
              </a:rPr>
              <a:t>책임분리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54FA7B43-0504-BA07-F2B1-EDBD735BD8DE}"/>
              </a:ext>
            </a:extLst>
          </p:cNvPr>
          <p:cNvGrpSpPr/>
          <p:nvPr/>
        </p:nvGrpSpPr>
        <p:grpSpPr>
          <a:xfrm>
            <a:off x="147850" y="2473486"/>
            <a:ext cx="9482843" cy="7343009"/>
            <a:chOff x="147850" y="2256496"/>
            <a:chExt cx="9763068" cy="7560000"/>
          </a:xfrm>
        </p:grpSpPr>
        <p:cxnSp>
          <p:nvCxnSpPr>
            <p:cNvPr id="20" name="구부러진 연결선[U] 19">
              <a:extLst>
                <a:ext uri="{FF2B5EF4-FFF2-40B4-BE49-F238E27FC236}">
                  <a16:creationId xmlns:a16="http://schemas.microsoft.com/office/drawing/2014/main" id="{63B9D042-646D-9574-D267-638004302F61}"/>
                </a:ext>
              </a:extLst>
            </p:cNvPr>
            <p:cNvCxnSpPr>
              <a:cxnSpLocks/>
            </p:cNvCxnSpPr>
            <p:nvPr/>
          </p:nvCxnSpPr>
          <p:spPr>
            <a:xfrm>
              <a:off x="2803432" y="4862917"/>
              <a:ext cx="1882524" cy="12700"/>
            </a:xfrm>
            <a:prstGeom prst="curvedConnector3">
              <a:avLst>
                <a:gd name="adj1" fmla="val 51567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구부러진 연결선[U] 21">
              <a:extLst>
                <a:ext uri="{FF2B5EF4-FFF2-40B4-BE49-F238E27FC236}">
                  <a16:creationId xmlns:a16="http://schemas.microsoft.com/office/drawing/2014/main" id="{97374D3B-9439-A7E2-6C48-981C56D71023}"/>
                </a:ext>
              </a:extLst>
            </p:cNvPr>
            <p:cNvCxnSpPr>
              <a:cxnSpLocks/>
            </p:cNvCxnSpPr>
            <p:nvPr/>
          </p:nvCxnSpPr>
          <p:spPr>
            <a:xfrm>
              <a:off x="2824458" y="4934961"/>
              <a:ext cx="1897267" cy="1398865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FDAE264D-BA67-EDB4-1CED-8EDC6FB4F300}"/>
                </a:ext>
              </a:extLst>
            </p:cNvPr>
            <p:cNvGrpSpPr/>
            <p:nvPr/>
          </p:nvGrpSpPr>
          <p:grpSpPr>
            <a:xfrm>
              <a:off x="290580" y="3607665"/>
              <a:ext cx="2540001" cy="2540001"/>
              <a:chOff x="4600948" y="5372643"/>
              <a:chExt cx="2540001" cy="2540001"/>
            </a:xfrm>
          </p:grpSpPr>
          <p:sp>
            <p:nvSpPr>
              <p:cNvPr id="3" name="모서리가 둥근 직사각형 2">
                <a:extLst>
                  <a:ext uri="{FF2B5EF4-FFF2-40B4-BE49-F238E27FC236}">
                    <a16:creationId xmlns:a16="http://schemas.microsoft.com/office/drawing/2014/main" id="{4F694E73-7FF5-8F33-49B4-906ABC171B56}"/>
                  </a:ext>
                </a:extLst>
              </p:cNvPr>
              <p:cNvSpPr/>
              <p:nvPr/>
            </p:nvSpPr>
            <p:spPr>
              <a:xfrm>
                <a:off x="4600948" y="5372643"/>
                <a:ext cx="2540001" cy="2540001"/>
              </a:xfrm>
              <a:prstGeom prst="roundRect">
                <a:avLst/>
              </a:prstGeom>
              <a:solidFill>
                <a:srgbClr val="EFEFEF"/>
              </a:solidFill>
              <a:ln w="38100" cap="flat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A64596-9D05-1F9D-1099-010AED3315C8}"/>
                  </a:ext>
                </a:extLst>
              </p:cNvPr>
              <p:cNvSpPr txBox="1"/>
              <p:nvPr/>
            </p:nvSpPr>
            <p:spPr>
              <a:xfrm>
                <a:off x="4763074" y="6176723"/>
                <a:ext cx="2279362" cy="523216"/>
              </a:xfrm>
              <a:prstGeom prst="rect">
                <a:avLst/>
              </a:prstGeom>
              <a:solidFill>
                <a:srgbClr val="EFEFEF"/>
              </a:solidFill>
              <a:ln w="381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t">
                <a:spAutoFit/>
              </a:bodyPr>
              <a:lstStyle/>
              <a:p>
                <a:pPr algn="ctr"/>
                <a:r>
                  <a:rPr lang="en-US" altLang="ko-KR" sz="2800" b="1" dirty="0"/>
                  <a:t>Living RTOS</a:t>
                </a:r>
                <a:endParaRPr lang="en" altLang="ko-KR" sz="2800" b="1" dirty="0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A04CAD16-C1B4-1819-A93C-D5130BCC3001}"/>
                </a:ext>
              </a:extLst>
            </p:cNvPr>
            <p:cNvGrpSpPr/>
            <p:nvPr/>
          </p:nvGrpSpPr>
          <p:grpSpPr>
            <a:xfrm>
              <a:off x="4754838" y="2456961"/>
              <a:ext cx="1330733" cy="1330733"/>
              <a:chOff x="4600948" y="5372643"/>
              <a:chExt cx="2540001" cy="2540001"/>
            </a:xfrm>
          </p:grpSpPr>
          <p:sp>
            <p:nvSpPr>
              <p:cNvPr id="21" name="모서리가 둥근 직사각형 20">
                <a:extLst>
                  <a:ext uri="{FF2B5EF4-FFF2-40B4-BE49-F238E27FC236}">
                    <a16:creationId xmlns:a16="http://schemas.microsoft.com/office/drawing/2014/main" id="{5D491CFE-688C-EF57-853C-57FE17D8BE75}"/>
                  </a:ext>
                </a:extLst>
              </p:cNvPr>
              <p:cNvSpPr/>
              <p:nvPr/>
            </p:nvSpPr>
            <p:spPr>
              <a:xfrm>
                <a:off x="4600948" y="5372643"/>
                <a:ext cx="2540001" cy="2540001"/>
              </a:xfrm>
              <a:prstGeom prst="roundRect">
                <a:avLst/>
              </a:prstGeom>
              <a:solidFill>
                <a:srgbClr val="EFEFEF"/>
              </a:solidFill>
              <a:ln w="38100" cap="flat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0D2094-F203-460B-6B7C-302073F6E536}"/>
                  </a:ext>
                </a:extLst>
              </p:cNvPr>
              <p:cNvSpPr txBox="1"/>
              <p:nvPr/>
            </p:nvSpPr>
            <p:spPr>
              <a:xfrm>
                <a:off x="4732423" y="5956422"/>
                <a:ext cx="2279363" cy="1351151"/>
              </a:xfrm>
              <a:prstGeom prst="rect">
                <a:avLst/>
              </a:prstGeom>
              <a:solidFill>
                <a:srgbClr val="EFEFEF"/>
              </a:solidFill>
              <a:ln w="381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t">
                <a:spAutoFit/>
              </a:bodyPr>
              <a:lstStyle/>
              <a:p>
                <a:pPr algn="ctr"/>
                <a:r>
                  <a:rPr lang="en-US" altLang="ko-KR" sz="2000" b="1" dirty="0"/>
                  <a:t>Task</a:t>
                </a:r>
              </a:p>
              <a:p>
                <a:pPr algn="ctr"/>
                <a:r>
                  <a:rPr lang="en-US" altLang="ko-KR" sz="2000" b="1" dirty="0"/>
                  <a:t>Manager</a:t>
                </a:r>
                <a:endParaRPr lang="en" altLang="ko-KR" sz="2000" b="1" dirty="0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30A4D621-64D2-A4A6-568E-FFA82D77ABFD}"/>
                </a:ext>
              </a:extLst>
            </p:cNvPr>
            <p:cNvGrpSpPr/>
            <p:nvPr/>
          </p:nvGrpSpPr>
          <p:grpSpPr>
            <a:xfrm>
              <a:off x="4724469" y="4175452"/>
              <a:ext cx="1330733" cy="1330733"/>
              <a:chOff x="4542984" y="5372643"/>
              <a:chExt cx="2540001" cy="2540001"/>
            </a:xfrm>
          </p:grpSpPr>
          <p:sp>
            <p:nvSpPr>
              <p:cNvPr id="25" name="모서리가 둥근 직사각형 24">
                <a:extLst>
                  <a:ext uri="{FF2B5EF4-FFF2-40B4-BE49-F238E27FC236}">
                    <a16:creationId xmlns:a16="http://schemas.microsoft.com/office/drawing/2014/main" id="{1C1EFDE9-08A2-5D75-D6C0-A10636AB3CC8}"/>
                  </a:ext>
                </a:extLst>
              </p:cNvPr>
              <p:cNvSpPr/>
              <p:nvPr/>
            </p:nvSpPr>
            <p:spPr>
              <a:xfrm>
                <a:off x="4542984" y="5372643"/>
                <a:ext cx="2540001" cy="2540001"/>
              </a:xfrm>
              <a:prstGeom prst="roundRect">
                <a:avLst/>
              </a:prstGeom>
              <a:solidFill>
                <a:srgbClr val="EFEFEF"/>
              </a:solidFill>
              <a:ln w="38100" cap="flat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A74304D-2EB4-EB7E-D69D-5EA8151411A0}"/>
                  </a:ext>
                </a:extLst>
              </p:cNvPr>
              <p:cNvSpPr txBox="1"/>
              <p:nvPr/>
            </p:nvSpPr>
            <p:spPr>
              <a:xfrm>
                <a:off x="4674459" y="6294230"/>
                <a:ext cx="2279362" cy="763690"/>
              </a:xfrm>
              <a:prstGeom prst="rect">
                <a:avLst/>
              </a:prstGeom>
              <a:solidFill>
                <a:srgbClr val="EFEFEF"/>
              </a:solidFill>
              <a:ln w="381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t">
                <a:spAutoFit/>
              </a:bodyPr>
              <a:lstStyle/>
              <a:p>
                <a:pPr algn="ctr"/>
                <a:r>
                  <a:rPr lang="en-US" altLang="ko-KR" sz="2000" b="1" dirty="0"/>
                  <a:t>Queue</a:t>
                </a:r>
                <a:endParaRPr lang="en" altLang="ko-KR" sz="2000" b="1" dirty="0"/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198BC4C9-C6C2-602F-43BD-C8223437697C}"/>
                </a:ext>
              </a:extLst>
            </p:cNvPr>
            <p:cNvGrpSpPr/>
            <p:nvPr/>
          </p:nvGrpSpPr>
          <p:grpSpPr>
            <a:xfrm>
              <a:off x="4736825" y="5892089"/>
              <a:ext cx="1330733" cy="1330733"/>
              <a:chOff x="4600948" y="5372643"/>
              <a:chExt cx="2540001" cy="2540001"/>
            </a:xfrm>
          </p:grpSpPr>
          <p:sp>
            <p:nvSpPr>
              <p:cNvPr id="30" name="모서리가 둥근 직사각형 29">
                <a:extLst>
                  <a:ext uri="{FF2B5EF4-FFF2-40B4-BE49-F238E27FC236}">
                    <a16:creationId xmlns:a16="http://schemas.microsoft.com/office/drawing/2014/main" id="{4B9BA645-4964-F70C-AA16-018EF6C6410D}"/>
                  </a:ext>
                </a:extLst>
              </p:cNvPr>
              <p:cNvSpPr/>
              <p:nvPr/>
            </p:nvSpPr>
            <p:spPr>
              <a:xfrm>
                <a:off x="4600948" y="5372643"/>
                <a:ext cx="2540001" cy="2540001"/>
              </a:xfrm>
              <a:prstGeom prst="roundRect">
                <a:avLst/>
              </a:prstGeom>
              <a:solidFill>
                <a:srgbClr val="EFEFEF"/>
              </a:solidFill>
              <a:ln w="38100" cap="flat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AF3120B-9827-EC99-FF96-02E2F9BF35A4}"/>
                  </a:ext>
                </a:extLst>
              </p:cNvPr>
              <p:cNvSpPr txBox="1"/>
              <p:nvPr/>
            </p:nvSpPr>
            <p:spPr>
              <a:xfrm>
                <a:off x="4732423" y="6266074"/>
                <a:ext cx="2279363" cy="763690"/>
              </a:xfrm>
              <a:prstGeom prst="rect">
                <a:avLst/>
              </a:prstGeom>
              <a:solidFill>
                <a:srgbClr val="EFEFEF"/>
              </a:solidFill>
              <a:ln w="381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t">
                <a:spAutoFit/>
              </a:bodyPr>
              <a:lstStyle/>
              <a:p>
                <a:pPr algn="ctr"/>
                <a:r>
                  <a:rPr lang="en-US" altLang="ko-KR" sz="2000" b="1" dirty="0"/>
                  <a:t>Mutex</a:t>
                </a:r>
                <a:endParaRPr lang="en" altLang="ko-KR" sz="2000" b="1" dirty="0"/>
              </a:p>
            </p:txBody>
          </p:sp>
        </p:grpSp>
        <p:cxnSp>
          <p:nvCxnSpPr>
            <p:cNvPr id="56" name="구부러진 연결선[U] 55">
              <a:extLst>
                <a:ext uri="{FF2B5EF4-FFF2-40B4-BE49-F238E27FC236}">
                  <a16:creationId xmlns:a16="http://schemas.microsoft.com/office/drawing/2014/main" id="{1F145E26-5DA5-82B7-1305-D61163B890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8086" y="3205508"/>
              <a:ext cx="1813216" cy="1592369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A8308F2A-B5F9-A051-D671-E4B1C727EECA}"/>
                </a:ext>
              </a:extLst>
            </p:cNvPr>
            <p:cNvGrpSpPr/>
            <p:nvPr/>
          </p:nvGrpSpPr>
          <p:grpSpPr>
            <a:xfrm>
              <a:off x="8381109" y="2418393"/>
              <a:ext cx="1358954" cy="1395001"/>
              <a:chOff x="4600948" y="5066812"/>
              <a:chExt cx="2772296" cy="2845834"/>
            </a:xfrm>
          </p:grpSpPr>
          <p:sp>
            <p:nvSpPr>
              <p:cNvPr id="75" name="모서리가 둥근 직사각형 74">
                <a:extLst>
                  <a:ext uri="{FF2B5EF4-FFF2-40B4-BE49-F238E27FC236}">
                    <a16:creationId xmlns:a16="http://schemas.microsoft.com/office/drawing/2014/main" id="{DEFD73F0-95A9-C400-3635-D0268FC94235}"/>
                  </a:ext>
                </a:extLst>
              </p:cNvPr>
              <p:cNvSpPr/>
              <p:nvPr/>
            </p:nvSpPr>
            <p:spPr>
              <a:xfrm>
                <a:off x="4600948" y="5066812"/>
                <a:ext cx="2772296" cy="2845834"/>
              </a:xfrm>
              <a:prstGeom prst="roundRect">
                <a:avLst/>
              </a:prstGeom>
              <a:solidFill>
                <a:srgbClr val="EFEFEF"/>
              </a:solidFill>
              <a:ln w="38100" cap="flat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25AAA93-E25E-B131-8BD3-647B1FC318FD}"/>
                  </a:ext>
                </a:extLst>
              </p:cNvPr>
              <p:cNvSpPr txBox="1"/>
              <p:nvPr/>
            </p:nvSpPr>
            <p:spPr>
              <a:xfrm>
                <a:off x="4787787" y="5242404"/>
                <a:ext cx="2366460" cy="1762374"/>
              </a:xfrm>
              <a:prstGeom prst="rect">
                <a:avLst/>
              </a:prstGeom>
              <a:solidFill>
                <a:srgbClr val="EFEFEF"/>
              </a:solidFill>
              <a:ln w="381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t">
                <a:spAutoFit/>
              </a:bodyPr>
              <a:lstStyle/>
              <a:p>
                <a:pPr algn="ctr"/>
                <a:r>
                  <a:rPr lang="en-US" altLang="ko-KR" b="1" dirty="0"/>
                  <a:t>Free Task Pool:  Stack</a:t>
                </a:r>
                <a:endParaRPr lang="en" altLang="ko-KR" b="1" dirty="0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01BC1987-6CED-08EF-C3F0-273423C608BA}"/>
                </a:ext>
              </a:extLst>
            </p:cNvPr>
            <p:cNvGrpSpPr/>
            <p:nvPr/>
          </p:nvGrpSpPr>
          <p:grpSpPr>
            <a:xfrm>
              <a:off x="8414984" y="3976236"/>
              <a:ext cx="1291207" cy="2792529"/>
              <a:chOff x="4600948" y="5313642"/>
              <a:chExt cx="2772296" cy="5936092"/>
            </a:xfrm>
          </p:grpSpPr>
          <p:sp>
            <p:nvSpPr>
              <p:cNvPr id="78" name="모서리가 둥근 직사각형 77">
                <a:extLst>
                  <a:ext uri="{FF2B5EF4-FFF2-40B4-BE49-F238E27FC236}">
                    <a16:creationId xmlns:a16="http://schemas.microsoft.com/office/drawing/2014/main" id="{812296DF-F88F-631D-58D0-DF8A940AAD98}"/>
                  </a:ext>
                </a:extLst>
              </p:cNvPr>
              <p:cNvSpPr/>
              <p:nvPr/>
            </p:nvSpPr>
            <p:spPr>
              <a:xfrm>
                <a:off x="4600948" y="5313642"/>
                <a:ext cx="2772296" cy="5936092"/>
              </a:xfrm>
              <a:prstGeom prst="roundRect">
                <a:avLst/>
              </a:prstGeom>
              <a:solidFill>
                <a:srgbClr val="EFEFEF"/>
              </a:solidFill>
              <a:ln w="38100" cap="flat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E68207B-15A5-457E-F3C5-64A052EF42EC}"/>
                  </a:ext>
                </a:extLst>
              </p:cNvPr>
              <p:cNvSpPr txBox="1"/>
              <p:nvPr/>
            </p:nvSpPr>
            <p:spPr>
              <a:xfrm>
                <a:off x="4847413" y="5956441"/>
                <a:ext cx="2279362" cy="4681341"/>
              </a:xfrm>
              <a:prstGeom prst="rect">
                <a:avLst/>
              </a:prstGeom>
              <a:solidFill>
                <a:srgbClr val="EFEFEF"/>
              </a:solidFill>
              <a:ln w="381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t">
                <a:spAutoFit/>
              </a:bodyPr>
              <a:lstStyle/>
              <a:p>
                <a:pPr algn="ctr"/>
                <a:r>
                  <a:rPr lang="en-US" altLang="ko-KR" sz="1900" b="1" dirty="0"/>
                  <a:t>Ready List Pool:</a:t>
                </a:r>
              </a:p>
              <a:p>
                <a:pPr algn="ctr"/>
                <a:r>
                  <a:rPr lang="en-US" altLang="ko-KR" sz="1900" b="1" dirty="0"/>
                  <a:t>Circular Doubly Linked List</a:t>
                </a:r>
                <a:endParaRPr lang="en" altLang="ko-KR" sz="1900" b="1" dirty="0"/>
              </a:p>
            </p:txBody>
          </p:sp>
        </p:grp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A81CA658-18BE-2846-6AE5-A81A4123F328}"/>
                </a:ext>
              </a:extLst>
            </p:cNvPr>
            <p:cNvCxnSpPr>
              <a:cxnSpLocks/>
            </p:cNvCxnSpPr>
            <p:nvPr/>
          </p:nvCxnSpPr>
          <p:spPr>
            <a:xfrm>
              <a:off x="6154452" y="3205508"/>
              <a:ext cx="214097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5D92723D-3870-3B2F-5867-C1B3C298BD1B}"/>
                </a:ext>
              </a:extLst>
            </p:cNvPr>
            <p:cNvCxnSpPr>
              <a:cxnSpLocks/>
            </p:cNvCxnSpPr>
            <p:nvPr/>
          </p:nvCxnSpPr>
          <p:spPr>
            <a:xfrm>
              <a:off x="6132692" y="3205508"/>
              <a:ext cx="2183666" cy="230067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5FF554A5-624C-42F8-F5F3-1F1702AFD146}"/>
                </a:ext>
              </a:extLst>
            </p:cNvPr>
            <p:cNvCxnSpPr>
              <a:cxnSpLocks/>
            </p:cNvCxnSpPr>
            <p:nvPr/>
          </p:nvCxnSpPr>
          <p:spPr>
            <a:xfrm>
              <a:off x="6154451" y="3205508"/>
              <a:ext cx="2140975" cy="510859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E3B21528-E136-60E3-9442-D36356B3E11C}"/>
                </a:ext>
              </a:extLst>
            </p:cNvPr>
            <p:cNvGrpSpPr/>
            <p:nvPr/>
          </p:nvGrpSpPr>
          <p:grpSpPr>
            <a:xfrm>
              <a:off x="8414983" y="6917836"/>
              <a:ext cx="1291207" cy="2792529"/>
              <a:chOff x="4600948" y="5313642"/>
              <a:chExt cx="2772296" cy="5936092"/>
            </a:xfrm>
          </p:grpSpPr>
          <p:sp>
            <p:nvSpPr>
              <p:cNvPr id="99" name="모서리가 둥근 직사각형 98">
                <a:extLst>
                  <a:ext uri="{FF2B5EF4-FFF2-40B4-BE49-F238E27FC236}">
                    <a16:creationId xmlns:a16="http://schemas.microsoft.com/office/drawing/2014/main" id="{D2CCC8D6-51DB-DC81-277C-8F13BAC57914}"/>
                  </a:ext>
                </a:extLst>
              </p:cNvPr>
              <p:cNvSpPr/>
              <p:nvPr/>
            </p:nvSpPr>
            <p:spPr>
              <a:xfrm>
                <a:off x="4600948" y="5313642"/>
                <a:ext cx="2772296" cy="5936092"/>
              </a:xfrm>
              <a:prstGeom prst="roundRect">
                <a:avLst/>
              </a:prstGeom>
              <a:solidFill>
                <a:srgbClr val="EFEFEF"/>
              </a:solidFill>
              <a:ln w="38100" cap="flat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endParaRP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88665E3-433E-3C9E-8336-08170CA17823}"/>
                  </a:ext>
                </a:extLst>
              </p:cNvPr>
              <p:cNvSpPr txBox="1"/>
              <p:nvPr/>
            </p:nvSpPr>
            <p:spPr>
              <a:xfrm>
                <a:off x="4847413" y="6065230"/>
                <a:ext cx="2279364" cy="4546974"/>
              </a:xfrm>
              <a:prstGeom prst="rect">
                <a:avLst/>
              </a:prstGeom>
              <a:solidFill>
                <a:srgbClr val="EFEFEF"/>
              </a:solidFill>
              <a:ln w="381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t">
                <a:spAutoFit/>
              </a:bodyPr>
              <a:lstStyle/>
              <a:p>
                <a:pPr algn="ctr"/>
                <a:r>
                  <a:rPr lang="en-US" altLang="ko-KR" b="1" dirty="0"/>
                  <a:t>Blocked List Pool:</a:t>
                </a:r>
              </a:p>
              <a:p>
                <a:pPr algn="ctr"/>
                <a:r>
                  <a:rPr lang="en-US" altLang="ko-KR" b="1" dirty="0"/>
                  <a:t>Circular Doubly Linked List</a:t>
                </a:r>
                <a:endParaRPr lang="en" altLang="ko-KR" b="1" dirty="0"/>
              </a:p>
            </p:txBody>
          </p:sp>
        </p:grp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D1C62691-FAB3-81ED-A693-003EC690B5CA}"/>
                </a:ext>
              </a:extLst>
            </p:cNvPr>
            <p:cNvSpPr/>
            <p:nvPr/>
          </p:nvSpPr>
          <p:spPr>
            <a:xfrm>
              <a:off x="147850" y="2256496"/>
              <a:ext cx="9763068" cy="7560000"/>
            </a:xfrm>
            <a:prstGeom prst="rect">
              <a:avLst/>
            </a:prstGeom>
            <a:noFill/>
            <a:ln w="25400" cap="flat">
              <a:solidFill>
                <a:schemeClr val="accent6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71E50B97-75D7-C3F6-7410-17EE42C12439}"/>
              </a:ext>
            </a:extLst>
          </p:cNvPr>
          <p:cNvSpPr txBox="1"/>
          <p:nvPr/>
        </p:nvSpPr>
        <p:spPr>
          <a:xfrm>
            <a:off x="147850" y="2134936"/>
            <a:ext cx="1884406" cy="338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i="0" u="none" strike="noStrike" cap="none" spc="0" normalizeH="0" baseline="0" dirty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*</a:t>
            </a:r>
            <a:r>
              <a:rPr lang="ko-KR" altLang="en-US" sz="1600" dirty="0">
                <a:solidFill>
                  <a:schemeClr val="accent6"/>
                </a:solidFill>
              </a:rPr>
              <a:t>유지보수성</a:t>
            </a:r>
            <a:endParaRPr kumimoji="0" lang="ko-KR" altLang="en-US" sz="160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D9ED3838-F1E1-5BC9-8D5A-93E64055F210}"/>
              </a:ext>
            </a:extLst>
          </p:cNvPr>
          <p:cNvGrpSpPr/>
          <p:nvPr/>
        </p:nvGrpSpPr>
        <p:grpSpPr>
          <a:xfrm>
            <a:off x="12467044" y="2604001"/>
            <a:ext cx="1965378" cy="1965378"/>
            <a:chOff x="4600948" y="5372643"/>
            <a:chExt cx="2540001" cy="2540001"/>
          </a:xfrm>
        </p:grpSpPr>
        <p:sp>
          <p:nvSpPr>
            <p:cNvPr id="113" name="모서리가 둥근 직사각형 112">
              <a:extLst>
                <a:ext uri="{FF2B5EF4-FFF2-40B4-BE49-F238E27FC236}">
                  <a16:creationId xmlns:a16="http://schemas.microsoft.com/office/drawing/2014/main" id="{AE59DCBE-502C-F6E2-4168-F52F52E239AB}"/>
                </a:ext>
              </a:extLst>
            </p:cNvPr>
            <p:cNvSpPr/>
            <p:nvPr/>
          </p:nvSpPr>
          <p:spPr>
            <a:xfrm>
              <a:off x="4600948" y="5372643"/>
              <a:ext cx="2540001" cy="2540001"/>
            </a:xfrm>
            <a:prstGeom prst="roundRect">
              <a:avLst/>
            </a:prstGeom>
            <a:solidFill>
              <a:srgbClr val="EFEFEF"/>
            </a:solidFill>
            <a:ln w="38100" cap="flat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5197AEA1-63C8-A4E0-6ABC-7F1F6508332A}"/>
                </a:ext>
              </a:extLst>
            </p:cNvPr>
            <p:cNvSpPr txBox="1"/>
            <p:nvPr/>
          </p:nvSpPr>
          <p:spPr>
            <a:xfrm>
              <a:off x="4731267" y="5782753"/>
              <a:ext cx="2279362" cy="1384989"/>
            </a:xfrm>
            <a:prstGeom prst="rect">
              <a:avLst/>
            </a:prstGeom>
            <a:solidFill>
              <a:srgbClr val="EFEFEF"/>
            </a:solidFill>
            <a:ln w="381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algn="ctr"/>
              <a:r>
                <a:rPr lang="en-US" altLang="ko-KR" sz="2800" b="1" dirty="0"/>
                <a:t>Interrupts Lock Manager</a:t>
              </a:r>
              <a:endParaRPr lang="en" altLang="ko-KR" sz="2800" b="1" dirty="0"/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3DBD47A2-FC0F-73A1-5F4E-AC3CA2031036}"/>
              </a:ext>
            </a:extLst>
          </p:cNvPr>
          <p:cNvGrpSpPr/>
          <p:nvPr/>
        </p:nvGrpSpPr>
        <p:grpSpPr>
          <a:xfrm>
            <a:off x="12758544" y="6337874"/>
            <a:ext cx="1382376" cy="1382376"/>
            <a:chOff x="4600948" y="5372643"/>
            <a:chExt cx="2540001" cy="2540001"/>
          </a:xfrm>
        </p:grpSpPr>
        <p:sp>
          <p:nvSpPr>
            <p:cNvPr id="116" name="모서리가 둥근 직사각형 115">
              <a:extLst>
                <a:ext uri="{FF2B5EF4-FFF2-40B4-BE49-F238E27FC236}">
                  <a16:creationId xmlns:a16="http://schemas.microsoft.com/office/drawing/2014/main" id="{B1FA5008-97F6-F54E-A954-0968AC744ED4}"/>
                </a:ext>
              </a:extLst>
            </p:cNvPr>
            <p:cNvSpPr/>
            <p:nvPr/>
          </p:nvSpPr>
          <p:spPr>
            <a:xfrm>
              <a:off x="4600948" y="5372643"/>
              <a:ext cx="2540001" cy="2540001"/>
            </a:xfrm>
            <a:prstGeom prst="roundRect">
              <a:avLst/>
            </a:prstGeom>
            <a:solidFill>
              <a:srgbClr val="EFEFEF"/>
            </a:solidFill>
            <a:ln w="38100" cap="flat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C68B3734-FF5A-2B10-C772-9E448F2B8C8D}"/>
                </a:ext>
              </a:extLst>
            </p:cNvPr>
            <p:cNvSpPr txBox="1"/>
            <p:nvPr/>
          </p:nvSpPr>
          <p:spPr>
            <a:xfrm>
              <a:off x="4731267" y="5992306"/>
              <a:ext cx="2279362" cy="1300674"/>
            </a:xfrm>
            <a:prstGeom prst="rect">
              <a:avLst/>
            </a:prstGeom>
            <a:solidFill>
              <a:srgbClr val="EFEFEF"/>
            </a:solidFill>
            <a:ln w="381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algn="ctr"/>
              <a:r>
                <a:rPr lang="en-US" altLang="ko-KR" sz="2000" b="1" dirty="0"/>
                <a:t>Scoped</a:t>
              </a:r>
            </a:p>
            <a:p>
              <a:pPr algn="ctr"/>
              <a:r>
                <a:rPr lang="en-US" altLang="ko-KR" sz="2000" b="1" dirty="0"/>
                <a:t>Lock</a:t>
              </a:r>
              <a:endParaRPr lang="en" altLang="ko-KR" sz="2000" b="1" dirty="0"/>
            </a:p>
          </p:txBody>
        </p:sp>
      </p:grp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3085AF65-52F7-D189-1577-85FD6383575E}"/>
              </a:ext>
            </a:extLst>
          </p:cNvPr>
          <p:cNvCxnSpPr>
            <a:cxnSpLocks/>
          </p:cNvCxnSpPr>
          <p:nvPr/>
        </p:nvCxnSpPr>
        <p:spPr>
          <a:xfrm>
            <a:off x="13449732" y="4654283"/>
            <a:ext cx="0" cy="15986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안전성…">
            <a:extLst>
              <a:ext uri="{FF2B5EF4-FFF2-40B4-BE49-F238E27FC236}">
                <a16:creationId xmlns:a16="http://schemas.microsoft.com/office/drawing/2014/main" id="{40DE5AA9-97C6-7052-B89E-F6A81CF0099D}"/>
              </a:ext>
            </a:extLst>
          </p:cNvPr>
          <p:cNvSpPr/>
          <p:nvPr/>
        </p:nvSpPr>
        <p:spPr>
          <a:xfrm>
            <a:off x="11532209" y="8088575"/>
            <a:ext cx="6019191" cy="1333529"/>
          </a:xfrm>
          <a:prstGeom prst="rect">
            <a:avLst/>
          </a:prstGeom>
          <a:noFill/>
          <a:ln w="25400">
            <a:noFill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/>
          <a:p>
            <a:r>
              <a:rPr dirty="0" err="1">
                <a:solidFill>
                  <a:schemeClr val="accent6"/>
                </a:solidFill>
              </a:rPr>
              <a:t>안전성</a:t>
            </a:r>
            <a:endParaRPr dirty="0">
              <a:solidFill>
                <a:schemeClr val="accent6"/>
              </a:solidFill>
            </a:endParaRP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 lang="en-US" dirty="0">
                <a:solidFill>
                  <a:schemeClr val="accent6"/>
                </a:solidFill>
              </a:rPr>
              <a:t>- </a:t>
            </a:r>
            <a:r>
              <a:rPr dirty="0">
                <a:solidFill>
                  <a:schemeClr val="accent6"/>
                </a:solidFill>
              </a:rPr>
              <a:t>RAII </a:t>
            </a:r>
            <a:r>
              <a:rPr dirty="0" err="1">
                <a:solidFill>
                  <a:schemeClr val="accent6"/>
                </a:solidFill>
              </a:rPr>
              <a:t>패턴</a:t>
            </a:r>
            <a:r>
              <a:rPr dirty="0">
                <a:solidFill>
                  <a:schemeClr val="accent6"/>
                </a:solidFill>
              </a:rPr>
              <a:t> </a:t>
            </a:r>
            <a:r>
              <a:rPr dirty="0" err="1">
                <a:solidFill>
                  <a:schemeClr val="accent6"/>
                </a:solidFill>
              </a:rPr>
              <a:t>락</a:t>
            </a:r>
            <a:r>
              <a:rPr dirty="0">
                <a:solidFill>
                  <a:schemeClr val="accent6"/>
                </a:solidFill>
              </a:rPr>
              <a:t> </a:t>
            </a:r>
            <a:r>
              <a:rPr dirty="0" err="1">
                <a:solidFill>
                  <a:schemeClr val="accent6"/>
                </a:solidFill>
              </a:rPr>
              <a:t>잠금</a:t>
            </a:r>
            <a:r>
              <a:rPr dirty="0">
                <a:solidFill>
                  <a:schemeClr val="accent6"/>
                </a:solidFill>
              </a:rPr>
              <a:t> - </a:t>
            </a:r>
            <a:r>
              <a:rPr dirty="0" err="1">
                <a:solidFill>
                  <a:schemeClr val="accent6"/>
                </a:solidFill>
              </a:rPr>
              <a:t>꼬리</a:t>
            </a:r>
            <a:r>
              <a:rPr dirty="0">
                <a:solidFill>
                  <a:schemeClr val="accent6"/>
                </a:solidFill>
              </a:rPr>
              <a:t> </a:t>
            </a:r>
            <a:r>
              <a:rPr dirty="0" err="1">
                <a:solidFill>
                  <a:schemeClr val="accent6"/>
                </a:solidFill>
              </a:rPr>
              <a:t>호출</a:t>
            </a:r>
            <a:r>
              <a:rPr dirty="0">
                <a:solidFill>
                  <a:schemeClr val="accent6"/>
                </a:solidFill>
              </a:rPr>
              <a:t> - </a:t>
            </a:r>
            <a:r>
              <a:rPr dirty="0" err="1">
                <a:solidFill>
                  <a:schemeClr val="accent6"/>
                </a:solidFill>
              </a:rPr>
              <a:t>호출</a:t>
            </a:r>
            <a:r>
              <a:rPr dirty="0">
                <a:solidFill>
                  <a:schemeClr val="accent6"/>
                </a:solidFill>
              </a:rPr>
              <a:t> counter lock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dirty="0">
                <a:solidFill>
                  <a:schemeClr val="accent6"/>
                </a:solidFill>
              </a:rPr>
              <a:t> manager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4F6D0065-8C5A-D205-2C92-800591437D4C}"/>
              </a:ext>
            </a:extLst>
          </p:cNvPr>
          <p:cNvSpPr/>
          <p:nvPr/>
        </p:nvSpPr>
        <p:spPr>
          <a:xfrm>
            <a:off x="11860343" y="2473486"/>
            <a:ext cx="3256754" cy="5387404"/>
          </a:xfrm>
          <a:prstGeom prst="rect">
            <a:avLst/>
          </a:prstGeom>
          <a:noFill/>
          <a:ln w="25400" cap="flat">
            <a:solidFill>
              <a:schemeClr val="accent6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9F503DF-7AC6-18E5-079E-B51DBB00CFAE}"/>
              </a:ext>
            </a:extLst>
          </p:cNvPr>
          <p:cNvSpPr txBox="1"/>
          <p:nvPr/>
        </p:nvSpPr>
        <p:spPr>
          <a:xfrm>
            <a:off x="11816341" y="2145249"/>
            <a:ext cx="1884406" cy="338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i="0" u="none" strike="noStrike" cap="none" spc="0" normalizeH="0" baseline="0" dirty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*</a:t>
            </a:r>
            <a:r>
              <a:rPr lang="ko-KR" altLang="en-US" sz="1600" dirty="0">
                <a:solidFill>
                  <a:schemeClr val="accent6"/>
                </a:solidFill>
              </a:rPr>
              <a:t>안전성</a:t>
            </a:r>
            <a:endParaRPr kumimoji="0" lang="ko-KR" altLang="en-US" sz="160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28587665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1"/>
          <p:cNvSpPr txBox="1"/>
          <p:nvPr/>
        </p:nvSpPr>
        <p:spPr>
          <a:xfrm>
            <a:off x="290580" y="238663"/>
            <a:ext cx="14099231" cy="964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5400" b="1">
                <a:solidFill>
                  <a:srgbClr val="FFFFFF"/>
                </a:solidFill>
                <a:latin typeface="LG스마트체2.0 Regular"/>
                <a:ea typeface="LG스마트체2.0 Regular"/>
                <a:cs typeface="LG스마트체2.0 Regular"/>
                <a:sym typeface="LG스마트체2.0 Regular"/>
              </a:defRPr>
            </a:lvl1pPr>
          </a:lstStyle>
          <a:p>
            <a:r>
              <a:t>3. 핵심 기술</a:t>
            </a:r>
          </a:p>
        </p:txBody>
      </p:sp>
      <p:grpSp>
        <p:nvGrpSpPr>
          <p:cNvPr id="94" name="직사각형 2"/>
          <p:cNvGrpSpPr/>
          <p:nvPr/>
        </p:nvGrpSpPr>
        <p:grpSpPr>
          <a:xfrm>
            <a:off x="6458675" y="-533015"/>
            <a:ext cx="11092725" cy="2188568"/>
            <a:chOff x="-1" y="0"/>
            <a:chExt cx="11092724" cy="2188566"/>
          </a:xfrm>
        </p:grpSpPr>
        <p:sp>
          <p:nvSpPr>
            <p:cNvPr id="92" name="직사각형"/>
            <p:cNvSpPr/>
            <p:nvPr/>
          </p:nvSpPr>
          <p:spPr>
            <a:xfrm>
              <a:off x="-2" y="-1"/>
              <a:ext cx="11092726" cy="2188568"/>
            </a:xfrm>
            <a:prstGeom prst="rect">
              <a:avLst/>
            </a:prstGeom>
            <a:solidFill>
              <a:srgbClr val="FFFF0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93" name="개발에 사용된 가장 핵심적으로 구현된 기술 소개…"/>
            <p:cNvSpPr txBox="1"/>
            <p:nvPr/>
          </p:nvSpPr>
          <p:spPr>
            <a:xfrm>
              <a:off x="52068" y="281977"/>
              <a:ext cx="10988586" cy="16246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marL="457200" indent="-457200">
                <a:buSzPct val="100000"/>
                <a:buChar char="-"/>
                <a:defRPr sz="3200" b="1"/>
              </a:pPr>
              <a:r>
                <a:t>개발에 사용된 가장 핵심적으로 구현된 기술 소개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457200">
                <a:buSzPct val="100000"/>
                <a:buChar char="-"/>
                <a:defRPr sz="3200" b="1"/>
              </a:pPr>
              <a:r>
                <a:t>기술 내용 또는 소스코드 등 다양한 방법으로 핵심을 소개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457200">
                <a:buSzPct val="100000"/>
                <a:buChar char="-"/>
                <a:defRPr sz="3200" b="1"/>
              </a:pPr>
              <a:r>
                <a:t>페이지 수 무관</a:t>
              </a:r>
            </a:p>
          </p:txBody>
        </p:sp>
      </p:grpSp>
      <p:sp>
        <p:nvSpPr>
          <p:cNvPr id="95" name="실시간 3-Band Equalizer &amp; Music Analyzer에서는 오디오 신호의 실시간 처리와 분석이 핵심 요소임.…"/>
          <p:cNvSpPr txBox="1"/>
          <p:nvPr/>
        </p:nvSpPr>
        <p:spPr>
          <a:xfrm>
            <a:off x="659671" y="6571784"/>
            <a:ext cx="12511672" cy="3087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실시간 3-Band Equalizer &amp; Music Analyzer에서는 오디오 신호의 </a:t>
            </a:r>
            <a:r>
              <a:rPr b="1"/>
              <a:t>실시간</a:t>
            </a:r>
            <a:r>
              <a:t> 처리와 분석이 핵심 요소임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이러한 실시간 처리에서는 보장된 시간 내에 작업을 완료해야 하므로 RTOS를 설계하였으며, 하기 기능들을 적용함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- Task: RTOS에서 관리되는 프로그램 작업 단위</a:t>
            </a:r>
          </a:p>
          <a:p>
            <a:pPr marL="180472" indent="-180472">
              <a:buSzPct val="100000"/>
              <a:buChar char="-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Scheduler: Task의 실행 순서를 관리하며 각 Task는 우선순위를 통해 실행 순서를 정하며 필요 시 Context Switching을 통해 Task전환을 수행</a:t>
            </a:r>
          </a:p>
          <a:p>
            <a:pPr marL="180472" indent="-180472">
              <a:buSzPct val="100000"/>
              <a:buChar char="-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Delay based Blocked state: 일정 시간동안 Task상태를 Blocked상태로 전환하여 </a:t>
            </a:r>
          </a:p>
          <a:p>
            <a:pPr marL="180472" indent="-180472">
              <a:buSzPct val="100000"/>
              <a:buChar char="-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Signaling</a:t>
            </a:r>
          </a:p>
          <a:p>
            <a:pPr marL="180472" indent="-180472">
              <a:buSzPct val="100000"/>
              <a:buChar char="-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Queue</a:t>
            </a:r>
          </a:p>
          <a:p>
            <a:pPr marL="180472" indent="-180472">
              <a:buSzPct val="100000"/>
              <a:buChar char="-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Mutex</a:t>
            </a:r>
          </a:p>
        </p:txBody>
      </p:sp>
      <p:sp>
        <p:nvSpPr>
          <p:cNvPr id="96" name="효율성…"/>
          <p:cNvSpPr/>
          <p:nvPr/>
        </p:nvSpPr>
        <p:spPr>
          <a:xfrm>
            <a:off x="7970728" y="2860050"/>
            <a:ext cx="1270001" cy="334102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/>
          <a:p>
            <a:r>
              <a:t>효율성</a:t>
            </a:r>
          </a:p>
          <a:p>
            <a:pPr marL="240631" indent="-240631">
              <a:buSzPct val="100000"/>
              <a:buAutoNum type="arabicPeriod"/>
            </a:pPr>
            <a:r>
              <a:t>필터 계수 룩업 테이블</a:t>
            </a:r>
          </a:p>
          <a:p>
            <a:pPr marL="240631" indent="-240631">
              <a:buSzPct val="100000"/>
              <a:buAutoNum type="arabicPeriod"/>
            </a:pPr>
            <a:r>
              <a:t>필터 twiddle factor 룩업테이블</a:t>
            </a:r>
          </a:p>
        </p:txBody>
      </p:sp>
      <p:sp>
        <p:nvSpPr>
          <p:cNvPr id="98" name="안전성…"/>
          <p:cNvSpPr/>
          <p:nvPr/>
        </p:nvSpPr>
        <p:spPr>
          <a:xfrm>
            <a:off x="6132624" y="2375612"/>
            <a:ext cx="1270001" cy="4309905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/>
          <a:p>
            <a:r>
              <a:t>안전성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1. </a:t>
            </a:r>
          </a:p>
        </p:txBody>
      </p:sp>
      <p:sp>
        <p:nvSpPr>
          <p:cNvPr id="2" name="커널 단">
            <a:extLst>
              <a:ext uri="{FF2B5EF4-FFF2-40B4-BE49-F238E27FC236}">
                <a16:creationId xmlns:a16="http://schemas.microsoft.com/office/drawing/2014/main" id="{6F4A9079-0CB4-0A94-8E49-5F96EB7A2113}"/>
              </a:ext>
            </a:extLst>
          </p:cNvPr>
          <p:cNvSpPr/>
          <p:nvPr/>
        </p:nvSpPr>
        <p:spPr>
          <a:xfrm>
            <a:off x="599637" y="1459729"/>
            <a:ext cx="3909991" cy="811184"/>
          </a:xfrm>
          <a:prstGeom prst="rect">
            <a:avLst/>
          </a:prstGeom>
          <a:noFill/>
          <a:ln w="25400"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r>
              <a:rPr lang="en-US" sz="3200" b="1" dirty="0">
                <a:solidFill>
                  <a:srgbClr val="0070C0"/>
                </a:solidFill>
              </a:rPr>
              <a:t>Application</a:t>
            </a:r>
            <a:endParaRPr sz="3200" b="1" dirty="0">
              <a:solidFill>
                <a:srgbClr val="0070C0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3F91780-0920-914D-E701-36EE0416C762}"/>
              </a:ext>
            </a:extLst>
          </p:cNvPr>
          <p:cNvGrpSpPr/>
          <p:nvPr/>
        </p:nvGrpSpPr>
        <p:grpSpPr>
          <a:xfrm>
            <a:off x="15789464" y="4476000"/>
            <a:ext cx="1382376" cy="1382376"/>
            <a:chOff x="4600948" y="5372643"/>
            <a:chExt cx="2540001" cy="2540001"/>
          </a:xfrm>
        </p:grpSpPr>
        <p:sp>
          <p:nvSpPr>
            <p:cNvPr id="4" name="모서리가 둥근 직사각형 3">
              <a:extLst>
                <a:ext uri="{FF2B5EF4-FFF2-40B4-BE49-F238E27FC236}">
                  <a16:creationId xmlns:a16="http://schemas.microsoft.com/office/drawing/2014/main" id="{C9323D1A-B603-AEA8-3F7E-6D7E400DA7E3}"/>
                </a:ext>
              </a:extLst>
            </p:cNvPr>
            <p:cNvSpPr/>
            <p:nvPr/>
          </p:nvSpPr>
          <p:spPr>
            <a:xfrm>
              <a:off x="4600948" y="5372643"/>
              <a:ext cx="2540001" cy="2540001"/>
            </a:xfrm>
            <a:prstGeom prst="roundRect">
              <a:avLst/>
            </a:prstGeom>
            <a:solidFill>
              <a:srgbClr val="EFEFEF"/>
            </a:solidFill>
            <a:ln w="38100" cap="flat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F717696-4DB8-132E-8052-35C8BE437BF5}"/>
                </a:ext>
              </a:extLst>
            </p:cNvPr>
            <p:cNvSpPr txBox="1"/>
            <p:nvPr/>
          </p:nvSpPr>
          <p:spPr>
            <a:xfrm>
              <a:off x="4715893" y="6344587"/>
              <a:ext cx="2279362" cy="735160"/>
            </a:xfrm>
            <a:prstGeom prst="rect">
              <a:avLst/>
            </a:prstGeom>
            <a:solidFill>
              <a:srgbClr val="EFEFEF"/>
            </a:solidFill>
            <a:ln w="381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algn="ctr"/>
              <a:r>
                <a:rPr lang="en-US" altLang="ko-KR" sz="2000" b="1" dirty="0"/>
                <a:t>DSP</a:t>
              </a:r>
              <a:endParaRPr lang="en" altLang="ko-KR" sz="2000" b="1" dirty="0"/>
            </a:p>
          </p:txBody>
        </p: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727</Words>
  <Application>Microsoft Macintosh PowerPoint</Application>
  <PresentationFormat>사용자 지정</PresentationFormat>
  <Paragraphs>157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이승종/임베디드시스템공학과</cp:lastModifiedBy>
  <cp:revision>12</cp:revision>
  <dcterms:modified xsi:type="dcterms:W3CDTF">2025-03-18T05:37:00Z</dcterms:modified>
</cp:coreProperties>
</file>