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4" r:id="rId4"/>
    <p:sldId id="270" r:id="rId5"/>
    <p:sldId id="269" r:id="rId6"/>
    <p:sldId id="260" r:id="rId7"/>
    <p:sldId id="259" r:id="rId8"/>
    <p:sldId id="275" r:id="rId9"/>
    <p:sldId id="277" r:id="rId10"/>
    <p:sldId id="273" r:id="rId11"/>
    <p:sldId id="267" r:id="rId12"/>
    <p:sldId id="276" r:id="rId13"/>
    <p:sldId id="263" r:id="rId14"/>
    <p:sldId id="278" r:id="rId15"/>
    <p:sldId id="279" r:id="rId16"/>
    <p:sldId id="271" r:id="rId17"/>
    <p:sldId id="264" r:id="rId18"/>
    <p:sldId id="265" r:id="rId19"/>
  </p:sldIdLst>
  <p:sldSz cx="17551400" cy="9867900"/>
  <p:notesSz cx="6858000" cy="9144000"/>
  <p:embeddedFontLst>
    <p:embeddedFont>
      <p:font typeface="NanumGothic" panose="020D0604000000000000" pitchFamily="34" charset="-127"/>
      <p:regular r:id="rId21"/>
      <p:bold r:id="rId22"/>
    </p:embeddedFont>
    <p:embeddedFont>
      <p:font typeface="맑은 고딕" panose="020B0503020000020004" pitchFamily="34" charset="-127"/>
      <p:regular r:id="rId23"/>
      <p:bold r:id="rId24"/>
    </p:embeddedFont>
    <p:embeddedFont>
      <p:font typeface="맑은 고딕" panose="020B0503020000020004" pitchFamily="34" charset="-127"/>
      <p:regular r:id="rId23"/>
      <p:bold r:id="rId24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A50034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96"/>
    <p:restoredTop sz="94663"/>
  </p:normalViewPr>
  <p:slideViewPr>
    <p:cSldViewPr snapToGrid="0">
      <p:cViewPr varScale="1">
        <p:scale>
          <a:sx n="91" d="100"/>
          <a:sy n="91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069817-A7FE-A168-D9BB-82A2ECBE1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1F8BEE4-2884-68D8-12D7-05B9E1BA99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384E58C-63E1-3A25-2DE3-FF6CB5DB07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3398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2732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BFB38-6759-BF4E-95B6-BDD478BC76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523A6A2-E567-814D-ECF2-F5E302A9DD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C903668-9753-20C9-3023-0E96F6CC6D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9660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3543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0520DA-DB2B-4193-4FE1-94208DC6C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5B286C3-9C14-CA8B-8371-BD54DB61DA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B649CB4-7230-8985-0C0C-DB08B867F6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7078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Image 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1" cy="987552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제목 텍스트"/>
          <p:cNvSpPr txBox="1">
            <a:spLocks noGrp="1"/>
          </p:cNvSpPr>
          <p:nvPr>
            <p:ph type="title"/>
          </p:nvPr>
        </p:nvSpPr>
        <p:spPr>
          <a:xfrm>
            <a:off x="2629662" y="1107854"/>
            <a:ext cx="14041121" cy="2400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/>
          <a:p>
            <a:r>
              <a:t>제목 텍스트</a:t>
            </a:r>
          </a:p>
        </p:txBody>
      </p:sp>
      <p:sp>
        <p:nvSpPr>
          <p:cNvPr id="4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796484" y="3508586"/>
            <a:ext cx="6874299" cy="6359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319881" y="9021930"/>
            <a:ext cx="258623" cy="248304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0" descr="Image 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7556481" cy="9875520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TextBox 7"/>
          <p:cNvSpPr txBox="1"/>
          <p:nvPr/>
        </p:nvSpPr>
        <p:spPr>
          <a:xfrm>
            <a:off x="1354881" y="1499017"/>
            <a:ext cx="5869630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FFFFFF"/>
                </a:solidFill>
                <a:latin typeface="LG스마트체2.0 Regular"/>
                <a:ea typeface="LG스마트체2.0 Regular"/>
                <a:cs typeface="LG스마트체2.0 Regular"/>
                <a:sym typeface="LG스마트체2.0 Regular"/>
              </a:defRPr>
            </a:lvl1pPr>
          </a:lstStyle>
          <a:p>
            <a:r>
              <a:rPr dirty="0"/>
              <a:t>LG </a:t>
            </a:r>
            <a:r>
              <a:rPr dirty="0" err="1"/>
              <a:t>부트캠프</a:t>
            </a:r>
            <a:r>
              <a:rPr dirty="0"/>
              <a:t> 8기 </a:t>
            </a:r>
            <a:r>
              <a:rPr dirty="0" err="1"/>
              <a:t>프로젝트</a:t>
            </a:r>
            <a:r>
              <a:rPr lang="en-US" dirty="0"/>
              <a:t> </a:t>
            </a:r>
            <a:r>
              <a:rPr lang="en-US" dirty="0" err="1"/>
              <a:t>C</a:t>
            </a:r>
            <a:r>
              <a:rPr dirty="0" err="1"/>
              <a:t>반</a:t>
            </a:r>
            <a:r>
              <a:rPr lang="en-US" dirty="0"/>
              <a:t> 1</a:t>
            </a:r>
            <a:r>
              <a:rPr lang="ko-KR" altLang="en-US" dirty="0"/>
              <a:t>팀</a:t>
            </a:r>
            <a:endParaRPr dirty="0"/>
          </a:p>
        </p:txBody>
      </p:sp>
      <p:sp>
        <p:nvSpPr>
          <p:cNvPr id="23" name="TextBox 9"/>
          <p:cNvSpPr txBox="1"/>
          <p:nvPr/>
        </p:nvSpPr>
        <p:spPr>
          <a:xfrm>
            <a:off x="1234960" y="5410268"/>
            <a:ext cx="14099231" cy="923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5400" b="1">
                <a:solidFill>
                  <a:srgbClr val="FFFFFF"/>
                </a:solidFill>
                <a:latin typeface="LG스마트체2.0 Regular"/>
                <a:ea typeface="LG스마트체2.0 Regular"/>
                <a:cs typeface="LG스마트체2.0 Regular"/>
                <a:sym typeface="LG스마트체2.0 Regular"/>
              </a:defRPr>
            </a:lvl1pPr>
          </a:lstStyle>
          <a:p>
            <a:r>
              <a:rPr lang="en-US" altLang="ko-KR" sz="5400" b="1" dirty="0">
                <a:solidFill>
                  <a:schemeClr val="bg1"/>
                </a:solidFill>
              </a:rPr>
              <a:t>Signal</a:t>
            </a:r>
            <a:r>
              <a:rPr lang="en" altLang="ko-KR" sz="5400" b="1" dirty="0">
                <a:solidFill>
                  <a:schemeClr val="bg1"/>
                </a:solidFill>
              </a:rPr>
              <a:t> EQ &amp; Analyzer</a:t>
            </a:r>
          </a:p>
        </p:txBody>
      </p:sp>
      <p:sp>
        <p:nvSpPr>
          <p:cNvPr id="24" name="TextBox 10"/>
          <p:cNvSpPr txBox="1"/>
          <p:nvPr/>
        </p:nvSpPr>
        <p:spPr>
          <a:xfrm>
            <a:off x="10786192" y="7827364"/>
            <a:ext cx="5869629" cy="1374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800" b="1">
                <a:solidFill>
                  <a:srgbClr val="FFFFFF"/>
                </a:solidFill>
                <a:latin typeface="LG스마트체2.0 Regular"/>
                <a:ea typeface="LG스마트체2.0 Regular"/>
                <a:cs typeface="LG스마트체2.0 Regular"/>
                <a:sym typeface="LG스마트체2.0 Regular"/>
              </a:defRPr>
            </a:pPr>
            <a:r>
              <a:rPr dirty="0"/>
              <a:t>RTOS</a:t>
            </a:r>
            <a:r>
              <a:rPr lang="en-US" dirty="0"/>
              <a:t>, Sw2Pjt</a:t>
            </a:r>
            <a:endParaRPr dirty="0"/>
          </a:p>
          <a:p>
            <a:pPr>
              <a:defRPr sz="2800" b="1">
                <a:solidFill>
                  <a:srgbClr val="FFFFFF"/>
                </a:solidFill>
                <a:latin typeface="LG스마트체2.0 Regular"/>
                <a:ea typeface="LG스마트체2.0 Regular"/>
                <a:cs typeface="LG스마트체2.0 Regular"/>
                <a:sym typeface="LG스마트체2.0 Regular"/>
              </a:defRPr>
            </a:pPr>
            <a:endParaRPr dirty="0"/>
          </a:p>
          <a:p>
            <a:pPr>
              <a:defRPr sz="2800" b="1">
                <a:solidFill>
                  <a:srgbClr val="FFFFFF"/>
                </a:solidFill>
                <a:latin typeface="LG스마트체2.0 Regular"/>
                <a:ea typeface="LG스마트체2.0 Regular"/>
                <a:cs typeface="LG스마트체2.0 Regular"/>
                <a:sym typeface="LG스마트체2.0 Regular"/>
              </a:defRPr>
            </a:pPr>
            <a:r>
              <a:rPr lang="ko-KR" altLang="en-US" dirty="0" err="1"/>
              <a:t>최준하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장다운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이승종</a:t>
            </a:r>
            <a:endParaRPr dirty="0"/>
          </a:p>
        </p:txBody>
      </p:sp>
      <p:sp>
        <p:nvSpPr>
          <p:cNvPr id="25" name="TextBox 11"/>
          <p:cNvSpPr txBox="1"/>
          <p:nvPr/>
        </p:nvSpPr>
        <p:spPr>
          <a:xfrm>
            <a:off x="1294920" y="4588834"/>
            <a:ext cx="14099231" cy="669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  <a:latin typeface="LG스마트체2.0 Regular"/>
                <a:ea typeface="LG스마트체2.0 Regular"/>
                <a:cs typeface="LG스마트체2.0 Regular"/>
                <a:sym typeface="LG스마트체2.0 Regular"/>
              </a:defRPr>
            </a:lvl1pPr>
          </a:lstStyle>
          <a:p>
            <a:r>
              <a:t>프로젝트 결과보고서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99B49-5F75-9CBA-CAC9-ECDAB48FD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1">
            <a:extLst>
              <a:ext uri="{FF2B5EF4-FFF2-40B4-BE49-F238E27FC236}">
                <a16:creationId xmlns:a16="http://schemas.microsoft.com/office/drawing/2014/main" id="{4474D94A-6DA2-019F-0E61-33A762DFE51C}"/>
              </a:ext>
            </a:extLst>
          </p:cNvPr>
          <p:cNvSpPr txBox="1"/>
          <p:nvPr/>
        </p:nvSpPr>
        <p:spPr>
          <a:xfrm>
            <a:off x="290580" y="238663"/>
            <a:ext cx="14099231" cy="964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5400" b="1">
                <a:solidFill>
                  <a:srgbClr val="FFFFFF"/>
                </a:solidFill>
                <a:latin typeface="LG스마트체2.0 Regular"/>
                <a:ea typeface="LG스마트체2.0 Regular"/>
                <a:cs typeface="LG스마트체2.0 Regular"/>
                <a:sym typeface="LG스마트체2.0 Regular"/>
              </a:defRPr>
            </a:lvl1pPr>
          </a:lstStyle>
          <a:p>
            <a:r>
              <a:t>3. 핵심 기술</a:t>
            </a:r>
          </a:p>
        </p:txBody>
      </p:sp>
      <p:grpSp>
        <p:nvGrpSpPr>
          <p:cNvPr id="51" name="직사각형 2">
            <a:extLst>
              <a:ext uri="{FF2B5EF4-FFF2-40B4-BE49-F238E27FC236}">
                <a16:creationId xmlns:a16="http://schemas.microsoft.com/office/drawing/2014/main" id="{1423EE9C-6699-2593-A495-A3321DE150AF}"/>
              </a:ext>
            </a:extLst>
          </p:cNvPr>
          <p:cNvGrpSpPr/>
          <p:nvPr/>
        </p:nvGrpSpPr>
        <p:grpSpPr>
          <a:xfrm>
            <a:off x="6289154" y="-793306"/>
            <a:ext cx="11092725" cy="2188568"/>
            <a:chOff x="-1" y="0"/>
            <a:chExt cx="11092724" cy="2188566"/>
          </a:xfrm>
        </p:grpSpPr>
        <p:sp>
          <p:nvSpPr>
            <p:cNvPr id="49" name="직사각형">
              <a:extLst>
                <a:ext uri="{FF2B5EF4-FFF2-40B4-BE49-F238E27FC236}">
                  <a16:creationId xmlns:a16="http://schemas.microsoft.com/office/drawing/2014/main" id="{4C7474DC-703B-F5E6-D8D3-A07F0081AD6D}"/>
                </a:ext>
              </a:extLst>
            </p:cNvPr>
            <p:cNvSpPr/>
            <p:nvPr/>
          </p:nvSpPr>
          <p:spPr>
            <a:xfrm>
              <a:off x="-2" y="-1"/>
              <a:ext cx="11092726" cy="2188568"/>
            </a:xfrm>
            <a:prstGeom prst="rect">
              <a:avLst/>
            </a:prstGeom>
            <a:solidFill>
              <a:srgbClr val="FFFF0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0" name="개발에 사용된 가장 핵심적으로 구현된 기술 소개…">
              <a:extLst>
                <a:ext uri="{FF2B5EF4-FFF2-40B4-BE49-F238E27FC236}">
                  <a16:creationId xmlns:a16="http://schemas.microsoft.com/office/drawing/2014/main" id="{9451BADF-0480-8AFB-D4E3-7EB8346C16AD}"/>
                </a:ext>
              </a:extLst>
            </p:cNvPr>
            <p:cNvSpPr txBox="1"/>
            <p:nvPr/>
          </p:nvSpPr>
          <p:spPr>
            <a:xfrm>
              <a:off x="52068" y="281977"/>
              <a:ext cx="10988586" cy="16246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marL="457200" indent="-457200">
                <a:buSzPct val="100000"/>
                <a:buChar char="-"/>
                <a:defRPr sz="3200" b="1"/>
              </a:pPr>
              <a:r>
                <a:rPr dirty="0" err="1"/>
                <a:t>개발에</a:t>
              </a:r>
              <a:r>
                <a:rPr dirty="0"/>
                <a:t> </a:t>
              </a:r>
              <a:r>
                <a:rPr dirty="0" err="1"/>
                <a:t>사용된</a:t>
              </a:r>
              <a:r>
                <a:rPr dirty="0"/>
                <a:t> </a:t>
              </a:r>
              <a:r>
                <a:rPr dirty="0" err="1"/>
                <a:t>가장</a:t>
              </a:r>
              <a:r>
                <a:rPr dirty="0"/>
                <a:t> </a:t>
              </a:r>
              <a:r>
                <a:rPr dirty="0" err="1"/>
                <a:t>핵심적으로</a:t>
              </a:r>
              <a:r>
                <a:rPr dirty="0"/>
                <a:t> </a:t>
              </a:r>
              <a:r>
                <a:rPr dirty="0" err="1"/>
                <a:t>구현된</a:t>
              </a:r>
              <a:r>
                <a:rPr dirty="0"/>
                <a:t> </a:t>
              </a:r>
              <a:r>
                <a:rPr dirty="0" err="1"/>
                <a:t>기술</a:t>
              </a:r>
              <a:r>
                <a:rPr dirty="0"/>
                <a:t> </a:t>
              </a:r>
              <a:r>
                <a:rPr dirty="0" err="1"/>
                <a:t>소개</a:t>
              </a:r>
              <a:endParaRPr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457200">
                <a:buSzPct val="100000"/>
                <a:buChar char="-"/>
                <a:defRPr sz="3200" b="1"/>
              </a:pPr>
              <a:r>
                <a:rPr dirty="0" err="1"/>
                <a:t>기술</a:t>
              </a:r>
              <a:r>
                <a:rPr dirty="0"/>
                <a:t> </a:t>
              </a:r>
              <a:r>
                <a:rPr dirty="0" err="1"/>
                <a:t>내용</a:t>
              </a:r>
              <a:r>
                <a:rPr dirty="0"/>
                <a:t> </a:t>
              </a:r>
              <a:r>
                <a:rPr dirty="0" err="1"/>
                <a:t>또는</a:t>
              </a:r>
              <a:r>
                <a:rPr dirty="0"/>
                <a:t> </a:t>
              </a:r>
              <a:r>
                <a:rPr dirty="0" err="1"/>
                <a:t>소스코드</a:t>
              </a:r>
              <a:r>
                <a:rPr dirty="0"/>
                <a:t> </a:t>
              </a:r>
              <a:r>
                <a:rPr dirty="0" err="1"/>
                <a:t>등</a:t>
              </a:r>
              <a:r>
                <a:rPr dirty="0"/>
                <a:t> </a:t>
              </a:r>
              <a:r>
                <a:rPr dirty="0" err="1"/>
                <a:t>다양한</a:t>
              </a:r>
              <a:r>
                <a:rPr dirty="0"/>
                <a:t> </a:t>
              </a:r>
              <a:r>
                <a:rPr dirty="0" err="1"/>
                <a:t>방법으로</a:t>
              </a:r>
              <a:r>
                <a:rPr dirty="0"/>
                <a:t> </a:t>
              </a:r>
              <a:r>
                <a:rPr dirty="0" err="1"/>
                <a:t>핵심을</a:t>
              </a:r>
              <a:r>
                <a:rPr dirty="0"/>
                <a:t> </a:t>
              </a:r>
              <a:r>
                <a:rPr dirty="0" err="1"/>
                <a:t>소개</a:t>
              </a:r>
              <a:endParaRPr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457200">
                <a:buSzPct val="100000"/>
                <a:buChar char="-"/>
                <a:defRPr sz="3200" b="1"/>
              </a:pPr>
              <a:r>
                <a:rPr dirty="0" err="1"/>
                <a:t>페이지</a:t>
              </a:r>
              <a:r>
                <a:rPr dirty="0"/>
                <a:t> </a:t>
              </a:r>
              <a:r>
                <a:rPr dirty="0" err="1"/>
                <a:t>수</a:t>
              </a:r>
              <a:r>
                <a:rPr dirty="0"/>
                <a:t> </a:t>
              </a:r>
              <a:r>
                <a:rPr dirty="0" err="1"/>
                <a:t>무관</a:t>
              </a:r>
              <a:endParaRPr dirty="0"/>
            </a:p>
          </p:txBody>
        </p:sp>
      </p:grpSp>
      <p:sp>
        <p:nvSpPr>
          <p:cNvPr id="53" name="효율성…">
            <a:extLst>
              <a:ext uri="{FF2B5EF4-FFF2-40B4-BE49-F238E27FC236}">
                <a16:creationId xmlns:a16="http://schemas.microsoft.com/office/drawing/2014/main" id="{8EFF5858-805A-B3EC-C197-0C8063124EE6}"/>
              </a:ext>
            </a:extLst>
          </p:cNvPr>
          <p:cNvSpPr/>
          <p:nvPr/>
        </p:nvSpPr>
        <p:spPr>
          <a:xfrm>
            <a:off x="2715188" y="2099251"/>
            <a:ext cx="6275253" cy="1372401"/>
          </a:xfrm>
          <a:prstGeom prst="rect">
            <a:avLst/>
          </a:prstGeom>
          <a:noFill/>
          <a:ln w="25400"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r>
              <a:rPr dirty="0" err="1">
                <a:solidFill>
                  <a:schemeClr val="accent6"/>
                </a:solidFill>
                <a:latin typeface="+mn-ea"/>
                <a:ea typeface="+mn-ea"/>
              </a:rPr>
              <a:t>효율성</a:t>
            </a:r>
            <a:r>
              <a:rPr lang="en-US" dirty="0">
                <a:solidFill>
                  <a:schemeClr val="accent6"/>
                </a:solidFill>
                <a:latin typeface="+mn-ea"/>
                <a:ea typeface="+mn-ea"/>
              </a:rPr>
              <a:t>: </a:t>
            </a:r>
            <a:r>
              <a:rPr lang="en" dirty="0">
                <a:solidFill>
                  <a:schemeClr val="accent6"/>
                </a:solidFill>
                <a:latin typeface="+mn-ea"/>
                <a:ea typeface="+mn-ea"/>
              </a:rPr>
              <a:t>Task</a:t>
            </a:r>
            <a:r>
              <a:rPr lang="ko-KR" altLang="en-US" dirty="0">
                <a:solidFill>
                  <a:schemeClr val="accent6"/>
                </a:solidFill>
                <a:latin typeface="+mn-ea"/>
                <a:ea typeface="+mn-ea"/>
              </a:rPr>
              <a:t>별 관리</a:t>
            </a:r>
            <a:endParaRPr lang="en" dirty="0">
              <a:solidFill>
                <a:schemeClr val="accent6"/>
              </a:solidFill>
              <a:latin typeface="+mn-ea"/>
              <a:ea typeface="+mn-ea"/>
            </a:endParaRPr>
          </a:p>
        </p:txBody>
      </p:sp>
      <p:sp>
        <p:nvSpPr>
          <p:cNvPr id="54" name="커널 단">
            <a:extLst>
              <a:ext uri="{FF2B5EF4-FFF2-40B4-BE49-F238E27FC236}">
                <a16:creationId xmlns:a16="http://schemas.microsoft.com/office/drawing/2014/main" id="{23431943-333F-FC20-A53C-22F46D96A15F}"/>
              </a:ext>
            </a:extLst>
          </p:cNvPr>
          <p:cNvSpPr/>
          <p:nvPr/>
        </p:nvSpPr>
        <p:spPr>
          <a:xfrm>
            <a:off x="599637" y="1459729"/>
            <a:ext cx="4678419" cy="811184"/>
          </a:xfrm>
          <a:prstGeom prst="rect">
            <a:avLst/>
          </a:prstGeom>
          <a:noFill/>
          <a:ln w="25400"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r>
              <a:rPr lang="en-US" sz="3200" b="1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OS Kernel Components</a:t>
            </a:r>
            <a:endParaRPr sz="3200" b="1" dirty="0">
              <a:solidFill>
                <a:srgbClr val="0070C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4E992AD3-F103-51D4-1BAA-2D73AE0C257D}"/>
              </a:ext>
            </a:extLst>
          </p:cNvPr>
          <p:cNvGrpSpPr/>
          <p:nvPr/>
        </p:nvGrpSpPr>
        <p:grpSpPr>
          <a:xfrm>
            <a:off x="997348" y="3271090"/>
            <a:ext cx="15413353" cy="5222842"/>
            <a:chOff x="997348" y="3271090"/>
            <a:chExt cx="15413353" cy="5222842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81134417-18CC-53D4-E200-A4C082EF92A5}"/>
                </a:ext>
              </a:extLst>
            </p:cNvPr>
            <p:cNvGrpSpPr/>
            <p:nvPr/>
          </p:nvGrpSpPr>
          <p:grpSpPr>
            <a:xfrm>
              <a:off x="997348" y="3271090"/>
              <a:ext cx="15413353" cy="5222842"/>
              <a:chOff x="843315" y="4045690"/>
              <a:chExt cx="15413353" cy="5222842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0CEB675C-9FE6-E8F1-5434-7C545F55DF4A}"/>
                  </a:ext>
                </a:extLst>
              </p:cNvPr>
              <p:cNvGrpSpPr/>
              <p:nvPr/>
            </p:nvGrpSpPr>
            <p:grpSpPr>
              <a:xfrm>
                <a:off x="843316" y="4045690"/>
                <a:ext cx="1270001" cy="1270001"/>
                <a:chOff x="1209469" y="3346018"/>
                <a:chExt cx="1270001" cy="1270001"/>
              </a:xfrm>
            </p:grpSpPr>
            <p:sp>
              <p:nvSpPr>
                <p:cNvPr id="4" name="모서리가 둥근 직사각형 3">
                  <a:extLst>
                    <a:ext uri="{FF2B5EF4-FFF2-40B4-BE49-F238E27FC236}">
                      <a16:creationId xmlns:a16="http://schemas.microsoft.com/office/drawing/2014/main" id="{5814B2C8-90A7-D7F5-2F02-8E6DBEA33553}"/>
                    </a:ext>
                  </a:extLst>
                </p:cNvPr>
                <p:cNvSpPr/>
                <p:nvPr/>
              </p:nvSpPr>
              <p:spPr>
                <a:xfrm>
                  <a:off x="1209469" y="3346018"/>
                  <a:ext cx="1270001" cy="1270001"/>
                </a:xfrm>
                <a:prstGeom prst="roundRect">
                  <a:avLst/>
                </a:prstGeom>
                <a:solidFill>
                  <a:srgbClr val="EFEFEF"/>
                </a:solidFill>
                <a:ln w="38100" cap="flat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8" tIns="45718" rIns="45718" bIns="45718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Helvetica"/>
                  </a:endParaRPr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C6975BE-F0D0-DC8E-247E-137F984D6919}"/>
                    </a:ext>
                  </a:extLst>
                </p:cNvPr>
                <p:cNvSpPr txBox="1"/>
                <p:nvPr/>
              </p:nvSpPr>
              <p:spPr>
                <a:xfrm>
                  <a:off x="1458607" y="3823781"/>
                  <a:ext cx="842141" cy="369328"/>
                </a:xfrm>
                <a:prstGeom prst="rect">
                  <a:avLst/>
                </a:prstGeom>
                <a:solidFill>
                  <a:srgbClr val="EFEFEF"/>
                </a:solidFill>
                <a:ln w="381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8" tIns="45718" rIns="45718" bIns="45718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ko-KR" sz="1800" b="1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Malgun Gothic" panose="020B0503020000020004" pitchFamily="34" charset="-127"/>
                      <a:ea typeface="Malgun Gothic" panose="020B0503020000020004" pitchFamily="34" charset="-127"/>
                      <a:sym typeface="Helvetica"/>
                    </a:rPr>
                    <a:t>Task 1</a:t>
                  </a:r>
                </a:p>
              </p:txBody>
            </p: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7656AFC5-9D20-EA09-457A-E5639C3FBEDE}"/>
                  </a:ext>
                </a:extLst>
              </p:cNvPr>
              <p:cNvGrpSpPr/>
              <p:nvPr/>
            </p:nvGrpSpPr>
            <p:grpSpPr>
              <a:xfrm>
                <a:off x="843316" y="6022110"/>
                <a:ext cx="1270001" cy="1270001"/>
                <a:chOff x="1209469" y="3346018"/>
                <a:chExt cx="1270001" cy="1270001"/>
              </a:xfrm>
            </p:grpSpPr>
            <p:sp>
              <p:nvSpPr>
                <p:cNvPr id="9" name="모서리가 둥근 직사각형 8">
                  <a:extLst>
                    <a:ext uri="{FF2B5EF4-FFF2-40B4-BE49-F238E27FC236}">
                      <a16:creationId xmlns:a16="http://schemas.microsoft.com/office/drawing/2014/main" id="{17A55919-0FB9-6A33-5A1D-F39A3241934F}"/>
                    </a:ext>
                  </a:extLst>
                </p:cNvPr>
                <p:cNvSpPr/>
                <p:nvPr/>
              </p:nvSpPr>
              <p:spPr>
                <a:xfrm>
                  <a:off x="1209469" y="3346018"/>
                  <a:ext cx="1270001" cy="1270001"/>
                </a:xfrm>
                <a:prstGeom prst="roundRect">
                  <a:avLst/>
                </a:prstGeom>
                <a:solidFill>
                  <a:srgbClr val="EFEFEF"/>
                </a:solidFill>
                <a:ln w="38100" cap="flat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8" tIns="45718" rIns="45718" bIns="45718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Helvetica"/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101CB80-DE10-5A03-F875-C497B9B45AA5}"/>
                    </a:ext>
                  </a:extLst>
                </p:cNvPr>
                <p:cNvSpPr txBox="1"/>
                <p:nvPr/>
              </p:nvSpPr>
              <p:spPr>
                <a:xfrm>
                  <a:off x="1458607" y="3823781"/>
                  <a:ext cx="842141" cy="369328"/>
                </a:xfrm>
                <a:prstGeom prst="rect">
                  <a:avLst/>
                </a:prstGeom>
                <a:solidFill>
                  <a:srgbClr val="EFEFEF"/>
                </a:solidFill>
                <a:ln w="381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8" tIns="45718" rIns="45718" bIns="45718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ko-KR" sz="1800" b="1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Malgun Gothic" panose="020B0503020000020004" pitchFamily="34" charset="-127"/>
                      <a:ea typeface="Malgun Gothic" panose="020B0503020000020004" pitchFamily="34" charset="-127"/>
                      <a:sym typeface="Helvetica"/>
                    </a:rPr>
                    <a:t>Task 2</a:t>
                  </a:r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5F376B2C-9069-8502-877C-25AB01BB6F28}"/>
                  </a:ext>
                </a:extLst>
              </p:cNvPr>
              <p:cNvGrpSpPr/>
              <p:nvPr/>
            </p:nvGrpSpPr>
            <p:grpSpPr>
              <a:xfrm>
                <a:off x="843315" y="7998531"/>
                <a:ext cx="1270001" cy="1270001"/>
                <a:chOff x="1209469" y="3346018"/>
                <a:chExt cx="1270001" cy="1270001"/>
              </a:xfrm>
            </p:grpSpPr>
            <p:sp>
              <p:nvSpPr>
                <p:cNvPr id="12" name="모서리가 둥근 직사각형 11">
                  <a:extLst>
                    <a:ext uri="{FF2B5EF4-FFF2-40B4-BE49-F238E27FC236}">
                      <a16:creationId xmlns:a16="http://schemas.microsoft.com/office/drawing/2014/main" id="{F98C7983-C041-7E35-AFD6-BB2101A4A79F}"/>
                    </a:ext>
                  </a:extLst>
                </p:cNvPr>
                <p:cNvSpPr/>
                <p:nvPr/>
              </p:nvSpPr>
              <p:spPr>
                <a:xfrm>
                  <a:off x="1209469" y="3346018"/>
                  <a:ext cx="1270001" cy="1270001"/>
                </a:xfrm>
                <a:prstGeom prst="roundRect">
                  <a:avLst/>
                </a:prstGeom>
                <a:solidFill>
                  <a:srgbClr val="EFEFEF"/>
                </a:solidFill>
                <a:ln w="38100" cap="flat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8" tIns="45718" rIns="45718" bIns="45718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Helvetica"/>
                  </a:endParaRP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4208F70-BE9A-7B70-2A94-7C20F3512A4B}"/>
                    </a:ext>
                  </a:extLst>
                </p:cNvPr>
                <p:cNvSpPr txBox="1"/>
                <p:nvPr/>
              </p:nvSpPr>
              <p:spPr>
                <a:xfrm>
                  <a:off x="1287905" y="3832466"/>
                  <a:ext cx="1176817" cy="307773"/>
                </a:xfrm>
                <a:prstGeom prst="rect">
                  <a:avLst/>
                </a:prstGeom>
                <a:solidFill>
                  <a:srgbClr val="EFEFEF"/>
                </a:solidFill>
                <a:ln w="381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8" tIns="45718" rIns="45718" bIns="45718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ko-KR" sz="1400" b="1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Malgun Gothic" panose="020B0503020000020004" pitchFamily="34" charset="-127"/>
                      <a:ea typeface="Malgun Gothic" panose="020B0503020000020004" pitchFamily="34" charset="-127"/>
                      <a:sym typeface="Helvetica"/>
                    </a:rPr>
                    <a:t>Interrupts 1</a:t>
                  </a:r>
                </a:p>
              </p:txBody>
            </p:sp>
          </p:grpSp>
          <p:cxnSp>
            <p:nvCxnSpPr>
              <p:cNvPr id="15" name="구부러진 연결선[U] 14">
                <a:extLst>
                  <a:ext uri="{FF2B5EF4-FFF2-40B4-BE49-F238E27FC236}">
                    <a16:creationId xmlns:a16="http://schemas.microsoft.com/office/drawing/2014/main" id="{5DF7B767-1BAE-0884-F2F6-5CB7A2B976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1155" y="4815640"/>
                <a:ext cx="1936652" cy="1691888"/>
              </a:xfrm>
              <a:prstGeom prst="curvedConnector3">
                <a:avLst>
                  <a:gd name="adj1" fmla="val 50000"/>
                </a:avLst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구부러진 연결선[U] 19">
                <a:extLst>
                  <a:ext uri="{FF2B5EF4-FFF2-40B4-BE49-F238E27FC236}">
                    <a16:creationId xmlns:a16="http://schemas.microsoft.com/office/drawing/2014/main" id="{36DE12D3-7230-1163-FC36-A46605D741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7097" y="6657110"/>
                <a:ext cx="2020710" cy="12700"/>
              </a:xfrm>
              <a:prstGeom prst="curvedConnector3">
                <a:avLst>
                  <a:gd name="adj1" fmla="val 50000"/>
                </a:avLst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구부러진 연결선[U] 21">
                <a:extLst>
                  <a:ext uri="{FF2B5EF4-FFF2-40B4-BE49-F238E27FC236}">
                    <a16:creationId xmlns:a16="http://schemas.microsoft.com/office/drawing/2014/main" id="{071CA062-B69A-F5B1-AC46-652057801E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00600" y="6819392"/>
                <a:ext cx="2097207" cy="1847730"/>
              </a:xfrm>
              <a:prstGeom prst="curvedConnector3">
                <a:avLst>
                  <a:gd name="adj1" fmla="val 50000"/>
                </a:avLst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29623310-EA77-199B-5D9C-F81AB00789D9}"/>
                  </a:ext>
                </a:extLst>
              </p:cNvPr>
              <p:cNvGrpSpPr/>
              <p:nvPr/>
            </p:nvGrpSpPr>
            <p:grpSpPr>
              <a:xfrm>
                <a:off x="4733680" y="5372643"/>
                <a:ext cx="2540001" cy="2540001"/>
                <a:chOff x="4600948" y="5372643"/>
                <a:chExt cx="2540001" cy="2540001"/>
              </a:xfrm>
            </p:grpSpPr>
            <p:sp>
              <p:nvSpPr>
                <p:cNvPr id="28" name="모서리가 둥근 직사각형 27">
                  <a:extLst>
                    <a:ext uri="{FF2B5EF4-FFF2-40B4-BE49-F238E27FC236}">
                      <a16:creationId xmlns:a16="http://schemas.microsoft.com/office/drawing/2014/main" id="{25AD3848-5625-4084-647D-2FB5E353DC7F}"/>
                    </a:ext>
                  </a:extLst>
                </p:cNvPr>
                <p:cNvSpPr/>
                <p:nvPr/>
              </p:nvSpPr>
              <p:spPr>
                <a:xfrm>
                  <a:off x="4600948" y="5372643"/>
                  <a:ext cx="2540001" cy="2540001"/>
                </a:xfrm>
                <a:prstGeom prst="roundRect">
                  <a:avLst/>
                </a:prstGeom>
                <a:solidFill>
                  <a:srgbClr val="EFEFEF"/>
                </a:solidFill>
                <a:ln w="38100" cap="flat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8" tIns="45718" rIns="45718" bIns="45718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Helvetica"/>
                  </a:endParaRP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2B9B262-08E0-9321-4E34-43AF952937FA}"/>
                    </a:ext>
                  </a:extLst>
                </p:cNvPr>
                <p:cNvSpPr txBox="1"/>
                <p:nvPr/>
              </p:nvSpPr>
              <p:spPr>
                <a:xfrm>
                  <a:off x="4732437" y="5875468"/>
                  <a:ext cx="2279362" cy="1477323"/>
                </a:xfrm>
                <a:prstGeom prst="rect">
                  <a:avLst/>
                </a:prstGeom>
                <a:solidFill>
                  <a:srgbClr val="EFEFEF"/>
                </a:solidFill>
                <a:ln w="381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8" tIns="45718" rIns="45718" bIns="45718" numCol="1" spcCol="38100" rtlCol="0" anchor="t">
                  <a:spAutoFit/>
                </a:bodyPr>
                <a:lstStyle/>
                <a:p>
                  <a:pPr algn="ctr"/>
                  <a:r>
                    <a:rPr lang="en" altLang="ko-KR" sz="3000" b="1" dirty="0" err="1">
                      <a:latin typeface="Malgun Gothic" panose="020B0503020000020004" pitchFamily="34" charset="-127"/>
                      <a:ea typeface="Malgun Gothic" panose="020B0503020000020004" pitchFamily="34" charset="-127"/>
                    </a:rPr>
                    <a:t>GateKeeper</a:t>
                  </a:r>
                  <a:r>
                    <a:rPr lang="en" altLang="ko-KR" sz="3000" b="1" dirty="0">
                      <a:latin typeface="Malgun Gothic" panose="020B0503020000020004" pitchFamily="34" charset="-127"/>
                      <a:ea typeface="Malgun Gothic" panose="020B0503020000020004" pitchFamily="34" charset="-127"/>
                    </a:rPr>
                    <a:t> </a:t>
                  </a:r>
                </a:p>
                <a:p>
                  <a:pPr algn="ctr"/>
                  <a:r>
                    <a:rPr lang="ko-KR" altLang="en-US" sz="3000" b="1" dirty="0">
                      <a:latin typeface="Malgun Gothic" panose="020B0503020000020004" pitchFamily="34" charset="-127"/>
                      <a:ea typeface="Malgun Gothic" panose="020B0503020000020004" pitchFamily="34" charset="-127"/>
                    </a:rPr>
                    <a:t>전용</a:t>
                  </a:r>
                  <a:r>
                    <a:rPr lang="en-US" altLang="ko-KR" sz="3000" b="1" dirty="0">
                      <a:latin typeface="Malgun Gothic" panose="020B0503020000020004" pitchFamily="34" charset="-127"/>
                      <a:ea typeface="Malgun Gothic" panose="020B0503020000020004" pitchFamily="34" charset="-127"/>
                    </a:rPr>
                    <a:t> </a:t>
                  </a:r>
                  <a:r>
                    <a:rPr lang="ko-KR" altLang="en-US" sz="3000" b="1" dirty="0" err="1">
                      <a:latin typeface="Malgun Gothic" panose="020B0503020000020004" pitchFamily="34" charset="-127"/>
                      <a:ea typeface="Malgun Gothic" panose="020B0503020000020004" pitchFamily="34" charset="-127"/>
                    </a:rPr>
                    <a:t>메일함</a:t>
                  </a:r>
                  <a:endParaRPr lang="en-US" altLang="ko-KR" sz="3000" b="1" dirty="0">
                    <a:latin typeface="Malgun Gothic" panose="020B0503020000020004" pitchFamily="34" charset="-127"/>
                    <a:ea typeface="Malgun Gothic" panose="020B0503020000020004" pitchFamily="34" charset="-127"/>
                  </a:endParaRPr>
                </a:p>
                <a:p>
                  <a:pPr algn="ctr"/>
                  <a:r>
                    <a:rPr lang="en-US" altLang="ko-KR" sz="3000" b="1" dirty="0">
                      <a:latin typeface="Malgun Gothic" panose="020B0503020000020004" pitchFamily="34" charset="-127"/>
                      <a:ea typeface="Malgun Gothic" panose="020B0503020000020004" pitchFamily="34" charset="-127"/>
                    </a:rPr>
                    <a:t>(</a:t>
                  </a:r>
                  <a:r>
                    <a:rPr lang="en" altLang="ko-KR" sz="3000" b="1" dirty="0">
                      <a:latin typeface="Malgun Gothic" panose="020B0503020000020004" pitchFamily="34" charset="-127"/>
                      <a:ea typeface="Malgun Gothic" panose="020B0503020000020004" pitchFamily="34" charset="-127"/>
                    </a:rPr>
                    <a:t>Queue)</a:t>
                  </a:r>
                </a:p>
              </p:txBody>
            </p:sp>
          </p:grpSp>
          <p:cxnSp>
            <p:nvCxnSpPr>
              <p:cNvPr id="35" name="구부러진 연결선[U] 34">
                <a:extLst>
                  <a:ext uri="{FF2B5EF4-FFF2-40B4-BE49-F238E27FC236}">
                    <a16:creationId xmlns:a16="http://schemas.microsoft.com/office/drawing/2014/main" id="{70B282EC-A285-D8DF-E5D7-5DB80A1A1C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5555" y="6605768"/>
                <a:ext cx="1330238" cy="8360"/>
              </a:xfrm>
              <a:prstGeom prst="curvedConnector3">
                <a:avLst>
                  <a:gd name="adj1" fmla="val 50000"/>
                </a:avLst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0507EA13-6095-3E66-8560-4EC200B3841C}"/>
                  </a:ext>
                </a:extLst>
              </p:cNvPr>
              <p:cNvGrpSpPr/>
              <p:nvPr/>
            </p:nvGrpSpPr>
            <p:grpSpPr>
              <a:xfrm>
                <a:off x="9140452" y="5344128"/>
                <a:ext cx="2540001" cy="2540001"/>
                <a:chOff x="4600948" y="5372643"/>
                <a:chExt cx="2540001" cy="2540001"/>
              </a:xfrm>
            </p:grpSpPr>
            <p:sp>
              <p:nvSpPr>
                <p:cNvPr id="39" name="모서리가 둥근 직사각형 38">
                  <a:extLst>
                    <a:ext uri="{FF2B5EF4-FFF2-40B4-BE49-F238E27FC236}">
                      <a16:creationId xmlns:a16="http://schemas.microsoft.com/office/drawing/2014/main" id="{4F789E47-01C7-5216-CC6C-527C86F59DA3}"/>
                    </a:ext>
                  </a:extLst>
                </p:cNvPr>
                <p:cNvSpPr/>
                <p:nvPr/>
              </p:nvSpPr>
              <p:spPr>
                <a:xfrm>
                  <a:off x="4600948" y="5372643"/>
                  <a:ext cx="2540001" cy="2540001"/>
                </a:xfrm>
                <a:prstGeom prst="roundRect">
                  <a:avLst/>
                </a:prstGeom>
                <a:solidFill>
                  <a:srgbClr val="EFEFEF"/>
                </a:solidFill>
                <a:ln w="38100" cap="flat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8" tIns="45718" rIns="45718" bIns="45718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Helvetica"/>
                  </a:endParaRP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14800B35-2860-50D1-FB57-9B5285A9CFCA}"/>
                    </a:ext>
                  </a:extLst>
                </p:cNvPr>
                <p:cNvSpPr txBox="1"/>
                <p:nvPr/>
              </p:nvSpPr>
              <p:spPr>
                <a:xfrm>
                  <a:off x="4776883" y="6421328"/>
                  <a:ext cx="2279362" cy="553994"/>
                </a:xfrm>
                <a:prstGeom prst="rect">
                  <a:avLst/>
                </a:prstGeom>
                <a:solidFill>
                  <a:srgbClr val="EFEFEF"/>
                </a:solidFill>
                <a:ln w="381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8" tIns="45718" rIns="45718" bIns="45718" numCol="1" spcCol="38100" rtlCol="0" anchor="t">
                  <a:spAutoFit/>
                </a:bodyPr>
                <a:lstStyle/>
                <a:p>
                  <a:pPr algn="ctr"/>
                  <a:r>
                    <a:rPr lang="en-US" altLang="ko-KR" sz="3000" b="1" dirty="0" err="1">
                      <a:latin typeface="Malgun Gothic" panose="020B0503020000020004" pitchFamily="34" charset="-127"/>
                      <a:ea typeface="Malgun Gothic" panose="020B0503020000020004" pitchFamily="34" charset="-127"/>
                    </a:rPr>
                    <a:t>GateKeeper</a:t>
                  </a:r>
                  <a:endParaRPr lang="en" altLang="ko-KR" sz="3000" b="1" dirty="0">
                    <a:latin typeface="Malgun Gothic" panose="020B0503020000020004" pitchFamily="34" charset="-127"/>
                    <a:ea typeface="Malgun Gothic" panose="020B0503020000020004" pitchFamily="34" charset="-127"/>
                  </a:endParaRPr>
                </a:p>
              </p:txBody>
            </p:sp>
          </p:grpSp>
          <p:cxnSp>
            <p:nvCxnSpPr>
              <p:cNvPr id="42" name="구부러진 연결선[U] 41">
                <a:extLst>
                  <a:ext uri="{FF2B5EF4-FFF2-40B4-BE49-F238E27FC236}">
                    <a16:creationId xmlns:a16="http://schemas.microsoft.com/office/drawing/2014/main" id="{C14EBC39-2FFC-F3AE-9A49-517F88F23B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73295" y="6642643"/>
                <a:ext cx="1330238" cy="8360"/>
              </a:xfrm>
              <a:prstGeom prst="curvedConnector3">
                <a:avLst>
                  <a:gd name="adj1" fmla="val 52217"/>
                </a:avLst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915B2729-1BF7-2D92-E6E3-141AA080749D}"/>
                  </a:ext>
                </a:extLst>
              </p:cNvPr>
              <p:cNvGrpSpPr/>
              <p:nvPr/>
            </p:nvGrpSpPr>
            <p:grpSpPr>
              <a:xfrm>
                <a:off x="13716667" y="5315691"/>
                <a:ext cx="2540001" cy="2540001"/>
                <a:chOff x="4600948" y="5372643"/>
                <a:chExt cx="2540001" cy="2540001"/>
              </a:xfrm>
            </p:grpSpPr>
            <p:sp>
              <p:nvSpPr>
                <p:cNvPr id="44" name="모서리가 둥근 직사각형 43">
                  <a:extLst>
                    <a:ext uri="{FF2B5EF4-FFF2-40B4-BE49-F238E27FC236}">
                      <a16:creationId xmlns:a16="http://schemas.microsoft.com/office/drawing/2014/main" id="{4B8DBC8F-C0D1-D317-C7A9-4584C910AC95}"/>
                    </a:ext>
                  </a:extLst>
                </p:cNvPr>
                <p:cNvSpPr/>
                <p:nvPr/>
              </p:nvSpPr>
              <p:spPr>
                <a:xfrm>
                  <a:off x="4600948" y="5372643"/>
                  <a:ext cx="2540001" cy="2540001"/>
                </a:xfrm>
                <a:prstGeom prst="roundRect">
                  <a:avLst/>
                </a:prstGeom>
                <a:solidFill>
                  <a:srgbClr val="EFEFEF"/>
                </a:solidFill>
                <a:ln w="38100" cap="flat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8" tIns="45718" rIns="45718" bIns="45718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Helvetica"/>
                  </a:endParaRP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AFC8CE4-37B8-CC17-3DC6-F6106E6111E0}"/>
                    </a:ext>
                  </a:extLst>
                </p:cNvPr>
                <p:cNvSpPr txBox="1"/>
                <p:nvPr/>
              </p:nvSpPr>
              <p:spPr>
                <a:xfrm>
                  <a:off x="4745163" y="6449765"/>
                  <a:ext cx="2279362" cy="553994"/>
                </a:xfrm>
                <a:prstGeom prst="rect">
                  <a:avLst/>
                </a:prstGeom>
                <a:solidFill>
                  <a:srgbClr val="EFEFEF"/>
                </a:solidFill>
                <a:ln w="381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8" tIns="45718" rIns="45718" bIns="45718" numCol="1" spcCol="38100" rtlCol="0" anchor="t">
                  <a:spAutoFit/>
                </a:bodyPr>
                <a:lstStyle/>
                <a:p>
                  <a:pPr algn="ctr"/>
                  <a:r>
                    <a:rPr lang="en-US" altLang="ko-KR" sz="3000" b="1" dirty="0">
                      <a:latin typeface="Malgun Gothic" panose="020B0503020000020004" pitchFamily="34" charset="-127"/>
                      <a:ea typeface="Malgun Gothic" panose="020B0503020000020004" pitchFamily="34" charset="-127"/>
                    </a:rPr>
                    <a:t>LCD</a:t>
                  </a:r>
                  <a:endParaRPr lang="en" altLang="ko-KR" sz="3000" b="1" dirty="0">
                    <a:latin typeface="Malgun Gothic" panose="020B0503020000020004" pitchFamily="34" charset="-127"/>
                    <a:ea typeface="Malgun Gothic" panose="020B0503020000020004" pitchFamily="34" charset="-127"/>
                  </a:endParaRPr>
                </a:p>
              </p:txBody>
            </p:sp>
          </p:grpSp>
        </p:grp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1E8F5F97-78CA-B6BC-4231-B34FBB51345D}"/>
                </a:ext>
              </a:extLst>
            </p:cNvPr>
            <p:cNvSpPr/>
            <p:nvPr/>
          </p:nvSpPr>
          <p:spPr>
            <a:xfrm>
              <a:off x="4714510" y="4177310"/>
              <a:ext cx="7396394" cy="3274723"/>
            </a:xfrm>
            <a:prstGeom prst="rect">
              <a:avLst/>
            </a:prstGeom>
            <a:noFill/>
            <a:ln w="19050" cap="flat">
              <a:solidFill>
                <a:schemeClr val="accent6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DAA7D39-37A6-706E-27F7-BBAD0D6BAEAD}"/>
                </a:ext>
              </a:extLst>
            </p:cNvPr>
            <p:cNvSpPr txBox="1"/>
            <p:nvPr/>
          </p:nvSpPr>
          <p:spPr>
            <a:xfrm>
              <a:off x="4651840" y="3816993"/>
              <a:ext cx="1884406" cy="5847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600" i="0" u="none" strike="noStrike" cap="none" spc="0" normalizeH="0" baseline="0" dirty="0">
                  <a:ln>
                    <a:noFill/>
                  </a:ln>
                  <a:solidFill>
                    <a:schemeClr val="accent6"/>
                  </a:solidFill>
                  <a:effectLst/>
                  <a:uFillTx/>
                  <a:latin typeface="+mn-ea"/>
                  <a:ea typeface="+mn-ea"/>
                  <a:cs typeface="+mj-cs"/>
                  <a:sym typeface="Helvetica"/>
                </a:rPr>
                <a:t>*안정성</a:t>
              </a:r>
              <a:r>
                <a:rPr kumimoji="0" lang="en-US" altLang="ko-KR" sz="1600" i="0" u="none" strike="noStrike" cap="none" spc="0" normalizeH="0" baseline="0" dirty="0">
                  <a:ln>
                    <a:noFill/>
                  </a:ln>
                  <a:solidFill>
                    <a:schemeClr val="accent6"/>
                  </a:solidFill>
                  <a:effectLst/>
                  <a:uFillTx/>
                  <a:latin typeface="+mn-ea"/>
                  <a:ea typeface="+mn-ea"/>
                  <a:cs typeface="+mj-cs"/>
                  <a:sym typeface="Helvetica"/>
                </a:rPr>
                <a:t>: </a:t>
              </a:r>
              <a:r>
                <a:rPr kumimoji="0" lang="en-US" altLang="ko-KR" sz="1600" i="0" u="none" strike="noStrike" cap="none" spc="0" normalizeH="0" baseline="0" dirty="0" err="1">
                  <a:ln>
                    <a:noFill/>
                  </a:ln>
                  <a:solidFill>
                    <a:schemeClr val="accent6"/>
                  </a:solidFill>
                  <a:effectLst/>
                  <a:uFillTx/>
                  <a:latin typeface="+mn-ea"/>
                  <a:ea typeface="+mn-ea"/>
                  <a:cs typeface="+mj-cs"/>
                  <a:sym typeface="Helvetica"/>
                </a:rPr>
                <a:t>GateKeeper</a:t>
              </a:r>
              <a:endParaRPr kumimoji="0" lang="ko-KR" altLang="en-US" sz="1600" i="0" u="none" strike="noStrike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+mn-ea"/>
                <a:ea typeface="+mn-ea"/>
                <a:cs typeface="+mj-cs"/>
                <a:sym typeface="Helvetica"/>
              </a:endParaRPr>
            </a:p>
          </p:txBody>
        </p:sp>
      </p:grp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DAE8C3FC-551D-4FC3-F0E7-7063FC2DD0F2}"/>
              </a:ext>
            </a:extLst>
          </p:cNvPr>
          <p:cNvSpPr/>
          <p:nvPr/>
        </p:nvSpPr>
        <p:spPr>
          <a:xfrm>
            <a:off x="4651840" y="3408375"/>
            <a:ext cx="10818056" cy="408618"/>
          </a:xfrm>
          <a:prstGeom prst="roundRect">
            <a:avLst/>
          </a:prstGeom>
          <a:solidFill>
            <a:srgbClr val="EFEFEF"/>
          </a:solidFill>
          <a:ln w="38100" cap="flat">
            <a:solidFill>
              <a:schemeClr val="tx1">
                <a:lumMod val="95000"/>
                <a:lumOff val="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err="1"/>
              <a:t>TaskManger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20646768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A14B14-C60F-BB67-9B12-B4A893C0B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1">
            <a:extLst>
              <a:ext uri="{FF2B5EF4-FFF2-40B4-BE49-F238E27FC236}">
                <a16:creationId xmlns:a16="http://schemas.microsoft.com/office/drawing/2014/main" id="{25D01604-AD45-30A3-F529-B87B52CFBE4E}"/>
              </a:ext>
            </a:extLst>
          </p:cNvPr>
          <p:cNvSpPr txBox="1"/>
          <p:nvPr/>
        </p:nvSpPr>
        <p:spPr>
          <a:xfrm>
            <a:off x="290580" y="238663"/>
            <a:ext cx="14099231" cy="964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5400" b="1">
                <a:solidFill>
                  <a:srgbClr val="FFFFFF"/>
                </a:solidFill>
                <a:latin typeface="LG스마트체2.0 Regular"/>
                <a:ea typeface="LG스마트체2.0 Regular"/>
                <a:cs typeface="LG스마트체2.0 Regular"/>
                <a:sym typeface="LG스마트체2.0 Regular"/>
              </a:defRPr>
            </a:lvl1pPr>
          </a:lstStyle>
          <a:p>
            <a:r>
              <a:t>3. 핵심 기술</a:t>
            </a:r>
          </a:p>
        </p:txBody>
      </p:sp>
      <p:grpSp>
        <p:nvGrpSpPr>
          <p:cNvPr id="51" name="직사각형 2">
            <a:extLst>
              <a:ext uri="{FF2B5EF4-FFF2-40B4-BE49-F238E27FC236}">
                <a16:creationId xmlns:a16="http://schemas.microsoft.com/office/drawing/2014/main" id="{63AB83A2-81BC-5A4C-EB95-1D554EC446D9}"/>
              </a:ext>
            </a:extLst>
          </p:cNvPr>
          <p:cNvGrpSpPr/>
          <p:nvPr/>
        </p:nvGrpSpPr>
        <p:grpSpPr>
          <a:xfrm>
            <a:off x="6289154" y="-793306"/>
            <a:ext cx="11092725" cy="2188568"/>
            <a:chOff x="-1" y="0"/>
            <a:chExt cx="11092724" cy="2188566"/>
          </a:xfrm>
        </p:grpSpPr>
        <p:sp>
          <p:nvSpPr>
            <p:cNvPr id="49" name="직사각형">
              <a:extLst>
                <a:ext uri="{FF2B5EF4-FFF2-40B4-BE49-F238E27FC236}">
                  <a16:creationId xmlns:a16="http://schemas.microsoft.com/office/drawing/2014/main" id="{1E6ECBBE-06A6-C47E-19AB-32E33686FE85}"/>
                </a:ext>
              </a:extLst>
            </p:cNvPr>
            <p:cNvSpPr/>
            <p:nvPr/>
          </p:nvSpPr>
          <p:spPr>
            <a:xfrm>
              <a:off x="-2" y="-1"/>
              <a:ext cx="11092726" cy="2188568"/>
            </a:xfrm>
            <a:prstGeom prst="rect">
              <a:avLst/>
            </a:prstGeom>
            <a:solidFill>
              <a:srgbClr val="FFFF0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0" name="개발에 사용된 가장 핵심적으로 구현된 기술 소개…">
              <a:extLst>
                <a:ext uri="{FF2B5EF4-FFF2-40B4-BE49-F238E27FC236}">
                  <a16:creationId xmlns:a16="http://schemas.microsoft.com/office/drawing/2014/main" id="{000CB490-67C0-4D02-8C04-112F77558001}"/>
                </a:ext>
              </a:extLst>
            </p:cNvPr>
            <p:cNvSpPr txBox="1"/>
            <p:nvPr/>
          </p:nvSpPr>
          <p:spPr>
            <a:xfrm>
              <a:off x="52068" y="281977"/>
              <a:ext cx="10988586" cy="16246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marL="457200" indent="-457200">
                <a:buSzPct val="100000"/>
                <a:buChar char="-"/>
                <a:defRPr sz="3200" b="1"/>
              </a:pPr>
              <a:r>
                <a:rPr dirty="0" err="1"/>
                <a:t>개발에</a:t>
              </a:r>
              <a:r>
                <a:rPr dirty="0"/>
                <a:t> </a:t>
              </a:r>
              <a:r>
                <a:rPr dirty="0" err="1"/>
                <a:t>사용된</a:t>
              </a:r>
              <a:r>
                <a:rPr dirty="0"/>
                <a:t> </a:t>
              </a:r>
              <a:r>
                <a:rPr dirty="0" err="1"/>
                <a:t>가장</a:t>
              </a:r>
              <a:r>
                <a:rPr dirty="0"/>
                <a:t> </a:t>
              </a:r>
              <a:r>
                <a:rPr dirty="0" err="1"/>
                <a:t>핵심적으로</a:t>
              </a:r>
              <a:r>
                <a:rPr dirty="0"/>
                <a:t> </a:t>
              </a:r>
              <a:r>
                <a:rPr dirty="0" err="1"/>
                <a:t>구현된</a:t>
              </a:r>
              <a:r>
                <a:rPr dirty="0"/>
                <a:t> </a:t>
              </a:r>
              <a:r>
                <a:rPr dirty="0" err="1"/>
                <a:t>기술</a:t>
              </a:r>
              <a:r>
                <a:rPr dirty="0"/>
                <a:t> </a:t>
              </a:r>
              <a:r>
                <a:rPr dirty="0" err="1"/>
                <a:t>소개</a:t>
              </a:r>
              <a:endParaRPr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457200">
                <a:buSzPct val="100000"/>
                <a:buChar char="-"/>
                <a:defRPr sz="3200" b="1"/>
              </a:pPr>
              <a:r>
                <a:rPr dirty="0" err="1"/>
                <a:t>기술</a:t>
              </a:r>
              <a:r>
                <a:rPr dirty="0"/>
                <a:t> </a:t>
              </a:r>
              <a:r>
                <a:rPr dirty="0" err="1"/>
                <a:t>내용</a:t>
              </a:r>
              <a:r>
                <a:rPr dirty="0"/>
                <a:t> </a:t>
              </a:r>
              <a:r>
                <a:rPr dirty="0" err="1"/>
                <a:t>또는</a:t>
              </a:r>
              <a:r>
                <a:rPr dirty="0"/>
                <a:t> </a:t>
              </a:r>
              <a:r>
                <a:rPr dirty="0" err="1"/>
                <a:t>소스코드</a:t>
              </a:r>
              <a:r>
                <a:rPr dirty="0"/>
                <a:t> </a:t>
              </a:r>
              <a:r>
                <a:rPr dirty="0" err="1"/>
                <a:t>등</a:t>
              </a:r>
              <a:r>
                <a:rPr dirty="0"/>
                <a:t> </a:t>
              </a:r>
              <a:r>
                <a:rPr dirty="0" err="1"/>
                <a:t>다양한</a:t>
              </a:r>
              <a:r>
                <a:rPr dirty="0"/>
                <a:t> </a:t>
              </a:r>
              <a:r>
                <a:rPr dirty="0" err="1"/>
                <a:t>방법으로</a:t>
              </a:r>
              <a:r>
                <a:rPr dirty="0"/>
                <a:t> </a:t>
              </a:r>
              <a:r>
                <a:rPr dirty="0" err="1"/>
                <a:t>핵심을</a:t>
              </a:r>
              <a:r>
                <a:rPr dirty="0"/>
                <a:t> </a:t>
              </a:r>
              <a:r>
                <a:rPr dirty="0" err="1"/>
                <a:t>소개</a:t>
              </a:r>
              <a:endParaRPr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457200">
                <a:buSzPct val="100000"/>
                <a:buChar char="-"/>
                <a:defRPr sz="3200" b="1"/>
              </a:pPr>
              <a:r>
                <a:rPr dirty="0" err="1"/>
                <a:t>페이지</a:t>
              </a:r>
              <a:r>
                <a:rPr dirty="0"/>
                <a:t> </a:t>
              </a:r>
              <a:r>
                <a:rPr dirty="0" err="1"/>
                <a:t>수</a:t>
              </a:r>
              <a:r>
                <a:rPr dirty="0"/>
                <a:t> </a:t>
              </a:r>
              <a:r>
                <a:rPr dirty="0" err="1"/>
                <a:t>무관</a:t>
              </a:r>
              <a:endParaRPr dirty="0"/>
            </a:p>
          </p:txBody>
        </p:sp>
      </p:grpSp>
      <p:sp>
        <p:nvSpPr>
          <p:cNvPr id="54" name="커널 단">
            <a:extLst>
              <a:ext uri="{FF2B5EF4-FFF2-40B4-BE49-F238E27FC236}">
                <a16:creationId xmlns:a16="http://schemas.microsoft.com/office/drawing/2014/main" id="{3DBD4091-A82A-ED95-A406-C3E63BDC247B}"/>
              </a:ext>
            </a:extLst>
          </p:cNvPr>
          <p:cNvSpPr/>
          <p:nvPr/>
        </p:nvSpPr>
        <p:spPr>
          <a:xfrm>
            <a:off x="599637" y="1459729"/>
            <a:ext cx="5135423" cy="811184"/>
          </a:xfrm>
          <a:prstGeom prst="rect">
            <a:avLst/>
          </a:prstGeom>
          <a:noFill/>
          <a:ln w="25400"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r>
              <a:rPr lang="en-US" sz="3200" b="1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OS Kernel</a:t>
            </a:r>
            <a:r>
              <a:rPr lang="ko-KR" altLang="en-US" sz="3200" b="1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3200" b="1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Components</a:t>
            </a:r>
            <a:endParaRPr sz="3200" b="1" dirty="0">
              <a:solidFill>
                <a:srgbClr val="0070C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54FA7B43-0504-BA07-F2B1-EDBD735BD8DE}"/>
              </a:ext>
            </a:extLst>
          </p:cNvPr>
          <p:cNvGrpSpPr/>
          <p:nvPr/>
        </p:nvGrpSpPr>
        <p:grpSpPr>
          <a:xfrm>
            <a:off x="1363192" y="2466847"/>
            <a:ext cx="9297091" cy="7199173"/>
            <a:chOff x="147850" y="2256496"/>
            <a:chExt cx="9763068" cy="7560000"/>
          </a:xfrm>
        </p:grpSpPr>
        <p:cxnSp>
          <p:nvCxnSpPr>
            <p:cNvPr id="20" name="구부러진 연결선[U] 19">
              <a:extLst>
                <a:ext uri="{FF2B5EF4-FFF2-40B4-BE49-F238E27FC236}">
                  <a16:creationId xmlns:a16="http://schemas.microsoft.com/office/drawing/2014/main" id="{63B9D042-646D-9574-D267-638004302F61}"/>
                </a:ext>
              </a:extLst>
            </p:cNvPr>
            <p:cNvCxnSpPr>
              <a:cxnSpLocks/>
            </p:cNvCxnSpPr>
            <p:nvPr/>
          </p:nvCxnSpPr>
          <p:spPr>
            <a:xfrm>
              <a:off x="2803432" y="4862917"/>
              <a:ext cx="1882524" cy="12700"/>
            </a:xfrm>
            <a:prstGeom prst="curvedConnector3">
              <a:avLst>
                <a:gd name="adj1" fmla="val 51567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구부러진 연결선[U] 21">
              <a:extLst>
                <a:ext uri="{FF2B5EF4-FFF2-40B4-BE49-F238E27FC236}">
                  <a16:creationId xmlns:a16="http://schemas.microsoft.com/office/drawing/2014/main" id="{97374D3B-9439-A7E2-6C48-981C56D71023}"/>
                </a:ext>
              </a:extLst>
            </p:cNvPr>
            <p:cNvCxnSpPr>
              <a:cxnSpLocks/>
            </p:cNvCxnSpPr>
            <p:nvPr/>
          </p:nvCxnSpPr>
          <p:spPr>
            <a:xfrm>
              <a:off x="2824458" y="4934961"/>
              <a:ext cx="1897267" cy="1398865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FDAE264D-BA67-EDB4-1CED-8EDC6FB4F300}"/>
                </a:ext>
              </a:extLst>
            </p:cNvPr>
            <p:cNvGrpSpPr/>
            <p:nvPr/>
          </p:nvGrpSpPr>
          <p:grpSpPr>
            <a:xfrm>
              <a:off x="290580" y="3607665"/>
              <a:ext cx="2540001" cy="2540001"/>
              <a:chOff x="4600948" y="5372643"/>
              <a:chExt cx="2540001" cy="2540001"/>
            </a:xfrm>
          </p:grpSpPr>
          <p:sp>
            <p:nvSpPr>
              <p:cNvPr id="3" name="모서리가 둥근 직사각형 2">
                <a:extLst>
                  <a:ext uri="{FF2B5EF4-FFF2-40B4-BE49-F238E27FC236}">
                    <a16:creationId xmlns:a16="http://schemas.microsoft.com/office/drawing/2014/main" id="{4F694E73-7FF5-8F33-49B4-906ABC171B56}"/>
                  </a:ext>
                </a:extLst>
              </p:cNvPr>
              <p:cNvSpPr/>
              <p:nvPr/>
            </p:nvSpPr>
            <p:spPr>
              <a:xfrm>
                <a:off x="4600948" y="5372643"/>
                <a:ext cx="2540001" cy="2540001"/>
              </a:xfrm>
              <a:prstGeom prst="roundRect">
                <a:avLst/>
              </a:prstGeom>
              <a:solidFill>
                <a:srgbClr val="EFEFEF"/>
              </a:solidFill>
              <a:ln w="38100" cap="flat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A64596-9D05-1F9D-1099-010AED3315C8}"/>
                  </a:ext>
                </a:extLst>
              </p:cNvPr>
              <p:cNvSpPr txBox="1"/>
              <p:nvPr/>
            </p:nvSpPr>
            <p:spPr>
              <a:xfrm>
                <a:off x="4726144" y="6043607"/>
                <a:ext cx="2279362" cy="1001923"/>
              </a:xfrm>
              <a:prstGeom prst="rect">
                <a:avLst/>
              </a:prstGeom>
              <a:solidFill>
                <a:srgbClr val="EFEFEF"/>
              </a:solidFill>
              <a:ln w="381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t">
                <a:spAutoFit/>
              </a:bodyPr>
              <a:lstStyle/>
              <a:p>
                <a:pPr algn="ctr"/>
                <a:r>
                  <a:rPr lang="en-US" altLang="ko-KR" sz="28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Living </a:t>
                </a:r>
              </a:p>
              <a:p>
                <a:pPr algn="ctr"/>
                <a:r>
                  <a:rPr lang="en-US" altLang="ko-KR" sz="28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RTOS</a:t>
                </a:r>
                <a:endParaRPr lang="en" altLang="ko-KR" sz="2800" b="1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A04CAD16-C1B4-1819-A93C-D5130BCC3001}"/>
                </a:ext>
              </a:extLst>
            </p:cNvPr>
            <p:cNvGrpSpPr/>
            <p:nvPr/>
          </p:nvGrpSpPr>
          <p:grpSpPr>
            <a:xfrm>
              <a:off x="4754838" y="2456961"/>
              <a:ext cx="1330733" cy="1330733"/>
              <a:chOff x="4600948" y="5372643"/>
              <a:chExt cx="2540001" cy="2540001"/>
            </a:xfrm>
          </p:grpSpPr>
          <p:sp>
            <p:nvSpPr>
              <p:cNvPr id="21" name="모서리가 둥근 직사각형 20">
                <a:extLst>
                  <a:ext uri="{FF2B5EF4-FFF2-40B4-BE49-F238E27FC236}">
                    <a16:creationId xmlns:a16="http://schemas.microsoft.com/office/drawing/2014/main" id="{5D491CFE-688C-EF57-853C-57FE17D8BE75}"/>
                  </a:ext>
                </a:extLst>
              </p:cNvPr>
              <p:cNvSpPr/>
              <p:nvPr/>
            </p:nvSpPr>
            <p:spPr>
              <a:xfrm>
                <a:off x="4600948" y="5372643"/>
                <a:ext cx="2540001" cy="2540001"/>
              </a:xfrm>
              <a:prstGeom prst="roundRect">
                <a:avLst/>
              </a:prstGeom>
              <a:solidFill>
                <a:srgbClr val="EFEFEF"/>
              </a:solidFill>
              <a:ln w="38100" cap="flat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0D2094-F203-460B-6B7C-302073F6E536}"/>
                  </a:ext>
                </a:extLst>
              </p:cNvPr>
              <p:cNvSpPr txBox="1"/>
              <p:nvPr/>
            </p:nvSpPr>
            <p:spPr>
              <a:xfrm>
                <a:off x="4709223" y="5910020"/>
                <a:ext cx="2374144" cy="1418872"/>
              </a:xfrm>
              <a:prstGeom prst="rect">
                <a:avLst/>
              </a:prstGeom>
              <a:solidFill>
                <a:srgbClr val="EFEFEF"/>
              </a:solidFill>
              <a:ln w="381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t">
                <a:spAutoFit/>
              </a:bodyPr>
              <a:lstStyle/>
              <a:p>
                <a:pPr algn="ctr"/>
                <a:r>
                  <a:rPr lang="en-US" altLang="ko-KR" sz="20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Task</a:t>
                </a:r>
              </a:p>
              <a:p>
                <a:pPr algn="ctr"/>
                <a:r>
                  <a:rPr lang="en-US" altLang="ko-KR" sz="20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Manager</a:t>
                </a:r>
                <a:endParaRPr lang="en" altLang="ko-KR" sz="2000" b="1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30A4D621-64D2-A4A6-568E-FFA82D77ABFD}"/>
                </a:ext>
              </a:extLst>
            </p:cNvPr>
            <p:cNvGrpSpPr/>
            <p:nvPr/>
          </p:nvGrpSpPr>
          <p:grpSpPr>
            <a:xfrm>
              <a:off x="4724469" y="4175452"/>
              <a:ext cx="1330733" cy="1330733"/>
              <a:chOff x="4542984" y="5372643"/>
              <a:chExt cx="2540001" cy="2540001"/>
            </a:xfrm>
          </p:grpSpPr>
          <p:sp>
            <p:nvSpPr>
              <p:cNvPr id="25" name="모서리가 둥근 직사각형 24">
                <a:extLst>
                  <a:ext uri="{FF2B5EF4-FFF2-40B4-BE49-F238E27FC236}">
                    <a16:creationId xmlns:a16="http://schemas.microsoft.com/office/drawing/2014/main" id="{1C1EFDE9-08A2-5D75-D6C0-A10636AB3CC8}"/>
                  </a:ext>
                </a:extLst>
              </p:cNvPr>
              <p:cNvSpPr/>
              <p:nvPr/>
            </p:nvSpPr>
            <p:spPr>
              <a:xfrm>
                <a:off x="4542984" y="5372643"/>
                <a:ext cx="2540001" cy="2540001"/>
              </a:xfrm>
              <a:prstGeom prst="roundRect">
                <a:avLst/>
              </a:prstGeom>
              <a:solidFill>
                <a:srgbClr val="EFEFEF"/>
              </a:solidFill>
              <a:ln w="38100" cap="flat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A74304D-2EB4-EB7E-D69D-5EA8151411A0}"/>
                  </a:ext>
                </a:extLst>
              </p:cNvPr>
              <p:cNvSpPr txBox="1"/>
              <p:nvPr/>
            </p:nvSpPr>
            <p:spPr>
              <a:xfrm>
                <a:off x="4674460" y="6294229"/>
                <a:ext cx="2279362" cy="801966"/>
              </a:xfrm>
              <a:prstGeom prst="rect">
                <a:avLst/>
              </a:prstGeom>
              <a:solidFill>
                <a:srgbClr val="EFEFEF"/>
              </a:solidFill>
              <a:ln w="381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t">
                <a:spAutoFit/>
              </a:bodyPr>
              <a:lstStyle/>
              <a:p>
                <a:pPr algn="ctr"/>
                <a:r>
                  <a:rPr lang="en-US" altLang="ko-KR" sz="20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Queue</a:t>
                </a:r>
                <a:endParaRPr lang="en" altLang="ko-KR" sz="2000" b="1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198BC4C9-C6C2-602F-43BD-C8223437697C}"/>
                </a:ext>
              </a:extLst>
            </p:cNvPr>
            <p:cNvGrpSpPr/>
            <p:nvPr/>
          </p:nvGrpSpPr>
          <p:grpSpPr>
            <a:xfrm>
              <a:off x="4736825" y="5892089"/>
              <a:ext cx="1330733" cy="1330733"/>
              <a:chOff x="4600948" y="5372643"/>
              <a:chExt cx="2540001" cy="2540001"/>
            </a:xfrm>
          </p:grpSpPr>
          <p:sp>
            <p:nvSpPr>
              <p:cNvPr id="30" name="모서리가 둥근 직사각형 29">
                <a:extLst>
                  <a:ext uri="{FF2B5EF4-FFF2-40B4-BE49-F238E27FC236}">
                    <a16:creationId xmlns:a16="http://schemas.microsoft.com/office/drawing/2014/main" id="{4B9BA645-4964-F70C-AA16-018EF6C6410D}"/>
                  </a:ext>
                </a:extLst>
              </p:cNvPr>
              <p:cNvSpPr/>
              <p:nvPr/>
            </p:nvSpPr>
            <p:spPr>
              <a:xfrm>
                <a:off x="4600948" y="5372643"/>
                <a:ext cx="2540001" cy="2540001"/>
              </a:xfrm>
              <a:prstGeom prst="roundRect">
                <a:avLst/>
              </a:prstGeom>
              <a:solidFill>
                <a:srgbClr val="EFEFEF"/>
              </a:solidFill>
              <a:ln w="38100" cap="flat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AF3120B-9827-EC99-FF96-02E2F9BF35A4}"/>
                  </a:ext>
                </a:extLst>
              </p:cNvPr>
              <p:cNvSpPr txBox="1"/>
              <p:nvPr/>
            </p:nvSpPr>
            <p:spPr>
              <a:xfrm>
                <a:off x="4732424" y="6266074"/>
                <a:ext cx="2279362" cy="801966"/>
              </a:xfrm>
              <a:prstGeom prst="rect">
                <a:avLst/>
              </a:prstGeom>
              <a:solidFill>
                <a:srgbClr val="EFEFEF"/>
              </a:solidFill>
              <a:ln w="381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t">
                <a:spAutoFit/>
              </a:bodyPr>
              <a:lstStyle/>
              <a:p>
                <a:pPr algn="ctr"/>
                <a:r>
                  <a:rPr lang="en-US" altLang="ko-KR" sz="20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Mutex</a:t>
                </a:r>
                <a:endParaRPr lang="en" altLang="ko-KR" sz="2000" b="1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  <p:cxnSp>
          <p:nvCxnSpPr>
            <p:cNvPr id="56" name="구부러진 연결선[U] 55">
              <a:extLst>
                <a:ext uri="{FF2B5EF4-FFF2-40B4-BE49-F238E27FC236}">
                  <a16:creationId xmlns:a16="http://schemas.microsoft.com/office/drawing/2014/main" id="{1F145E26-5DA5-82B7-1305-D61163B890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8086" y="3205508"/>
              <a:ext cx="1813216" cy="1592369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A8308F2A-B5F9-A051-D671-E4B1C727EECA}"/>
                </a:ext>
              </a:extLst>
            </p:cNvPr>
            <p:cNvGrpSpPr/>
            <p:nvPr/>
          </p:nvGrpSpPr>
          <p:grpSpPr>
            <a:xfrm>
              <a:off x="8381109" y="2418393"/>
              <a:ext cx="1358954" cy="1395001"/>
              <a:chOff x="4600948" y="5066812"/>
              <a:chExt cx="2772296" cy="2845834"/>
            </a:xfrm>
          </p:grpSpPr>
          <p:sp>
            <p:nvSpPr>
              <p:cNvPr id="75" name="모서리가 둥근 직사각형 74">
                <a:extLst>
                  <a:ext uri="{FF2B5EF4-FFF2-40B4-BE49-F238E27FC236}">
                    <a16:creationId xmlns:a16="http://schemas.microsoft.com/office/drawing/2014/main" id="{DEFD73F0-95A9-C400-3635-D0268FC94235}"/>
                  </a:ext>
                </a:extLst>
              </p:cNvPr>
              <p:cNvSpPr/>
              <p:nvPr/>
            </p:nvSpPr>
            <p:spPr>
              <a:xfrm>
                <a:off x="4600948" y="5066812"/>
                <a:ext cx="2772296" cy="2845834"/>
              </a:xfrm>
              <a:prstGeom prst="roundRect">
                <a:avLst/>
              </a:prstGeom>
              <a:solidFill>
                <a:srgbClr val="EFEFEF"/>
              </a:solidFill>
              <a:ln w="38100" cap="flat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25AAA93-E25E-B131-8BD3-647B1FC318FD}"/>
                  </a:ext>
                </a:extLst>
              </p:cNvPr>
              <p:cNvSpPr txBox="1"/>
              <p:nvPr/>
            </p:nvSpPr>
            <p:spPr>
              <a:xfrm>
                <a:off x="4787786" y="5242403"/>
                <a:ext cx="2366460" cy="2571420"/>
              </a:xfrm>
              <a:prstGeom prst="rect">
                <a:avLst/>
              </a:prstGeom>
              <a:solidFill>
                <a:srgbClr val="EFEFEF"/>
              </a:solidFill>
              <a:ln w="381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t">
                <a:spAutoFit/>
              </a:bodyPr>
              <a:lstStyle/>
              <a:p>
                <a:pPr algn="ctr"/>
                <a:r>
                  <a:rPr lang="en-US" altLang="ko-KR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Free Task Pool:  Stack</a:t>
                </a:r>
                <a:endParaRPr lang="en" altLang="ko-KR" b="1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01BC1987-6CED-08EF-C3F0-273423C608BA}"/>
                </a:ext>
              </a:extLst>
            </p:cNvPr>
            <p:cNvGrpSpPr/>
            <p:nvPr/>
          </p:nvGrpSpPr>
          <p:grpSpPr>
            <a:xfrm>
              <a:off x="8414984" y="3976236"/>
              <a:ext cx="1291207" cy="2792529"/>
              <a:chOff x="4600948" y="5313642"/>
              <a:chExt cx="2772296" cy="5936092"/>
            </a:xfrm>
          </p:grpSpPr>
          <p:sp>
            <p:nvSpPr>
              <p:cNvPr id="78" name="모서리가 둥근 직사각형 77">
                <a:extLst>
                  <a:ext uri="{FF2B5EF4-FFF2-40B4-BE49-F238E27FC236}">
                    <a16:creationId xmlns:a16="http://schemas.microsoft.com/office/drawing/2014/main" id="{812296DF-F88F-631D-58D0-DF8A940AAD98}"/>
                  </a:ext>
                </a:extLst>
              </p:cNvPr>
              <p:cNvSpPr/>
              <p:nvPr/>
            </p:nvSpPr>
            <p:spPr>
              <a:xfrm>
                <a:off x="4600948" y="5313642"/>
                <a:ext cx="2772296" cy="5936092"/>
              </a:xfrm>
              <a:prstGeom prst="roundRect">
                <a:avLst/>
              </a:prstGeom>
              <a:solidFill>
                <a:srgbClr val="EFEFEF"/>
              </a:solidFill>
              <a:ln w="38100" cap="flat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E68207B-15A5-457E-F3C5-64A052EF42EC}"/>
                  </a:ext>
                </a:extLst>
              </p:cNvPr>
              <p:cNvSpPr txBox="1"/>
              <p:nvPr/>
            </p:nvSpPr>
            <p:spPr>
              <a:xfrm>
                <a:off x="4847413" y="5956442"/>
                <a:ext cx="2279362" cy="4774871"/>
              </a:xfrm>
              <a:prstGeom prst="rect">
                <a:avLst/>
              </a:prstGeom>
              <a:solidFill>
                <a:srgbClr val="EFEFEF"/>
              </a:solidFill>
              <a:ln w="381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t">
                <a:spAutoFit/>
              </a:bodyPr>
              <a:lstStyle/>
              <a:p>
                <a:pPr algn="ctr"/>
                <a:r>
                  <a:rPr lang="en-US" altLang="ko-KR" sz="19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Ready List Pool:</a:t>
                </a:r>
              </a:p>
              <a:p>
                <a:pPr algn="ctr"/>
                <a:r>
                  <a:rPr lang="en-US" altLang="ko-KR" sz="19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Circular Doubly Linked List</a:t>
                </a:r>
                <a:endParaRPr lang="en" altLang="ko-KR" sz="1900" b="1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A81CA658-18BE-2846-6AE5-A81A4123F328}"/>
                </a:ext>
              </a:extLst>
            </p:cNvPr>
            <p:cNvCxnSpPr>
              <a:cxnSpLocks/>
            </p:cNvCxnSpPr>
            <p:nvPr/>
          </p:nvCxnSpPr>
          <p:spPr>
            <a:xfrm>
              <a:off x="6154452" y="3205508"/>
              <a:ext cx="214097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5D92723D-3870-3B2F-5867-C1B3C298BD1B}"/>
                </a:ext>
              </a:extLst>
            </p:cNvPr>
            <p:cNvCxnSpPr>
              <a:cxnSpLocks/>
            </p:cNvCxnSpPr>
            <p:nvPr/>
          </p:nvCxnSpPr>
          <p:spPr>
            <a:xfrm>
              <a:off x="6154451" y="3205508"/>
              <a:ext cx="2161907" cy="230067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5FF554A5-624C-42F8-F5F3-1F1702AFD146}"/>
                </a:ext>
              </a:extLst>
            </p:cNvPr>
            <p:cNvCxnSpPr>
              <a:cxnSpLocks/>
            </p:cNvCxnSpPr>
            <p:nvPr/>
          </p:nvCxnSpPr>
          <p:spPr>
            <a:xfrm>
              <a:off x="6154451" y="3205508"/>
              <a:ext cx="2140975" cy="510859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E3B21528-E136-60E3-9442-D36356B3E11C}"/>
                </a:ext>
              </a:extLst>
            </p:cNvPr>
            <p:cNvGrpSpPr/>
            <p:nvPr/>
          </p:nvGrpSpPr>
          <p:grpSpPr>
            <a:xfrm>
              <a:off x="8414983" y="6917836"/>
              <a:ext cx="1291207" cy="2792529"/>
              <a:chOff x="4600948" y="5313642"/>
              <a:chExt cx="2772296" cy="5936092"/>
            </a:xfrm>
          </p:grpSpPr>
          <p:sp>
            <p:nvSpPr>
              <p:cNvPr id="99" name="모서리가 둥근 직사각형 98">
                <a:extLst>
                  <a:ext uri="{FF2B5EF4-FFF2-40B4-BE49-F238E27FC236}">
                    <a16:creationId xmlns:a16="http://schemas.microsoft.com/office/drawing/2014/main" id="{D2CCC8D6-51DB-DC81-277C-8F13BAC57914}"/>
                  </a:ext>
                </a:extLst>
              </p:cNvPr>
              <p:cNvSpPr/>
              <p:nvPr/>
            </p:nvSpPr>
            <p:spPr>
              <a:xfrm>
                <a:off x="4600948" y="5313642"/>
                <a:ext cx="2772296" cy="5936092"/>
              </a:xfrm>
              <a:prstGeom prst="roundRect">
                <a:avLst/>
              </a:prstGeom>
              <a:solidFill>
                <a:srgbClr val="EFEFEF"/>
              </a:solidFill>
              <a:ln w="38100" cap="flat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88665E3-433E-3C9E-8336-08170CA17823}"/>
                  </a:ext>
                </a:extLst>
              </p:cNvPr>
              <p:cNvSpPr txBox="1"/>
              <p:nvPr/>
            </p:nvSpPr>
            <p:spPr>
              <a:xfrm>
                <a:off x="4847413" y="6065230"/>
                <a:ext cx="2279364" cy="4546974"/>
              </a:xfrm>
              <a:prstGeom prst="rect">
                <a:avLst/>
              </a:prstGeom>
              <a:solidFill>
                <a:srgbClr val="EFEFEF"/>
              </a:solidFill>
              <a:ln w="381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t">
                <a:spAutoFit/>
              </a:bodyPr>
              <a:lstStyle/>
              <a:p>
                <a:pPr algn="ctr"/>
                <a:r>
                  <a:rPr lang="en-US" altLang="ko-KR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Blocked List Pool:</a:t>
                </a:r>
              </a:p>
              <a:p>
                <a:pPr algn="ctr"/>
                <a:r>
                  <a:rPr lang="en-US" altLang="ko-KR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Circular Doubly Linked List</a:t>
                </a:r>
                <a:endParaRPr lang="en" altLang="ko-KR" b="1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D1C62691-FAB3-81ED-A693-003EC690B5CA}"/>
                </a:ext>
              </a:extLst>
            </p:cNvPr>
            <p:cNvSpPr/>
            <p:nvPr/>
          </p:nvSpPr>
          <p:spPr>
            <a:xfrm>
              <a:off x="147850" y="2256496"/>
              <a:ext cx="9763068" cy="7560000"/>
            </a:xfrm>
            <a:prstGeom prst="rect">
              <a:avLst/>
            </a:prstGeom>
            <a:noFill/>
            <a:ln w="25400" cap="flat">
              <a:solidFill>
                <a:schemeClr val="accent6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71E50B97-75D7-C3F6-7410-17EE42C12439}"/>
              </a:ext>
            </a:extLst>
          </p:cNvPr>
          <p:cNvSpPr txBox="1"/>
          <p:nvPr/>
        </p:nvSpPr>
        <p:spPr>
          <a:xfrm>
            <a:off x="1351617" y="2134936"/>
            <a:ext cx="2713945" cy="338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i="0" u="none" strike="noStrike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+mn-lt"/>
                <a:ea typeface="+mj-ea"/>
                <a:cs typeface="+mn-cs"/>
                <a:sym typeface="Helvetica"/>
              </a:rPr>
              <a:t>*</a:t>
            </a:r>
            <a:r>
              <a:rPr lang="ko-KR" altLang="en-US" sz="1600" dirty="0">
                <a:solidFill>
                  <a:schemeClr val="accent6"/>
                </a:solidFill>
                <a:latin typeface="+mn-lt"/>
                <a:cs typeface="+mn-cs"/>
              </a:rPr>
              <a:t>유지보수성</a:t>
            </a:r>
            <a:r>
              <a:rPr lang="en-US" altLang="ko-KR" sz="1600" dirty="0">
                <a:solidFill>
                  <a:schemeClr val="accent6"/>
                </a:solidFill>
                <a:latin typeface="+mn-lt"/>
                <a:cs typeface="+mn-cs"/>
              </a:rPr>
              <a:t>:</a:t>
            </a:r>
            <a:r>
              <a:rPr lang="ko-KR" altLang="en-US" sz="1600" dirty="0">
                <a:solidFill>
                  <a:schemeClr val="accent6"/>
                </a:solidFill>
                <a:latin typeface="+mn-lt"/>
                <a:cs typeface="+mn-cs"/>
              </a:rPr>
              <a:t> </a:t>
            </a:r>
            <a:r>
              <a:rPr lang="en-US" altLang="ko-KR" sz="1600" dirty="0">
                <a:solidFill>
                  <a:schemeClr val="accent6"/>
                </a:solidFill>
                <a:latin typeface="+mn-lt"/>
                <a:cs typeface="+mn-cs"/>
              </a:rPr>
              <a:t>OOP, </a:t>
            </a:r>
            <a:r>
              <a:rPr lang="ko-KR" altLang="en-US" sz="1600" dirty="0">
                <a:solidFill>
                  <a:schemeClr val="accent6"/>
                </a:solidFill>
                <a:latin typeface="+mn-lt"/>
                <a:cs typeface="+mn-cs"/>
              </a:rPr>
              <a:t>책임</a:t>
            </a:r>
            <a:endParaRPr kumimoji="0" lang="ko-KR" altLang="en-US" sz="160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Tx/>
              <a:latin typeface="+mn-lt"/>
              <a:ea typeface="+mj-ea"/>
              <a:cs typeface="+mn-cs"/>
              <a:sym typeface="Helvetica"/>
            </a:endParaRPr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D9ED3838-F1E1-5BC9-8D5A-93E64055F210}"/>
              </a:ext>
            </a:extLst>
          </p:cNvPr>
          <p:cNvGrpSpPr/>
          <p:nvPr/>
        </p:nvGrpSpPr>
        <p:grpSpPr>
          <a:xfrm>
            <a:off x="13381443" y="2604001"/>
            <a:ext cx="1965378" cy="1965378"/>
            <a:chOff x="4600948" y="5372643"/>
            <a:chExt cx="2540001" cy="2540001"/>
          </a:xfrm>
        </p:grpSpPr>
        <p:sp>
          <p:nvSpPr>
            <p:cNvPr id="113" name="모서리가 둥근 직사각형 112">
              <a:extLst>
                <a:ext uri="{FF2B5EF4-FFF2-40B4-BE49-F238E27FC236}">
                  <a16:creationId xmlns:a16="http://schemas.microsoft.com/office/drawing/2014/main" id="{AE59DCBE-502C-F6E2-4168-F52F52E239AB}"/>
                </a:ext>
              </a:extLst>
            </p:cNvPr>
            <p:cNvSpPr/>
            <p:nvPr/>
          </p:nvSpPr>
          <p:spPr>
            <a:xfrm>
              <a:off x="4600948" y="5372643"/>
              <a:ext cx="2540001" cy="2540001"/>
            </a:xfrm>
            <a:prstGeom prst="roundRect">
              <a:avLst/>
            </a:prstGeom>
            <a:solidFill>
              <a:srgbClr val="EFEFEF"/>
            </a:solidFill>
            <a:ln w="38100" cap="flat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5197AEA1-63C8-A4E0-6ABC-7F1F6508332A}"/>
                </a:ext>
              </a:extLst>
            </p:cNvPr>
            <p:cNvSpPr txBox="1"/>
            <p:nvPr/>
          </p:nvSpPr>
          <p:spPr>
            <a:xfrm>
              <a:off x="4671430" y="5782753"/>
              <a:ext cx="2409682" cy="1789923"/>
            </a:xfrm>
            <a:prstGeom prst="rect">
              <a:avLst/>
            </a:prstGeom>
            <a:solidFill>
              <a:srgbClr val="EFEFEF"/>
            </a:solidFill>
            <a:ln w="381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algn="ctr"/>
              <a:r>
                <a:rPr lang="en-US" altLang="ko-KR" sz="28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Interrupts Lock Manager</a:t>
              </a:r>
              <a:endParaRPr lang="en" altLang="ko-KR" sz="28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3DBD47A2-FC0F-73A1-5F4E-AC3CA2031036}"/>
              </a:ext>
            </a:extLst>
          </p:cNvPr>
          <p:cNvGrpSpPr/>
          <p:nvPr/>
        </p:nvGrpSpPr>
        <p:grpSpPr>
          <a:xfrm>
            <a:off x="13672943" y="6337874"/>
            <a:ext cx="1382376" cy="1382376"/>
            <a:chOff x="4600948" y="5372643"/>
            <a:chExt cx="2540001" cy="2540001"/>
          </a:xfrm>
        </p:grpSpPr>
        <p:sp>
          <p:nvSpPr>
            <p:cNvPr id="116" name="모서리가 둥근 직사각형 115">
              <a:extLst>
                <a:ext uri="{FF2B5EF4-FFF2-40B4-BE49-F238E27FC236}">
                  <a16:creationId xmlns:a16="http://schemas.microsoft.com/office/drawing/2014/main" id="{B1FA5008-97F6-F54E-A954-0968AC744ED4}"/>
                </a:ext>
              </a:extLst>
            </p:cNvPr>
            <p:cNvSpPr/>
            <p:nvPr/>
          </p:nvSpPr>
          <p:spPr>
            <a:xfrm>
              <a:off x="4600948" y="5372643"/>
              <a:ext cx="2540001" cy="2540001"/>
            </a:xfrm>
            <a:prstGeom prst="roundRect">
              <a:avLst/>
            </a:prstGeom>
            <a:solidFill>
              <a:srgbClr val="EFEFEF"/>
            </a:solidFill>
            <a:ln w="38100" cap="flat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68B3734-FF5A-2B10-C772-9E448F2B8C8D}"/>
                </a:ext>
              </a:extLst>
            </p:cNvPr>
            <p:cNvSpPr txBox="1"/>
            <p:nvPr/>
          </p:nvSpPr>
          <p:spPr>
            <a:xfrm>
              <a:off x="4731267" y="5992306"/>
              <a:ext cx="2279362" cy="1300674"/>
            </a:xfrm>
            <a:prstGeom prst="rect">
              <a:avLst/>
            </a:prstGeom>
            <a:solidFill>
              <a:srgbClr val="EFEFEF"/>
            </a:solidFill>
            <a:ln w="381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algn="ctr"/>
              <a:r>
                <a:rPr lang="en-US" altLang="ko-KR" sz="20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Scoped</a:t>
              </a:r>
            </a:p>
            <a:p>
              <a:pPr algn="ctr"/>
              <a:r>
                <a:rPr lang="en-US" altLang="ko-KR" sz="20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Lock</a:t>
              </a:r>
              <a:endParaRPr lang="en" altLang="ko-KR" sz="20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3085AF65-52F7-D189-1577-85FD6383575E}"/>
              </a:ext>
            </a:extLst>
          </p:cNvPr>
          <p:cNvCxnSpPr>
            <a:cxnSpLocks/>
          </p:cNvCxnSpPr>
          <p:nvPr/>
        </p:nvCxnSpPr>
        <p:spPr>
          <a:xfrm>
            <a:off x="14364131" y="4654283"/>
            <a:ext cx="0" cy="15986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4F6D0065-8C5A-D205-2C92-800591437D4C}"/>
              </a:ext>
            </a:extLst>
          </p:cNvPr>
          <p:cNvSpPr/>
          <p:nvPr/>
        </p:nvSpPr>
        <p:spPr>
          <a:xfrm>
            <a:off x="12774742" y="2473486"/>
            <a:ext cx="3256754" cy="5387404"/>
          </a:xfrm>
          <a:prstGeom prst="rect">
            <a:avLst/>
          </a:prstGeom>
          <a:noFill/>
          <a:ln w="25400" cap="flat">
            <a:solidFill>
              <a:schemeClr val="accent6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9F503DF-7AC6-18E5-079E-B51DBB00CFAE}"/>
              </a:ext>
            </a:extLst>
          </p:cNvPr>
          <p:cNvSpPr txBox="1"/>
          <p:nvPr/>
        </p:nvSpPr>
        <p:spPr>
          <a:xfrm>
            <a:off x="12744809" y="2145249"/>
            <a:ext cx="2602011" cy="338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i="0" u="none" strike="noStrike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+mn-lt"/>
                <a:ea typeface="+mj-ea"/>
                <a:cs typeface="+mj-cs"/>
                <a:sym typeface="Helvetica"/>
              </a:rPr>
              <a:t>*</a:t>
            </a:r>
            <a:r>
              <a:rPr lang="ko-KR" altLang="en-US" sz="1600" dirty="0">
                <a:solidFill>
                  <a:schemeClr val="accent6"/>
                </a:solidFill>
                <a:latin typeface="+mn-lt"/>
              </a:rPr>
              <a:t>안정성</a:t>
            </a:r>
            <a:r>
              <a:rPr lang="en-US" altLang="ko-KR" sz="1600" dirty="0">
                <a:solidFill>
                  <a:schemeClr val="accent6"/>
                </a:solidFill>
                <a:latin typeface="+mn-lt"/>
              </a:rPr>
              <a:t>: RAII, Counter, Tail</a:t>
            </a:r>
            <a:endParaRPr kumimoji="0" lang="ko-KR" altLang="en-US" sz="160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Tx/>
              <a:latin typeface="+mn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28587665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1FD2BE-176B-DC39-4A40-3D13944ED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1">
            <a:extLst>
              <a:ext uri="{FF2B5EF4-FFF2-40B4-BE49-F238E27FC236}">
                <a16:creationId xmlns:a16="http://schemas.microsoft.com/office/drawing/2014/main" id="{610DD4C6-3904-D1FF-D070-1721B418125E}"/>
              </a:ext>
            </a:extLst>
          </p:cNvPr>
          <p:cNvSpPr txBox="1"/>
          <p:nvPr/>
        </p:nvSpPr>
        <p:spPr>
          <a:xfrm>
            <a:off x="290580" y="238663"/>
            <a:ext cx="14099231" cy="964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5400" b="1">
                <a:solidFill>
                  <a:srgbClr val="FFFFFF"/>
                </a:solidFill>
                <a:latin typeface="LG스마트체2.0 Regular"/>
                <a:ea typeface="LG스마트체2.0 Regular"/>
                <a:cs typeface="LG스마트체2.0 Regular"/>
                <a:sym typeface="LG스마트체2.0 Regular"/>
              </a:defRPr>
            </a:lvl1pPr>
          </a:lstStyle>
          <a:p>
            <a:r>
              <a:t>3. 핵심 기술</a:t>
            </a:r>
          </a:p>
        </p:txBody>
      </p:sp>
      <p:grpSp>
        <p:nvGrpSpPr>
          <p:cNvPr id="51" name="직사각형 2">
            <a:extLst>
              <a:ext uri="{FF2B5EF4-FFF2-40B4-BE49-F238E27FC236}">
                <a16:creationId xmlns:a16="http://schemas.microsoft.com/office/drawing/2014/main" id="{1A41E39F-14F7-409D-671F-F710F1E18C8A}"/>
              </a:ext>
            </a:extLst>
          </p:cNvPr>
          <p:cNvGrpSpPr/>
          <p:nvPr/>
        </p:nvGrpSpPr>
        <p:grpSpPr>
          <a:xfrm>
            <a:off x="6289154" y="-793306"/>
            <a:ext cx="11092725" cy="2188568"/>
            <a:chOff x="-1" y="0"/>
            <a:chExt cx="11092724" cy="2188566"/>
          </a:xfrm>
        </p:grpSpPr>
        <p:sp>
          <p:nvSpPr>
            <p:cNvPr id="49" name="직사각형">
              <a:extLst>
                <a:ext uri="{FF2B5EF4-FFF2-40B4-BE49-F238E27FC236}">
                  <a16:creationId xmlns:a16="http://schemas.microsoft.com/office/drawing/2014/main" id="{FA7FF553-CB47-3E7A-105A-CA62113EF6F1}"/>
                </a:ext>
              </a:extLst>
            </p:cNvPr>
            <p:cNvSpPr/>
            <p:nvPr/>
          </p:nvSpPr>
          <p:spPr>
            <a:xfrm>
              <a:off x="-2" y="-1"/>
              <a:ext cx="11092726" cy="2188568"/>
            </a:xfrm>
            <a:prstGeom prst="rect">
              <a:avLst/>
            </a:prstGeom>
            <a:solidFill>
              <a:srgbClr val="FFFF0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0" name="개발에 사용된 가장 핵심적으로 구현된 기술 소개…">
              <a:extLst>
                <a:ext uri="{FF2B5EF4-FFF2-40B4-BE49-F238E27FC236}">
                  <a16:creationId xmlns:a16="http://schemas.microsoft.com/office/drawing/2014/main" id="{9256A4AA-B0FA-0CDB-97C8-E585E92FB979}"/>
                </a:ext>
              </a:extLst>
            </p:cNvPr>
            <p:cNvSpPr txBox="1"/>
            <p:nvPr/>
          </p:nvSpPr>
          <p:spPr>
            <a:xfrm>
              <a:off x="52068" y="281977"/>
              <a:ext cx="10988586" cy="16246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marL="457200" indent="-457200">
                <a:buSzPct val="100000"/>
                <a:buChar char="-"/>
                <a:defRPr sz="3200" b="1"/>
              </a:pPr>
              <a:r>
                <a:rPr dirty="0" err="1"/>
                <a:t>개발에</a:t>
              </a:r>
              <a:r>
                <a:rPr dirty="0"/>
                <a:t> </a:t>
              </a:r>
              <a:r>
                <a:rPr dirty="0" err="1"/>
                <a:t>사용된</a:t>
              </a:r>
              <a:r>
                <a:rPr dirty="0"/>
                <a:t> </a:t>
              </a:r>
              <a:r>
                <a:rPr dirty="0" err="1"/>
                <a:t>가장</a:t>
              </a:r>
              <a:r>
                <a:rPr dirty="0"/>
                <a:t> </a:t>
              </a:r>
              <a:r>
                <a:rPr dirty="0" err="1"/>
                <a:t>핵심적으로</a:t>
              </a:r>
              <a:r>
                <a:rPr dirty="0"/>
                <a:t> </a:t>
              </a:r>
              <a:r>
                <a:rPr dirty="0" err="1"/>
                <a:t>구현된</a:t>
              </a:r>
              <a:r>
                <a:rPr dirty="0"/>
                <a:t> </a:t>
              </a:r>
              <a:r>
                <a:rPr dirty="0" err="1"/>
                <a:t>기술</a:t>
              </a:r>
              <a:r>
                <a:rPr dirty="0"/>
                <a:t> </a:t>
              </a:r>
              <a:r>
                <a:rPr dirty="0" err="1"/>
                <a:t>소개</a:t>
              </a:r>
              <a:endParaRPr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457200">
                <a:buSzPct val="100000"/>
                <a:buChar char="-"/>
                <a:defRPr sz="3200" b="1"/>
              </a:pPr>
              <a:r>
                <a:rPr dirty="0" err="1"/>
                <a:t>기술</a:t>
              </a:r>
              <a:r>
                <a:rPr dirty="0"/>
                <a:t> </a:t>
              </a:r>
              <a:r>
                <a:rPr dirty="0" err="1"/>
                <a:t>내용</a:t>
              </a:r>
              <a:r>
                <a:rPr dirty="0"/>
                <a:t> </a:t>
              </a:r>
              <a:r>
                <a:rPr dirty="0" err="1"/>
                <a:t>또는</a:t>
              </a:r>
              <a:r>
                <a:rPr dirty="0"/>
                <a:t> </a:t>
              </a:r>
              <a:r>
                <a:rPr dirty="0" err="1"/>
                <a:t>소스코드</a:t>
              </a:r>
              <a:r>
                <a:rPr dirty="0"/>
                <a:t> </a:t>
              </a:r>
              <a:r>
                <a:rPr dirty="0" err="1"/>
                <a:t>등</a:t>
              </a:r>
              <a:r>
                <a:rPr dirty="0"/>
                <a:t> </a:t>
              </a:r>
              <a:r>
                <a:rPr dirty="0" err="1"/>
                <a:t>다양한</a:t>
              </a:r>
              <a:r>
                <a:rPr dirty="0"/>
                <a:t> </a:t>
              </a:r>
              <a:r>
                <a:rPr dirty="0" err="1"/>
                <a:t>방법으로</a:t>
              </a:r>
              <a:r>
                <a:rPr dirty="0"/>
                <a:t> </a:t>
              </a:r>
              <a:r>
                <a:rPr dirty="0" err="1"/>
                <a:t>핵심을</a:t>
              </a:r>
              <a:r>
                <a:rPr dirty="0"/>
                <a:t> </a:t>
              </a:r>
              <a:r>
                <a:rPr dirty="0" err="1"/>
                <a:t>소개</a:t>
              </a:r>
              <a:endParaRPr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457200">
                <a:buSzPct val="100000"/>
                <a:buChar char="-"/>
                <a:defRPr sz="3200" b="1"/>
              </a:pPr>
              <a:r>
                <a:rPr dirty="0" err="1"/>
                <a:t>페이지</a:t>
              </a:r>
              <a:r>
                <a:rPr dirty="0"/>
                <a:t> </a:t>
              </a:r>
              <a:r>
                <a:rPr dirty="0" err="1"/>
                <a:t>수</a:t>
              </a:r>
              <a:r>
                <a:rPr dirty="0"/>
                <a:t> </a:t>
              </a:r>
              <a:r>
                <a:rPr dirty="0" err="1"/>
                <a:t>무관</a:t>
              </a:r>
              <a:endParaRPr dirty="0"/>
            </a:p>
          </p:txBody>
        </p:sp>
      </p:grpSp>
      <p:sp>
        <p:nvSpPr>
          <p:cNvPr id="54" name="커널 단">
            <a:extLst>
              <a:ext uri="{FF2B5EF4-FFF2-40B4-BE49-F238E27FC236}">
                <a16:creationId xmlns:a16="http://schemas.microsoft.com/office/drawing/2014/main" id="{196B8C58-4EB9-FACA-FDE0-0C23A816A7F5}"/>
              </a:ext>
            </a:extLst>
          </p:cNvPr>
          <p:cNvSpPr/>
          <p:nvPr/>
        </p:nvSpPr>
        <p:spPr>
          <a:xfrm>
            <a:off x="599637" y="1459729"/>
            <a:ext cx="5135423" cy="811184"/>
          </a:xfrm>
          <a:prstGeom prst="rect">
            <a:avLst/>
          </a:prstGeom>
          <a:noFill/>
          <a:ln w="25400"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r>
              <a:rPr lang="en-US" sz="3200" b="1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OS Kernel</a:t>
            </a:r>
            <a:r>
              <a:rPr lang="ko-KR" altLang="en-US" sz="3200" b="1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3200" b="1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Components</a:t>
            </a:r>
            <a:endParaRPr sz="3200" b="1" dirty="0">
              <a:solidFill>
                <a:srgbClr val="0070C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C454553-33C6-A34F-D78F-890929E5B31F}"/>
              </a:ext>
            </a:extLst>
          </p:cNvPr>
          <p:cNvSpPr txBox="1"/>
          <p:nvPr/>
        </p:nvSpPr>
        <p:spPr>
          <a:xfrm>
            <a:off x="1351617" y="2134936"/>
            <a:ext cx="3192247" cy="338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i="0" u="none" strike="noStrike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+mn-lt"/>
                <a:ea typeface="+mj-ea"/>
                <a:cs typeface="+mn-cs"/>
                <a:sym typeface="Helvetica"/>
              </a:rPr>
              <a:t>*</a:t>
            </a:r>
            <a:r>
              <a:rPr lang="ko-KR" altLang="en-US" sz="1600" dirty="0">
                <a:solidFill>
                  <a:schemeClr val="accent6"/>
                </a:solidFill>
                <a:latin typeface="+mn-lt"/>
                <a:cs typeface="+mn-cs"/>
              </a:rPr>
              <a:t>유지보수성</a:t>
            </a:r>
            <a:r>
              <a:rPr lang="en-US" altLang="ko-KR" sz="1600" dirty="0">
                <a:solidFill>
                  <a:schemeClr val="accent6"/>
                </a:solidFill>
                <a:latin typeface="+mn-lt"/>
                <a:cs typeface="+mn-cs"/>
              </a:rPr>
              <a:t>:</a:t>
            </a:r>
            <a:r>
              <a:rPr lang="ko-KR" altLang="en-US" sz="1600" dirty="0">
                <a:solidFill>
                  <a:schemeClr val="accent6"/>
                </a:solidFill>
                <a:latin typeface="+mn-lt"/>
                <a:cs typeface="+mn-cs"/>
              </a:rPr>
              <a:t> </a:t>
            </a:r>
            <a:r>
              <a:rPr lang="en-US" altLang="ko-KR" sz="1600" dirty="0">
                <a:solidFill>
                  <a:schemeClr val="accent6"/>
                </a:solidFill>
                <a:latin typeface="+mn-lt"/>
                <a:cs typeface="+mn-cs"/>
              </a:rPr>
              <a:t>OOP</a:t>
            </a:r>
            <a:endParaRPr kumimoji="0" lang="ko-KR" altLang="en-US" sz="160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Tx/>
              <a:latin typeface="+mn-lt"/>
              <a:ea typeface="+mj-ea"/>
              <a:cs typeface="+mn-cs"/>
              <a:sym typeface="Helvetica"/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A11EC997-7D4C-0363-89A0-5CA932FBD5A3}"/>
              </a:ext>
            </a:extLst>
          </p:cNvPr>
          <p:cNvCxnSpPr>
            <a:cxnSpLocks/>
            <a:stCxn id="14" idx="2"/>
            <a:endCxn id="8" idx="0"/>
          </p:cNvCxnSpPr>
          <p:nvPr/>
        </p:nvCxnSpPr>
        <p:spPr>
          <a:xfrm flipH="1">
            <a:off x="5033693" y="5547841"/>
            <a:ext cx="2759318" cy="9559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9D226A94-820A-F52E-5D80-CE085403DA71}"/>
              </a:ext>
            </a:extLst>
          </p:cNvPr>
          <p:cNvSpPr/>
          <p:nvPr/>
        </p:nvSpPr>
        <p:spPr>
          <a:xfrm>
            <a:off x="2925678" y="5707268"/>
            <a:ext cx="2418770" cy="408618"/>
          </a:xfrm>
          <a:prstGeom prst="roundRect">
            <a:avLst/>
          </a:prstGeom>
          <a:solidFill>
            <a:srgbClr val="EFEFEF"/>
          </a:solidFill>
          <a:ln w="38100" cap="flat">
            <a:solidFill>
              <a:schemeClr val="tx1">
                <a:lumMod val="95000"/>
                <a:lumOff val="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Mutex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4CD50F11-7241-096B-9164-92188FBFCE38}"/>
              </a:ext>
            </a:extLst>
          </p:cNvPr>
          <p:cNvSpPr/>
          <p:nvPr/>
        </p:nvSpPr>
        <p:spPr>
          <a:xfrm>
            <a:off x="633838" y="6228004"/>
            <a:ext cx="1965378" cy="408618"/>
          </a:xfrm>
          <a:prstGeom prst="roundRect">
            <a:avLst/>
          </a:prstGeom>
          <a:solidFill>
            <a:srgbClr val="EFEFEF"/>
          </a:solidFill>
          <a:ln w="38100" cap="flat">
            <a:solidFill>
              <a:schemeClr val="tx1">
                <a:lumMod val="95000"/>
                <a:lumOff val="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OS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D4AFE8D6-A85A-EEA4-7FD4-D7715FEB8B36}"/>
              </a:ext>
            </a:extLst>
          </p:cNvPr>
          <p:cNvSpPr/>
          <p:nvPr/>
        </p:nvSpPr>
        <p:spPr>
          <a:xfrm>
            <a:off x="3824308" y="6503748"/>
            <a:ext cx="2418770" cy="408618"/>
          </a:xfrm>
          <a:prstGeom prst="roundRect">
            <a:avLst/>
          </a:prstGeom>
          <a:solidFill>
            <a:srgbClr val="EFEFEF"/>
          </a:solidFill>
          <a:ln w="38100" cap="flat">
            <a:solidFill>
              <a:schemeClr val="tx1">
                <a:lumMod val="95000"/>
                <a:lumOff val="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MEMORY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FC87DCD5-AAF5-05A9-C83B-12E12DFAFA02}"/>
              </a:ext>
            </a:extLst>
          </p:cNvPr>
          <p:cNvSpPr/>
          <p:nvPr/>
        </p:nvSpPr>
        <p:spPr>
          <a:xfrm>
            <a:off x="5348063" y="3243051"/>
            <a:ext cx="1965378" cy="408618"/>
          </a:xfrm>
          <a:prstGeom prst="roundRect">
            <a:avLst/>
          </a:prstGeom>
          <a:solidFill>
            <a:srgbClr val="EFEFEF"/>
          </a:solidFill>
          <a:ln w="38100" cap="flat">
            <a:solidFill>
              <a:schemeClr val="tx1">
                <a:lumMod val="95000"/>
                <a:lumOff val="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SignalTask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2C2D4AFB-5FF7-386A-0B8F-1B153DB8F2FC}"/>
              </a:ext>
            </a:extLst>
          </p:cNvPr>
          <p:cNvSpPr/>
          <p:nvPr/>
        </p:nvSpPr>
        <p:spPr>
          <a:xfrm>
            <a:off x="6119442" y="4256823"/>
            <a:ext cx="1965378" cy="408618"/>
          </a:xfrm>
          <a:prstGeom prst="roundRect">
            <a:avLst/>
          </a:prstGeom>
          <a:solidFill>
            <a:srgbClr val="EFEFEF"/>
          </a:solidFill>
          <a:ln w="38100" cap="flat">
            <a:solidFill>
              <a:schemeClr val="tx1">
                <a:lumMod val="95000"/>
                <a:lumOff val="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err="1"/>
              <a:t>DSPTask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3DC61B13-4FC1-6A16-3741-BBE14CAED0D3}"/>
              </a:ext>
            </a:extLst>
          </p:cNvPr>
          <p:cNvSpPr/>
          <p:nvPr/>
        </p:nvSpPr>
        <p:spPr>
          <a:xfrm>
            <a:off x="6810322" y="5139223"/>
            <a:ext cx="1965378" cy="408618"/>
          </a:xfrm>
          <a:prstGeom prst="roundRect">
            <a:avLst/>
          </a:prstGeom>
          <a:solidFill>
            <a:srgbClr val="EFEFEF"/>
          </a:solidFill>
          <a:ln w="38100" cap="flat">
            <a:solidFill>
              <a:schemeClr val="tx1">
                <a:lumMod val="95000"/>
                <a:lumOff val="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err="1"/>
              <a:t>UartTask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9A1A4DA-38F2-FE55-057C-C5B0D74D1AAB}"/>
              </a:ext>
            </a:extLst>
          </p:cNvPr>
          <p:cNvCxnSpPr>
            <a:cxnSpLocks/>
            <a:stCxn id="13" idx="2"/>
            <a:endCxn id="8" idx="0"/>
          </p:cNvCxnSpPr>
          <p:nvPr/>
        </p:nvCxnSpPr>
        <p:spPr>
          <a:xfrm flipH="1">
            <a:off x="5033693" y="4665441"/>
            <a:ext cx="2068438" cy="18383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800549B-631D-3B87-2BF8-0FF51ACB2519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033693" y="3596281"/>
            <a:ext cx="1421324" cy="2907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5AE9356E-C3D4-600F-4215-CC19108FE5F2}"/>
              </a:ext>
            </a:extLst>
          </p:cNvPr>
          <p:cNvSpPr/>
          <p:nvPr/>
        </p:nvSpPr>
        <p:spPr>
          <a:xfrm>
            <a:off x="10773106" y="4224223"/>
            <a:ext cx="2418770" cy="408618"/>
          </a:xfrm>
          <a:prstGeom prst="roundRect">
            <a:avLst/>
          </a:prstGeom>
          <a:solidFill>
            <a:srgbClr val="EFEFEF"/>
          </a:solidFill>
          <a:ln w="38100" cap="flat">
            <a:solidFill>
              <a:schemeClr val="tx1">
                <a:lumMod val="95000"/>
                <a:lumOff val="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Signal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256B257C-98DD-C81B-E4E5-BE3D05AA0CEF}"/>
              </a:ext>
            </a:extLst>
          </p:cNvPr>
          <p:cNvSpPr/>
          <p:nvPr/>
        </p:nvSpPr>
        <p:spPr>
          <a:xfrm>
            <a:off x="14206269" y="3078564"/>
            <a:ext cx="1965378" cy="408618"/>
          </a:xfrm>
          <a:prstGeom prst="roundRect">
            <a:avLst/>
          </a:prstGeom>
          <a:solidFill>
            <a:srgbClr val="EFEFEF"/>
          </a:solidFill>
          <a:ln w="38100" cap="flat">
            <a:solidFill>
              <a:schemeClr val="tx1">
                <a:lumMod val="95000"/>
                <a:lumOff val="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err="1"/>
              <a:t>UartTask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68288D3F-E7FA-4BDD-0F27-06F8EA81879F}"/>
              </a:ext>
            </a:extLst>
          </p:cNvPr>
          <p:cNvSpPr/>
          <p:nvPr/>
        </p:nvSpPr>
        <p:spPr>
          <a:xfrm>
            <a:off x="14389811" y="5144947"/>
            <a:ext cx="1965378" cy="408618"/>
          </a:xfrm>
          <a:prstGeom prst="roundRect">
            <a:avLst/>
          </a:prstGeom>
          <a:solidFill>
            <a:srgbClr val="EFEFEF"/>
          </a:solidFill>
          <a:ln w="38100" cap="flat">
            <a:solidFill>
              <a:schemeClr val="tx1">
                <a:lumMod val="95000"/>
                <a:lumOff val="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err="1"/>
              <a:t>SignalTask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05416633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"/>
          <p:cNvSpPr txBox="1"/>
          <p:nvPr/>
        </p:nvSpPr>
        <p:spPr>
          <a:xfrm>
            <a:off x="290580" y="238663"/>
            <a:ext cx="14099231" cy="964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5400" b="1">
                <a:solidFill>
                  <a:srgbClr val="FFFFFF"/>
                </a:solidFill>
                <a:latin typeface="LG스마트체2.0 Regular"/>
                <a:ea typeface="LG스마트체2.0 Regular"/>
                <a:cs typeface="LG스마트체2.0 Regular"/>
                <a:sym typeface="LG스마트체2.0 Regular"/>
              </a:defRPr>
            </a:lvl1pPr>
          </a:lstStyle>
          <a:p>
            <a:r>
              <a:t>3. 핵심 기술</a:t>
            </a:r>
          </a:p>
        </p:txBody>
      </p:sp>
      <p:grpSp>
        <p:nvGrpSpPr>
          <p:cNvPr id="105" name="직사각형 2"/>
          <p:cNvGrpSpPr/>
          <p:nvPr/>
        </p:nvGrpSpPr>
        <p:grpSpPr>
          <a:xfrm>
            <a:off x="5149123" y="608784"/>
            <a:ext cx="11092725" cy="2188568"/>
            <a:chOff x="-1" y="0"/>
            <a:chExt cx="11092724" cy="2188566"/>
          </a:xfrm>
        </p:grpSpPr>
        <p:sp>
          <p:nvSpPr>
            <p:cNvPr id="103" name="직사각형"/>
            <p:cNvSpPr/>
            <p:nvPr/>
          </p:nvSpPr>
          <p:spPr>
            <a:xfrm>
              <a:off x="-2" y="-1"/>
              <a:ext cx="11092726" cy="2188568"/>
            </a:xfrm>
            <a:prstGeom prst="rect">
              <a:avLst/>
            </a:prstGeom>
            <a:solidFill>
              <a:srgbClr val="FFFF0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04" name="개발에 사용된 가장 핵심적으로 구현된 기술 소개…"/>
            <p:cNvSpPr txBox="1"/>
            <p:nvPr/>
          </p:nvSpPr>
          <p:spPr>
            <a:xfrm>
              <a:off x="52068" y="281977"/>
              <a:ext cx="10988586" cy="16246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marL="457200" indent="-457200">
                <a:buSzPct val="100000"/>
                <a:buChar char="-"/>
                <a:defRPr sz="3200" b="1"/>
              </a:pPr>
              <a:r>
                <a:t>개발에 사용된 가장 핵심적으로 구현된 기술 소개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457200">
                <a:buSzPct val="100000"/>
                <a:buChar char="-"/>
                <a:defRPr sz="3200" b="1"/>
              </a:pPr>
              <a:r>
                <a:t>기술 내용 또는 소스코드 등 다양한 방법으로 핵심을 소개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457200">
                <a:buSzPct val="100000"/>
                <a:buChar char="-"/>
                <a:defRPr sz="3200" b="1"/>
              </a:pPr>
              <a:r>
                <a:t>페이지 수 무관</a:t>
              </a:r>
            </a:p>
          </p:txBody>
        </p:sp>
      </p:grpSp>
      <p:sp>
        <p:nvSpPr>
          <p:cNvPr id="106" name="효율성…"/>
          <p:cNvSpPr/>
          <p:nvPr/>
        </p:nvSpPr>
        <p:spPr>
          <a:xfrm>
            <a:off x="6991826" y="3949801"/>
            <a:ext cx="1270001" cy="334102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/>
          <a:p>
            <a:r>
              <a:t>효율성</a:t>
            </a:r>
          </a:p>
          <a:p>
            <a:pPr marL="240631" indent="-240631">
              <a:buSzPct val="100000"/>
              <a:buAutoNum type="arabicPeriod"/>
            </a:pPr>
            <a:r>
              <a:t>필터 계수 룩업 테이블</a:t>
            </a:r>
          </a:p>
          <a:p>
            <a:pPr marL="240631" indent="-240631">
              <a:buSzPct val="100000"/>
              <a:buAutoNum type="arabicPeriod"/>
            </a:pPr>
            <a:r>
              <a:t>필터 twiddle factor 룩업테이블</a:t>
            </a:r>
          </a:p>
        </p:txBody>
      </p:sp>
      <p:sp>
        <p:nvSpPr>
          <p:cNvPr id="107" name="응용 단"/>
          <p:cNvSpPr/>
          <p:nvPr/>
        </p:nvSpPr>
        <p:spPr>
          <a:xfrm>
            <a:off x="1229190" y="1626629"/>
            <a:ext cx="1270001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/>
          <a:p>
            <a:r>
              <a:t>응용 단</a:t>
            </a:r>
          </a:p>
        </p:txBody>
      </p:sp>
      <p:sp>
        <p:nvSpPr>
          <p:cNvPr id="108" name="안전성…"/>
          <p:cNvSpPr/>
          <p:nvPr/>
        </p:nvSpPr>
        <p:spPr>
          <a:xfrm>
            <a:off x="5119796" y="3837160"/>
            <a:ext cx="1270001" cy="4309905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/>
          <a:p>
            <a:r>
              <a:t>안전성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1. </a:t>
            </a:r>
          </a:p>
        </p:txBody>
      </p:sp>
      <p:sp>
        <p:nvSpPr>
          <p:cNvPr id="109" name="유지보수성…"/>
          <p:cNvSpPr/>
          <p:nvPr/>
        </p:nvSpPr>
        <p:spPr>
          <a:xfrm>
            <a:off x="2602200" y="3717593"/>
            <a:ext cx="1270001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/>
          <a:p>
            <a:r>
              <a:t>유지보수성</a:t>
            </a:r>
          </a:p>
          <a:p>
            <a:r>
              <a:t>1. 책임분리</a:t>
            </a:r>
          </a:p>
        </p:txBody>
      </p:sp>
      <p:sp>
        <p:nvSpPr>
          <p:cNvPr id="110" name="Dsp class"/>
          <p:cNvSpPr/>
          <p:nvPr/>
        </p:nvSpPr>
        <p:spPr>
          <a:xfrm>
            <a:off x="13032897" y="4298950"/>
            <a:ext cx="2625681" cy="1270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/>
          <a:p>
            <a:r>
              <a:t>Dsp class</a:t>
            </a:r>
          </a:p>
        </p:txBody>
      </p:sp>
      <p:sp>
        <p:nvSpPr>
          <p:cNvPr id="111" name="Signal Task"/>
          <p:cNvSpPr/>
          <p:nvPr/>
        </p:nvSpPr>
        <p:spPr>
          <a:xfrm>
            <a:off x="8610996" y="5663912"/>
            <a:ext cx="2625681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/>
          <a:p>
            <a:r>
              <a:t>Signal Task</a:t>
            </a:r>
          </a:p>
        </p:txBody>
      </p:sp>
      <p:sp>
        <p:nvSpPr>
          <p:cNvPr id="112" name="Dsp Task"/>
          <p:cNvSpPr/>
          <p:nvPr/>
        </p:nvSpPr>
        <p:spPr>
          <a:xfrm>
            <a:off x="13032897" y="5508859"/>
            <a:ext cx="2625681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/>
          <a:p>
            <a:r>
              <a:t>Dsp Task</a:t>
            </a:r>
          </a:p>
        </p:txBody>
      </p:sp>
      <p:sp>
        <p:nvSpPr>
          <p:cNvPr id="113" name="Dsp Memory"/>
          <p:cNvSpPr/>
          <p:nvPr/>
        </p:nvSpPr>
        <p:spPr>
          <a:xfrm>
            <a:off x="10615979" y="7533307"/>
            <a:ext cx="2625681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/>
          <a:p>
            <a:r>
              <a:t>Dsp Memory</a:t>
            </a:r>
          </a:p>
        </p:txBody>
      </p:sp>
      <p:sp>
        <p:nvSpPr>
          <p:cNvPr id="114" name="선"/>
          <p:cNvSpPr/>
          <p:nvPr/>
        </p:nvSpPr>
        <p:spPr>
          <a:xfrm>
            <a:off x="11166361" y="6500424"/>
            <a:ext cx="691421" cy="95771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5" name="선"/>
          <p:cNvSpPr/>
          <p:nvPr/>
        </p:nvSpPr>
        <p:spPr>
          <a:xfrm flipH="1">
            <a:off x="11815369" y="6298888"/>
            <a:ext cx="1286421" cy="128642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6" name="Mutual Exclusion"/>
          <p:cNvSpPr/>
          <p:nvPr/>
        </p:nvSpPr>
        <p:spPr>
          <a:xfrm>
            <a:off x="11838706" y="6815354"/>
            <a:ext cx="2625681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/>
          <a:p>
            <a:r>
              <a:t>Mutual Exclusion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20850-E143-B196-E29A-EA7641BED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1">
            <a:extLst>
              <a:ext uri="{FF2B5EF4-FFF2-40B4-BE49-F238E27FC236}">
                <a16:creationId xmlns:a16="http://schemas.microsoft.com/office/drawing/2014/main" id="{74F26669-1FCE-A173-48AF-1A51B96EED7C}"/>
              </a:ext>
            </a:extLst>
          </p:cNvPr>
          <p:cNvSpPr txBox="1"/>
          <p:nvPr/>
        </p:nvSpPr>
        <p:spPr>
          <a:xfrm>
            <a:off x="290580" y="238663"/>
            <a:ext cx="14099231" cy="964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5400" b="1">
                <a:solidFill>
                  <a:srgbClr val="FFFFFF"/>
                </a:solidFill>
                <a:latin typeface="LG스마트체2.0 Regular"/>
                <a:ea typeface="LG스마트체2.0 Regular"/>
                <a:cs typeface="LG스마트체2.0 Regular"/>
                <a:sym typeface="LG스마트체2.0 Regular"/>
              </a:defRPr>
            </a:lvl1pPr>
          </a:lstStyle>
          <a:p>
            <a:r>
              <a:t>3. 핵심 기술</a:t>
            </a:r>
          </a:p>
        </p:txBody>
      </p:sp>
      <p:grpSp>
        <p:nvGrpSpPr>
          <p:cNvPr id="94" name="직사각형 2">
            <a:extLst>
              <a:ext uri="{FF2B5EF4-FFF2-40B4-BE49-F238E27FC236}">
                <a16:creationId xmlns:a16="http://schemas.microsoft.com/office/drawing/2014/main" id="{2B05BE3A-E520-AA0D-E3D1-4453FE9B4E9A}"/>
              </a:ext>
            </a:extLst>
          </p:cNvPr>
          <p:cNvGrpSpPr/>
          <p:nvPr/>
        </p:nvGrpSpPr>
        <p:grpSpPr>
          <a:xfrm>
            <a:off x="6458675" y="-533015"/>
            <a:ext cx="11092725" cy="2188568"/>
            <a:chOff x="-1" y="0"/>
            <a:chExt cx="11092724" cy="2188566"/>
          </a:xfrm>
        </p:grpSpPr>
        <p:sp>
          <p:nvSpPr>
            <p:cNvPr id="92" name="직사각형">
              <a:extLst>
                <a:ext uri="{FF2B5EF4-FFF2-40B4-BE49-F238E27FC236}">
                  <a16:creationId xmlns:a16="http://schemas.microsoft.com/office/drawing/2014/main" id="{6CA66B65-F061-3DF9-9B81-D30308556F51}"/>
                </a:ext>
              </a:extLst>
            </p:cNvPr>
            <p:cNvSpPr/>
            <p:nvPr/>
          </p:nvSpPr>
          <p:spPr>
            <a:xfrm>
              <a:off x="-2" y="-1"/>
              <a:ext cx="11092726" cy="2188568"/>
            </a:xfrm>
            <a:prstGeom prst="rect">
              <a:avLst/>
            </a:prstGeom>
            <a:solidFill>
              <a:srgbClr val="FFFF0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93" name="개발에 사용된 가장 핵심적으로 구현된 기술 소개…">
              <a:extLst>
                <a:ext uri="{FF2B5EF4-FFF2-40B4-BE49-F238E27FC236}">
                  <a16:creationId xmlns:a16="http://schemas.microsoft.com/office/drawing/2014/main" id="{D8B57D03-16B1-E216-C143-217C4DD6DA80}"/>
                </a:ext>
              </a:extLst>
            </p:cNvPr>
            <p:cNvSpPr txBox="1"/>
            <p:nvPr/>
          </p:nvSpPr>
          <p:spPr>
            <a:xfrm>
              <a:off x="52068" y="281977"/>
              <a:ext cx="10988586" cy="16246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marL="457200" indent="-457200">
                <a:buSzPct val="100000"/>
                <a:buChar char="-"/>
                <a:defRPr sz="3200" b="1"/>
              </a:pPr>
              <a:r>
                <a:t>개발에 사용된 가장 핵심적으로 구현된 기술 소개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457200">
                <a:buSzPct val="100000"/>
                <a:buChar char="-"/>
                <a:defRPr sz="3200" b="1"/>
              </a:pPr>
              <a:r>
                <a:t>기술 내용 또는 소스코드 등 다양한 방법으로 핵심을 소개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457200">
                <a:buSzPct val="100000"/>
                <a:buChar char="-"/>
                <a:defRPr sz="3200" b="1"/>
              </a:pPr>
              <a:r>
                <a:t>페이지 수 무관</a:t>
              </a:r>
            </a:p>
          </p:txBody>
        </p:sp>
      </p:grpSp>
      <p:sp>
        <p:nvSpPr>
          <p:cNvPr id="96" name="효율성…">
            <a:extLst>
              <a:ext uri="{FF2B5EF4-FFF2-40B4-BE49-F238E27FC236}">
                <a16:creationId xmlns:a16="http://schemas.microsoft.com/office/drawing/2014/main" id="{21DEE10D-3F5A-CA4C-4B03-5292801A25B6}"/>
              </a:ext>
            </a:extLst>
          </p:cNvPr>
          <p:cNvSpPr/>
          <p:nvPr/>
        </p:nvSpPr>
        <p:spPr>
          <a:xfrm>
            <a:off x="4482617" y="4187861"/>
            <a:ext cx="1270001" cy="334102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/>
          <a:p>
            <a:r>
              <a:rPr dirty="0" err="1"/>
              <a:t>효율성</a:t>
            </a:r>
            <a:endParaRPr dirty="0"/>
          </a:p>
          <a:p>
            <a:pPr marL="240631" indent="-240631">
              <a:buSzPct val="100000"/>
              <a:buAutoNum type="arabicPeriod"/>
            </a:pPr>
            <a:r>
              <a:rPr lang="ko-KR" altLang="en-US" dirty="0"/>
              <a:t>필터 계산 </a:t>
            </a:r>
            <a:r>
              <a:rPr lang="en-US" altLang="ko-KR" dirty="0"/>
              <a:t>Unrolling</a:t>
            </a:r>
            <a:r>
              <a:rPr lang="ko-KR" altLang="en-US" dirty="0"/>
              <a:t> </a:t>
            </a:r>
          </a:p>
          <a:p>
            <a:pPr marL="240631" indent="-240631">
              <a:buSzPct val="100000"/>
              <a:buAutoNum type="arabicPeriod"/>
            </a:pPr>
            <a:r>
              <a:rPr dirty="0" err="1"/>
              <a:t>필터</a:t>
            </a:r>
            <a:r>
              <a:rPr dirty="0"/>
              <a:t> twiddle factor </a:t>
            </a:r>
            <a:r>
              <a:rPr dirty="0" err="1"/>
              <a:t>룩업테이블</a:t>
            </a:r>
            <a:endParaRPr lang="en-US" dirty="0"/>
          </a:p>
          <a:p>
            <a:pPr marL="240631" indent="-240631">
              <a:buSzPct val="100000"/>
              <a:buAutoNum type="arabicPeriod"/>
            </a:pPr>
            <a:r>
              <a:rPr lang="en-US" dirty="0"/>
              <a:t>CMSIS</a:t>
            </a:r>
            <a:r>
              <a:rPr lang="en-US" altLang="ko-KR" dirty="0"/>
              <a:t>_DSP </a:t>
            </a:r>
            <a:r>
              <a:rPr lang="ko-KR" altLang="en-US" dirty="0"/>
              <a:t>모방</a:t>
            </a:r>
            <a:endParaRPr dirty="0"/>
          </a:p>
        </p:txBody>
      </p:sp>
      <p:sp>
        <p:nvSpPr>
          <p:cNvPr id="98" name="안전성…">
            <a:extLst>
              <a:ext uri="{FF2B5EF4-FFF2-40B4-BE49-F238E27FC236}">
                <a16:creationId xmlns:a16="http://schemas.microsoft.com/office/drawing/2014/main" id="{C2FB38A8-911A-2347-0A33-FB028E957C18}"/>
              </a:ext>
            </a:extLst>
          </p:cNvPr>
          <p:cNvSpPr/>
          <p:nvPr/>
        </p:nvSpPr>
        <p:spPr>
          <a:xfrm>
            <a:off x="1906126" y="3703423"/>
            <a:ext cx="1270001" cy="4309905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/>
          <a:p>
            <a:r>
              <a:rPr lang="en-US" dirty="0"/>
              <a:t>FFT</a:t>
            </a:r>
            <a:endParaRPr dirty="0"/>
          </a:p>
        </p:txBody>
      </p:sp>
      <p:sp>
        <p:nvSpPr>
          <p:cNvPr id="2" name="커널 단">
            <a:extLst>
              <a:ext uri="{FF2B5EF4-FFF2-40B4-BE49-F238E27FC236}">
                <a16:creationId xmlns:a16="http://schemas.microsoft.com/office/drawing/2014/main" id="{051ACDE9-BF73-5AFB-FED3-AFA0058EDA21}"/>
              </a:ext>
            </a:extLst>
          </p:cNvPr>
          <p:cNvSpPr/>
          <p:nvPr/>
        </p:nvSpPr>
        <p:spPr>
          <a:xfrm>
            <a:off x="599637" y="1459729"/>
            <a:ext cx="5152981" cy="811184"/>
          </a:xfrm>
          <a:prstGeom prst="rect">
            <a:avLst/>
          </a:prstGeom>
          <a:noFill/>
          <a:ln w="25400"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r>
              <a:rPr lang="en-US" sz="3200" b="1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Application Components</a:t>
            </a:r>
            <a:endParaRPr sz="3200" b="1" dirty="0">
              <a:solidFill>
                <a:srgbClr val="0070C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" name="안전성…">
            <a:extLst>
              <a:ext uri="{FF2B5EF4-FFF2-40B4-BE49-F238E27FC236}">
                <a16:creationId xmlns:a16="http://schemas.microsoft.com/office/drawing/2014/main" id="{491AE87C-7CB5-FE77-1EA7-7BA234ED9612}"/>
              </a:ext>
            </a:extLst>
          </p:cNvPr>
          <p:cNvSpPr/>
          <p:nvPr/>
        </p:nvSpPr>
        <p:spPr>
          <a:xfrm>
            <a:off x="11370036" y="2569537"/>
            <a:ext cx="1270001" cy="4309905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/>
          <a:p>
            <a:r>
              <a:rPr lang="en-US" dirty="0"/>
              <a:t>GUI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86087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F27987-C664-7379-0C42-6DB44A367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1">
            <a:extLst>
              <a:ext uri="{FF2B5EF4-FFF2-40B4-BE49-F238E27FC236}">
                <a16:creationId xmlns:a16="http://schemas.microsoft.com/office/drawing/2014/main" id="{B4DF60EC-510F-0CB0-61ED-767783C245E2}"/>
              </a:ext>
            </a:extLst>
          </p:cNvPr>
          <p:cNvSpPr txBox="1"/>
          <p:nvPr/>
        </p:nvSpPr>
        <p:spPr>
          <a:xfrm>
            <a:off x="290580" y="238663"/>
            <a:ext cx="14099231" cy="964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5400" b="1">
                <a:solidFill>
                  <a:srgbClr val="FFFFFF"/>
                </a:solidFill>
                <a:latin typeface="LG스마트체2.0 Regular"/>
                <a:ea typeface="LG스마트체2.0 Regular"/>
                <a:cs typeface="LG스마트체2.0 Regular"/>
                <a:sym typeface="LG스마트체2.0 Regular"/>
              </a:defRPr>
            </a:lvl1pPr>
          </a:lstStyle>
          <a:p>
            <a:r>
              <a:t>3. 핵심 기술</a:t>
            </a:r>
          </a:p>
        </p:txBody>
      </p:sp>
      <p:grpSp>
        <p:nvGrpSpPr>
          <p:cNvPr id="94" name="직사각형 2">
            <a:extLst>
              <a:ext uri="{FF2B5EF4-FFF2-40B4-BE49-F238E27FC236}">
                <a16:creationId xmlns:a16="http://schemas.microsoft.com/office/drawing/2014/main" id="{FC88050F-06E5-7951-8791-E509FD04CF02}"/>
              </a:ext>
            </a:extLst>
          </p:cNvPr>
          <p:cNvGrpSpPr/>
          <p:nvPr/>
        </p:nvGrpSpPr>
        <p:grpSpPr>
          <a:xfrm>
            <a:off x="6458675" y="-533015"/>
            <a:ext cx="11092725" cy="2188568"/>
            <a:chOff x="-1" y="0"/>
            <a:chExt cx="11092724" cy="2188566"/>
          </a:xfrm>
        </p:grpSpPr>
        <p:sp>
          <p:nvSpPr>
            <p:cNvPr id="92" name="직사각형">
              <a:extLst>
                <a:ext uri="{FF2B5EF4-FFF2-40B4-BE49-F238E27FC236}">
                  <a16:creationId xmlns:a16="http://schemas.microsoft.com/office/drawing/2014/main" id="{7A31C312-D055-58B6-D5F0-4383325EEE54}"/>
                </a:ext>
              </a:extLst>
            </p:cNvPr>
            <p:cNvSpPr/>
            <p:nvPr/>
          </p:nvSpPr>
          <p:spPr>
            <a:xfrm>
              <a:off x="-2" y="-1"/>
              <a:ext cx="11092726" cy="2188568"/>
            </a:xfrm>
            <a:prstGeom prst="rect">
              <a:avLst/>
            </a:prstGeom>
            <a:solidFill>
              <a:srgbClr val="FFFF0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93" name="개발에 사용된 가장 핵심적으로 구현된 기술 소개…">
              <a:extLst>
                <a:ext uri="{FF2B5EF4-FFF2-40B4-BE49-F238E27FC236}">
                  <a16:creationId xmlns:a16="http://schemas.microsoft.com/office/drawing/2014/main" id="{EE4066A1-9ADC-AE60-39C8-F0CCF52F7C4C}"/>
                </a:ext>
              </a:extLst>
            </p:cNvPr>
            <p:cNvSpPr txBox="1"/>
            <p:nvPr/>
          </p:nvSpPr>
          <p:spPr>
            <a:xfrm>
              <a:off x="52068" y="281977"/>
              <a:ext cx="10988586" cy="16246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marL="457200" indent="-457200">
                <a:buSzPct val="100000"/>
                <a:buChar char="-"/>
                <a:defRPr sz="3200" b="1"/>
              </a:pPr>
              <a:r>
                <a:t>개발에 사용된 가장 핵심적으로 구현된 기술 소개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457200">
                <a:buSzPct val="100000"/>
                <a:buChar char="-"/>
                <a:defRPr sz="3200" b="1"/>
              </a:pPr>
              <a:r>
                <a:t>기술 내용 또는 소스코드 등 다양한 방법으로 핵심을 소개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457200">
                <a:buSzPct val="100000"/>
                <a:buChar char="-"/>
                <a:defRPr sz="3200" b="1"/>
              </a:pPr>
              <a:r>
                <a:t>페이지 수 무관</a:t>
              </a:r>
            </a:p>
          </p:txBody>
        </p:sp>
      </p:grpSp>
      <p:sp>
        <p:nvSpPr>
          <p:cNvPr id="98" name="안전성…">
            <a:extLst>
              <a:ext uri="{FF2B5EF4-FFF2-40B4-BE49-F238E27FC236}">
                <a16:creationId xmlns:a16="http://schemas.microsoft.com/office/drawing/2014/main" id="{3D573DBE-5D86-1308-7B6D-C4A8C6A2AEFE}"/>
              </a:ext>
            </a:extLst>
          </p:cNvPr>
          <p:cNvSpPr/>
          <p:nvPr/>
        </p:nvSpPr>
        <p:spPr>
          <a:xfrm>
            <a:off x="1906126" y="2527021"/>
            <a:ext cx="1270001" cy="4309905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/>
          <a:p>
            <a:r>
              <a:rPr lang="en-US" dirty="0"/>
              <a:t>Filter Design</a:t>
            </a:r>
            <a:endParaRPr dirty="0"/>
          </a:p>
        </p:txBody>
      </p:sp>
      <p:sp>
        <p:nvSpPr>
          <p:cNvPr id="2" name="커널 단">
            <a:extLst>
              <a:ext uri="{FF2B5EF4-FFF2-40B4-BE49-F238E27FC236}">
                <a16:creationId xmlns:a16="http://schemas.microsoft.com/office/drawing/2014/main" id="{84364630-C711-22E9-EC41-3582756CA8F9}"/>
              </a:ext>
            </a:extLst>
          </p:cNvPr>
          <p:cNvSpPr/>
          <p:nvPr/>
        </p:nvSpPr>
        <p:spPr>
          <a:xfrm>
            <a:off x="599637" y="1459729"/>
            <a:ext cx="5152981" cy="811184"/>
          </a:xfrm>
          <a:prstGeom prst="rect">
            <a:avLst/>
          </a:prstGeom>
          <a:noFill/>
          <a:ln w="25400"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r>
              <a:rPr lang="en-US" sz="3200" b="1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Application Components</a:t>
            </a:r>
            <a:endParaRPr sz="3200" b="1" dirty="0">
              <a:solidFill>
                <a:srgbClr val="0070C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707BAC-D163-1E85-A734-6E5C0BDCB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3088" y="1934382"/>
            <a:ext cx="7772400" cy="4446511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안전성…">
            <a:extLst>
              <a:ext uri="{FF2B5EF4-FFF2-40B4-BE49-F238E27FC236}">
                <a16:creationId xmlns:a16="http://schemas.microsoft.com/office/drawing/2014/main" id="{BCB2298D-D9E2-4DF1-EA47-A73EEFBC9257}"/>
              </a:ext>
            </a:extLst>
          </p:cNvPr>
          <p:cNvSpPr/>
          <p:nvPr/>
        </p:nvSpPr>
        <p:spPr>
          <a:xfrm>
            <a:off x="8027366" y="1863271"/>
            <a:ext cx="1270001" cy="4309905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/>
          <a:p>
            <a:r>
              <a:rPr lang="en-US" altLang="ko-KR" dirty="0"/>
              <a:t>Machine Learning</a:t>
            </a:r>
            <a:r>
              <a:rPr lang="ko-KR" altLang="en-US" dirty="0"/>
              <a:t> </a:t>
            </a:r>
            <a:r>
              <a:rPr lang="en-US" altLang="ko-KR" dirty="0"/>
              <a:t>Bayesian</a:t>
            </a:r>
            <a:endParaRPr dirty="0"/>
          </a:p>
        </p:txBody>
      </p:sp>
      <p:sp>
        <p:nvSpPr>
          <p:cNvPr id="6" name="안전성…">
            <a:extLst>
              <a:ext uri="{FF2B5EF4-FFF2-40B4-BE49-F238E27FC236}">
                <a16:creationId xmlns:a16="http://schemas.microsoft.com/office/drawing/2014/main" id="{89A74E63-B756-F4B4-685A-6781527789B8}"/>
              </a:ext>
            </a:extLst>
          </p:cNvPr>
          <p:cNvSpPr/>
          <p:nvPr/>
        </p:nvSpPr>
        <p:spPr>
          <a:xfrm>
            <a:off x="5240743" y="2270913"/>
            <a:ext cx="1270001" cy="4309905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/>
          <a:p>
            <a:r>
              <a:rPr lang="en-US" dirty="0"/>
              <a:t>1.</a:t>
            </a:r>
            <a:r>
              <a:rPr lang="ko-KR" altLang="en-US" dirty="0"/>
              <a:t>휴리스틱</a:t>
            </a:r>
            <a:endParaRPr lang="en-US" altLang="ko-KR" dirty="0"/>
          </a:p>
          <a:p>
            <a:pPr marL="342900" indent="-342900">
              <a:buAutoNum type="arabicParenBoth"/>
            </a:pPr>
            <a:r>
              <a:rPr lang="en-US" altLang="ko-KR" dirty="0"/>
              <a:t>Haming Window 32th</a:t>
            </a:r>
          </a:p>
          <a:p>
            <a:pPr marL="342900" indent="-342900">
              <a:buAutoNum type="arabicParenBoth"/>
            </a:pPr>
            <a:r>
              <a:rPr lang="en-US" dirty="0"/>
              <a:t>Butterworth 4th</a:t>
            </a:r>
          </a:p>
          <a:p>
            <a:pPr marL="342900" indent="-342900">
              <a:buAutoNum type="arabicParenBoth"/>
            </a:pPr>
            <a:endParaRPr lang="en-US" dirty="0"/>
          </a:p>
          <a:p>
            <a:endParaRPr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B3B4A21-FF82-7206-7FD7-4210D814E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5700" y="4933950"/>
            <a:ext cx="7772400" cy="4446511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안전성…">
            <a:extLst>
              <a:ext uri="{FF2B5EF4-FFF2-40B4-BE49-F238E27FC236}">
                <a16:creationId xmlns:a16="http://schemas.microsoft.com/office/drawing/2014/main" id="{1A1EDA80-F7B0-ACD4-3CC3-D5C4A2B850E5}"/>
              </a:ext>
            </a:extLst>
          </p:cNvPr>
          <p:cNvSpPr/>
          <p:nvPr/>
        </p:nvSpPr>
        <p:spPr>
          <a:xfrm>
            <a:off x="3639571" y="4569138"/>
            <a:ext cx="1270001" cy="4309905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/>
          <a:p>
            <a:r>
              <a:rPr lang="ko-KR" altLang="en-US" dirty="0"/>
              <a:t>필터 다양성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FIR IIR</a:t>
            </a:r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958073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A8007-43F2-C8B7-0E9D-270669713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">
            <a:extLst>
              <a:ext uri="{FF2B5EF4-FFF2-40B4-BE49-F238E27FC236}">
                <a16:creationId xmlns:a16="http://schemas.microsoft.com/office/drawing/2014/main" id="{EFA61E79-8799-3E1C-047A-CCE918A01B61}"/>
              </a:ext>
            </a:extLst>
          </p:cNvPr>
          <p:cNvSpPr txBox="1"/>
          <p:nvPr/>
        </p:nvSpPr>
        <p:spPr>
          <a:xfrm>
            <a:off x="290580" y="238663"/>
            <a:ext cx="14099231" cy="964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5400" b="1">
                <a:solidFill>
                  <a:srgbClr val="FFFFFF"/>
                </a:solidFill>
                <a:latin typeface="LG스마트체2.0 Regular"/>
                <a:ea typeface="LG스마트체2.0 Regular"/>
                <a:cs typeface="LG스마트체2.0 Regular"/>
                <a:sym typeface="LG스마트체2.0 Regular"/>
              </a:defRPr>
            </a:lvl1pPr>
          </a:lstStyle>
          <a:p>
            <a:r>
              <a:t>3. 핵심 기술</a:t>
            </a:r>
          </a:p>
        </p:txBody>
      </p:sp>
      <p:sp>
        <p:nvSpPr>
          <p:cNvPr id="10" name="커널 단">
            <a:extLst>
              <a:ext uri="{FF2B5EF4-FFF2-40B4-BE49-F238E27FC236}">
                <a16:creationId xmlns:a16="http://schemas.microsoft.com/office/drawing/2014/main" id="{F34AE45B-3541-D194-67CB-2CD9A941256C}"/>
              </a:ext>
            </a:extLst>
          </p:cNvPr>
          <p:cNvSpPr/>
          <p:nvPr/>
        </p:nvSpPr>
        <p:spPr>
          <a:xfrm>
            <a:off x="599637" y="1459729"/>
            <a:ext cx="5152981" cy="811184"/>
          </a:xfrm>
          <a:prstGeom prst="rect">
            <a:avLst/>
          </a:prstGeom>
          <a:noFill/>
          <a:ln w="25400"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r>
              <a:rPr lang="en-US" sz="3200" b="1" dirty="0">
                <a:solidFill>
                  <a:srgbClr val="0070C0"/>
                </a:solidFill>
              </a:rPr>
              <a:t>Application</a:t>
            </a:r>
            <a:r>
              <a:rPr lang="ko-KR" altLang="en-US" sz="3200" b="1" dirty="0">
                <a:solidFill>
                  <a:srgbClr val="0070C0"/>
                </a:solidFill>
              </a:rPr>
              <a:t> </a:t>
            </a:r>
            <a:r>
              <a:rPr lang="en-US" altLang="ko-KR" sz="3200" b="1" dirty="0">
                <a:solidFill>
                  <a:srgbClr val="0070C0"/>
                </a:solidFill>
              </a:rPr>
              <a:t>-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altLang="ko-KR" sz="3200" b="1" dirty="0">
                <a:solidFill>
                  <a:srgbClr val="0070C0"/>
                </a:solidFill>
              </a:rPr>
              <a:t>Filter Design</a:t>
            </a:r>
            <a:endParaRPr sz="3200" b="1" dirty="0">
              <a:solidFill>
                <a:srgbClr val="0070C0"/>
              </a:solidFill>
            </a:endParaRPr>
          </a:p>
        </p:txBody>
      </p:sp>
      <p:pic>
        <p:nvPicPr>
          <p:cNvPr id="16" name="그림 15" descr="텍스트, 라인, 도표, 그래프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4B371FF-4C13-9CB4-D827-BAC068D99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429" y="2235583"/>
            <a:ext cx="5918740" cy="4439055"/>
          </a:xfrm>
          <a:prstGeom prst="rect">
            <a:avLst/>
          </a:prstGeom>
        </p:spPr>
      </p:pic>
      <p:pic>
        <p:nvPicPr>
          <p:cNvPr id="18" name="그림 17" descr="텍스트, 도표, 라인, 그래프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B708485-9E4A-5D77-0F96-18E11333AF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687" y="2714422"/>
            <a:ext cx="5918740" cy="443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0892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"/>
          <p:cNvSpPr txBox="1"/>
          <p:nvPr/>
        </p:nvSpPr>
        <p:spPr>
          <a:xfrm>
            <a:off x="290580" y="238663"/>
            <a:ext cx="14099231" cy="964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5400" b="1">
                <a:solidFill>
                  <a:srgbClr val="FFFFFF"/>
                </a:solidFill>
                <a:latin typeface="LG스마트체2.0 Regular"/>
                <a:ea typeface="LG스마트체2.0 Regular"/>
                <a:cs typeface="LG스마트체2.0 Regular"/>
                <a:sym typeface="LG스마트체2.0 Regular"/>
              </a:defRPr>
            </a:lvl1pPr>
          </a:lstStyle>
          <a:p>
            <a:r>
              <a:t>4. 결과 분석 및 기대 효과</a:t>
            </a:r>
          </a:p>
        </p:txBody>
      </p:sp>
      <p:grpSp>
        <p:nvGrpSpPr>
          <p:cNvPr id="121" name="직사각형 2"/>
          <p:cNvGrpSpPr/>
          <p:nvPr/>
        </p:nvGrpSpPr>
        <p:grpSpPr>
          <a:xfrm>
            <a:off x="7340195" y="1504755"/>
            <a:ext cx="11092726" cy="2458392"/>
            <a:chOff x="-1" y="-1"/>
            <a:chExt cx="11092725" cy="2458391"/>
          </a:xfrm>
        </p:grpSpPr>
        <p:sp>
          <p:nvSpPr>
            <p:cNvPr id="119" name="직사각형"/>
            <p:cNvSpPr/>
            <p:nvPr/>
          </p:nvSpPr>
          <p:spPr>
            <a:xfrm>
              <a:off x="-2" y="-2"/>
              <a:ext cx="11092726" cy="2458392"/>
            </a:xfrm>
            <a:prstGeom prst="rect">
              <a:avLst/>
            </a:prstGeom>
            <a:solidFill>
              <a:srgbClr val="FFFF0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0" name="결과물에 대한 성능측정 또는 목표달성 여부 등 평가…"/>
            <p:cNvSpPr txBox="1"/>
            <p:nvPr/>
          </p:nvSpPr>
          <p:spPr>
            <a:xfrm>
              <a:off x="52068" y="161361"/>
              <a:ext cx="10988586" cy="213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marL="457200" indent="-457200">
                <a:buSzPct val="100000"/>
                <a:buChar char="-"/>
                <a:defRPr sz="3200" b="1"/>
              </a:pPr>
              <a:r>
                <a:t>결과물에 대한 성능측정 또는 목표달성 여부 등 평가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457200">
                <a:buSzPct val="100000"/>
                <a:buChar char="-"/>
                <a:defRPr sz="3200" b="1"/>
              </a:pPr>
              <a:r>
                <a:t>성능이 낮을 경우 원인 분석 및 개선책 검토 기록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457200">
                <a:buSzPct val="100000"/>
                <a:buChar char="-"/>
                <a:defRPr sz="3200" b="1"/>
              </a:pPr>
              <a:r>
                <a:t>성능이 만족했을 경우 향후 활용 가능한 기대효과 기록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457200">
                <a:buSzPct val="100000"/>
                <a:buChar char="-"/>
                <a:defRPr sz="3200" b="1"/>
              </a:pPr>
              <a:r>
                <a:t>가급적 </a:t>
              </a:r>
              <a:r>
                <a:rPr>
                  <a:latin typeface="Calibri"/>
                  <a:ea typeface="Calibri"/>
                  <a:cs typeface="Calibri"/>
                  <a:sym typeface="Calibri"/>
                </a:rPr>
                <a:t>1 </a:t>
              </a:r>
              <a:r>
                <a:t>페이지로 정리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DB3567C-B51D-0B20-98C9-82DA0F8D772B}"/>
              </a:ext>
            </a:extLst>
          </p:cNvPr>
          <p:cNvSpPr txBox="1"/>
          <p:nvPr/>
        </p:nvSpPr>
        <p:spPr>
          <a:xfrm>
            <a:off x="865163" y="3096459"/>
            <a:ext cx="8820442" cy="53553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 rtl="0">
              <a:buNone/>
            </a:pPr>
            <a:r>
              <a:rPr lang="ko-KR" altLang="en-US" b="1" i="0" dirty="0" err="1">
                <a:solidFill>
                  <a:srgbClr val="FF3131"/>
                </a:solidFill>
                <a:effectLst/>
              </a:rPr>
              <a:t>머신러닝</a:t>
            </a:r>
            <a:r>
              <a:rPr lang="ko-KR" altLang="en-US" b="1" i="0" dirty="0" err="1">
                <a:solidFill>
                  <a:srgbClr val="000000"/>
                </a:solidFill>
                <a:effectLst/>
              </a:rPr>
              <a:t>으로</a:t>
            </a:r>
            <a:r>
              <a:rPr lang="ko-KR" altLang="en-US" b="1" i="0" dirty="0">
                <a:solidFill>
                  <a:srgbClr val="000000"/>
                </a:solidFill>
                <a:effectLst/>
              </a:rPr>
              <a:t> </a:t>
            </a:r>
            <a:r>
              <a:rPr lang="ko-KR" altLang="en-US" b="1" i="0" dirty="0" err="1">
                <a:solidFill>
                  <a:srgbClr val="000000"/>
                </a:solidFill>
                <a:effectLst/>
              </a:rPr>
              <a:t>최적화시킨</a:t>
            </a:r>
            <a:r>
              <a:rPr lang="ko-KR" altLang="en-US" b="1" i="0" dirty="0">
                <a:solidFill>
                  <a:srgbClr val="000000"/>
                </a:solidFill>
                <a:effectLst/>
              </a:rPr>
              <a:t> 자사의 필터</a:t>
            </a:r>
            <a:endParaRPr lang="ko-KR" altLang="en-US" dirty="0">
              <a:effectLst/>
            </a:endParaRPr>
          </a:p>
          <a:p>
            <a:pPr algn="ctr" rtl="0">
              <a:buNone/>
            </a:pPr>
            <a:r>
              <a:rPr lang="ko-KR" altLang="en-US" b="1" i="0" dirty="0">
                <a:solidFill>
                  <a:srgbClr val="000000"/>
                </a:solidFill>
                <a:effectLst/>
              </a:rPr>
              <a:t>레시피로 고객 맞춤형 </a:t>
            </a:r>
            <a:r>
              <a:rPr lang="en" altLang="ko-KR" b="1" i="0" dirty="0">
                <a:solidFill>
                  <a:srgbClr val="000000"/>
                </a:solidFill>
                <a:effectLst/>
              </a:rPr>
              <a:t>EQ </a:t>
            </a:r>
            <a:r>
              <a:rPr lang="ko-KR" altLang="en-US" b="1" i="0" dirty="0">
                <a:solidFill>
                  <a:srgbClr val="000000"/>
                </a:solidFill>
                <a:effectLst/>
              </a:rPr>
              <a:t>제공가능</a:t>
            </a:r>
            <a:r>
              <a:rPr lang="en-US" altLang="ko-KR" b="1" i="0" dirty="0">
                <a:solidFill>
                  <a:srgbClr val="000000"/>
                </a:solidFill>
                <a:effectLst/>
              </a:rPr>
              <a:t>!</a:t>
            </a:r>
            <a:endParaRPr lang="ko-KR" altLang="en-US" dirty="0">
              <a:effectLst/>
            </a:endParaRPr>
          </a:p>
          <a:p>
            <a:pPr algn="ctr" rtl="0">
              <a:buNone/>
            </a:pPr>
            <a:r>
              <a:rPr lang="ko-KR" altLang="en-US" b="1" i="0" dirty="0">
                <a:solidFill>
                  <a:srgbClr val="000000"/>
                </a:solidFill>
                <a:effectLst/>
              </a:rPr>
              <a:t>소중한 고객의 </a:t>
            </a:r>
            <a:r>
              <a:rPr lang="en" altLang="ko-KR" b="1" i="0" dirty="0">
                <a:solidFill>
                  <a:srgbClr val="000000"/>
                </a:solidFill>
                <a:effectLst/>
              </a:rPr>
              <a:t>Signal</a:t>
            </a:r>
            <a:r>
              <a:rPr lang="ko-KR" altLang="en-US" b="1" i="0" dirty="0">
                <a:solidFill>
                  <a:srgbClr val="000000"/>
                </a:solidFill>
                <a:effectLst/>
              </a:rPr>
              <a:t>을 더욱 특별하게</a:t>
            </a:r>
            <a:endParaRPr lang="en-US" altLang="ko-KR" b="1" i="0" dirty="0">
              <a:solidFill>
                <a:srgbClr val="000000"/>
              </a:solidFill>
              <a:effectLst/>
            </a:endParaRPr>
          </a:p>
          <a:p>
            <a:pPr algn="ctr" rtl="0">
              <a:buNone/>
            </a:pPr>
            <a:endParaRPr lang="en-US" altLang="ko-KR" dirty="0">
              <a:effectLst/>
            </a:endParaRPr>
          </a:p>
          <a:p>
            <a:pPr marL="342900" indent="-342900" algn="ctr" rtl="0">
              <a:buAutoNum type="arabicPeriod"/>
            </a:pPr>
            <a:r>
              <a:rPr lang="ko-KR" altLang="en-US" dirty="0"/>
              <a:t>구현성</a:t>
            </a:r>
            <a:endParaRPr lang="en-US" altLang="ko-KR" dirty="0"/>
          </a:p>
          <a:p>
            <a:pPr algn="ctr" rtl="0"/>
            <a:r>
              <a:rPr lang="en-US" altLang="ko-KR" dirty="0"/>
              <a:t>Analyzer, 3-band(LPF,HPF,BPF) </a:t>
            </a:r>
            <a:r>
              <a:rPr lang="ko-KR" altLang="en-US" dirty="0"/>
              <a:t>완료</a:t>
            </a:r>
            <a:endParaRPr lang="en-US" altLang="ko-KR" dirty="0"/>
          </a:p>
          <a:p>
            <a:pPr algn="ctr" rtl="0"/>
            <a:endParaRPr lang="en-US" altLang="ko-KR" dirty="0"/>
          </a:p>
          <a:p>
            <a:pPr algn="ctr" rtl="0"/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/>
              <a:t>OS </a:t>
            </a:r>
            <a:r>
              <a:rPr lang="ko-KR" altLang="en-US" dirty="0"/>
              <a:t>안정성</a:t>
            </a:r>
            <a:endParaRPr lang="en-US" altLang="ko-KR" dirty="0"/>
          </a:p>
          <a:p>
            <a:pPr algn="ctr" rtl="0"/>
            <a:r>
              <a:rPr lang="ko-KR" altLang="en-US" dirty="0"/>
              <a:t>구현물에 대한 </a:t>
            </a:r>
            <a:r>
              <a:rPr lang="en-US" altLang="ko-KR" dirty="0"/>
              <a:t>SW</a:t>
            </a:r>
            <a:r>
              <a:rPr lang="ko-KR" altLang="en-US" dirty="0"/>
              <a:t>인정시험 통과</a:t>
            </a:r>
            <a:r>
              <a:rPr lang="en-US" altLang="ko-KR" dirty="0"/>
              <a:t>(</a:t>
            </a:r>
            <a:r>
              <a:rPr lang="ko-KR" altLang="en-US" dirty="0"/>
              <a:t>자체</a:t>
            </a:r>
            <a:r>
              <a:rPr lang="en-US" altLang="ko-KR" dirty="0"/>
              <a:t>)</a:t>
            </a:r>
          </a:p>
          <a:p>
            <a:pPr algn="ctr" rtl="0"/>
            <a:endParaRPr lang="en-US" altLang="ko-KR" dirty="0"/>
          </a:p>
          <a:p>
            <a:pPr algn="ctr" rtl="0"/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altLang="ko-KR" dirty="0"/>
              <a:t>Application </a:t>
            </a:r>
            <a:r>
              <a:rPr lang="ko-KR" altLang="en-US" dirty="0"/>
              <a:t>성능</a:t>
            </a:r>
            <a:endParaRPr lang="en-US" altLang="ko-KR" dirty="0"/>
          </a:p>
          <a:p>
            <a:pPr marL="342900" indent="-342900" algn="ctr" rtl="0">
              <a:buAutoNum type="arabicPeriod"/>
            </a:pPr>
            <a:r>
              <a:rPr lang="ko-KR" altLang="en-US" dirty="0"/>
              <a:t>실시간 가능</a:t>
            </a:r>
            <a:endParaRPr lang="en-US" altLang="ko-KR" dirty="0"/>
          </a:p>
          <a:p>
            <a:pPr marL="342900" indent="-342900" algn="ctr" rtl="0">
              <a:buAutoNum type="arabicPeriod"/>
            </a:pPr>
            <a:r>
              <a:rPr lang="ko-KR" altLang="en-US" dirty="0"/>
              <a:t>필터링 성능 준수 </a:t>
            </a:r>
            <a:endParaRPr lang="en-US" altLang="ko-KR" dirty="0"/>
          </a:p>
          <a:p>
            <a:pPr algn="ctr" rtl="0"/>
            <a:endParaRPr lang="en-US" altLang="ko-KR" dirty="0"/>
          </a:p>
          <a:p>
            <a:pPr algn="ctr" rtl="0">
              <a:buNone/>
            </a:pPr>
            <a:endParaRPr lang="en-US" altLang="ko-KR" dirty="0">
              <a:effectLst/>
            </a:endParaRPr>
          </a:p>
          <a:p>
            <a:pPr algn="ctr" rtl="0">
              <a:buNone/>
            </a:pPr>
            <a:endParaRPr lang="ko-KR" altLang="en-US" dirty="0">
              <a:effectLst/>
            </a:endParaRPr>
          </a:p>
          <a:p>
            <a:pPr algn="l" rtl="0">
              <a:buNone/>
            </a:pPr>
            <a:r>
              <a:rPr lang="ko-KR" altLang="en-US" dirty="0"/>
              <a:t>기대효과</a:t>
            </a:r>
            <a:endParaRPr lang="en-US" altLang="ko-KR" dirty="0"/>
          </a:p>
          <a:p>
            <a:pPr marL="342900" indent="-342900" algn="l" rtl="0">
              <a:buAutoNum type="arabicPeriod"/>
            </a:pPr>
            <a:r>
              <a:rPr lang="en-US" altLang="ko-KR" dirty="0">
                <a:effectLst/>
              </a:rPr>
              <a:t>cortex m33</a:t>
            </a:r>
            <a:r>
              <a:rPr lang="ko-KR" altLang="en-US" dirty="0">
                <a:effectLst/>
              </a:rPr>
              <a:t> 대비 </a:t>
            </a:r>
            <a:r>
              <a:rPr lang="en-US" altLang="ko-KR" dirty="0">
                <a:effectLst/>
              </a:rPr>
              <a:t>Cortex –m3</a:t>
            </a:r>
            <a:r>
              <a:rPr lang="ko-KR" altLang="en-US" dirty="0">
                <a:effectLst/>
              </a:rPr>
              <a:t>가 가격이 절반 </a:t>
            </a:r>
            <a:r>
              <a:rPr lang="en-US" altLang="ko-KR" dirty="0"/>
              <a:t>-&gt;</a:t>
            </a:r>
            <a:r>
              <a:rPr lang="ko-KR" altLang="en-US" dirty="0"/>
              <a:t> 원가 개선</a:t>
            </a:r>
            <a:endParaRPr lang="en-US" altLang="ko-KR" dirty="0"/>
          </a:p>
          <a:p>
            <a:pPr marL="342900" indent="-342900" algn="l" rtl="0">
              <a:buAutoNum type="arabicPeriod"/>
            </a:pPr>
            <a:r>
              <a:rPr lang="ko-KR" altLang="en-US" dirty="0">
                <a:effectLst/>
              </a:rPr>
              <a:t>고객 최적화된 맞춤 커널로 고객 만족도 상승</a:t>
            </a:r>
            <a:endParaRPr lang="en-US" altLang="ko-KR" dirty="0">
              <a:effectLst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1"/>
          <p:cNvSpPr txBox="1"/>
          <p:nvPr/>
        </p:nvSpPr>
        <p:spPr>
          <a:xfrm>
            <a:off x="290580" y="238663"/>
            <a:ext cx="14099231" cy="964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5400" b="1">
                <a:solidFill>
                  <a:srgbClr val="FFFFFF"/>
                </a:solidFill>
                <a:latin typeface="LG스마트체2.0 Regular"/>
                <a:ea typeface="LG스마트체2.0 Regular"/>
                <a:cs typeface="LG스마트체2.0 Regular"/>
                <a:sym typeface="LG스마트체2.0 Regular"/>
              </a:defRPr>
            </a:lvl1pPr>
          </a:lstStyle>
          <a:p>
            <a:r>
              <a:t>5. 향후 연구 과제</a:t>
            </a:r>
          </a:p>
        </p:txBody>
      </p:sp>
      <p:grpSp>
        <p:nvGrpSpPr>
          <p:cNvPr id="126" name="직사각형 2"/>
          <p:cNvGrpSpPr/>
          <p:nvPr/>
        </p:nvGrpSpPr>
        <p:grpSpPr>
          <a:xfrm>
            <a:off x="884417" y="2488364"/>
            <a:ext cx="11092726" cy="1798824"/>
            <a:chOff x="-1" y="0"/>
            <a:chExt cx="11092725" cy="1798822"/>
          </a:xfrm>
        </p:grpSpPr>
        <p:sp>
          <p:nvSpPr>
            <p:cNvPr id="124" name="직사각형"/>
            <p:cNvSpPr/>
            <p:nvPr/>
          </p:nvSpPr>
          <p:spPr>
            <a:xfrm>
              <a:off x="-2" y="-1"/>
              <a:ext cx="11092726" cy="1798824"/>
            </a:xfrm>
            <a:prstGeom prst="rect">
              <a:avLst/>
            </a:prstGeom>
            <a:solidFill>
              <a:srgbClr val="FFFF0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5" name="개발 결과물의 추후 개선점, 후속 개발 주제 등에 대한 내용…"/>
            <p:cNvSpPr txBox="1"/>
            <p:nvPr/>
          </p:nvSpPr>
          <p:spPr>
            <a:xfrm>
              <a:off x="52068" y="297786"/>
              <a:ext cx="10988586" cy="12032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marL="457200" indent="-457200">
                <a:buSzPct val="100000"/>
                <a:buChar char="-"/>
                <a:defRPr sz="3200" b="1"/>
              </a:pPr>
              <a:r>
                <a:t>개발 결과물의 추후 개선점</a:t>
              </a:r>
              <a:r>
                <a:rPr>
                  <a:latin typeface="Calibri"/>
                  <a:ea typeface="Calibri"/>
                  <a:cs typeface="Calibri"/>
                  <a:sym typeface="Calibri"/>
                </a:rPr>
                <a:t>, </a:t>
              </a:r>
              <a:r>
                <a:t>후속 개발 주제 등에 대한 내용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457200">
                <a:buSzPct val="100000"/>
                <a:buChar char="-"/>
                <a:defRPr sz="3200" b="1"/>
              </a:pPr>
              <a:r>
                <a:t>가급적 </a:t>
              </a:r>
              <a:r>
                <a:rPr>
                  <a:latin typeface="Calibri"/>
                  <a:ea typeface="Calibri"/>
                  <a:cs typeface="Calibri"/>
                  <a:sym typeface="Calibri"/>
                </a:rPr>
                <a:t>1</a:t>
              </a:r>
              <a:r>
                <a:t>페이지로 요약</a:t>
              </a:r>
            </a:p>
          </p:txBody>
        </p:sp>
      </p:grpSp>
      <p:sp>
        <p:nvSpPr>
          <p:cNvPr id="127" name="실시간 3-Band Equalizer &amp; Music Analyzer에서는 오디오 신호의 실시간 처리와 분석이 핵심 요소임.…"/>
          <p:cNvSpPr txBox="1"/>
          <p:nvPr/>
        </p:nvSpPr>
        <p:spPr>
          <a:xfrm>
            <a:off x="1391286" y="4767856"/>
            <a:ext cx="12634204" cy="2031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 lang="en-US" dirty="0"/>
          </a:p>
          <a:p>
            <a:pPr marL="342900" indent="-342900">
              <a:buAutoNum type="arabicPeriod"/>
            </a:pPr>
            <a:r>
              <a:rPr lang="ko-KR" altLang="en-US" dirty="0"/>
              <a:t>후에 </a:t>
            </a:r>
            <a:r>
              <a:rPr lang="en-US" altLang="ko-KR" dirty="0"/>
              <a:t>ADC</a:t>
            </a:r>
            <a:r>
              <a:rPr lang="ko-KR" altLang="en-US" dirty="0"/>
              <a:t> </a:t>
            </a:r>
            <a:r>
              <a:rPr lang="en-US" altLang="ko-KR" dirty="0"/>
              <a:t>/ DAC</a:t>
            </a:r>
            <a:r>
              <a:rPr lang="ko-KR" altLang="en-US" dirty="0"/>
              <a:t>가 확보되면 오디오 같은 실시간 데이터를 </a:t>
            </a:r>
            <a:r>
              <a:rPr lang="en-US" altLang="ko-KR" dirty="0"/>
              <a:t>Processing</a:t>
            </a:r>
            <a:r>
              <a:rPr lang="ko-KR" altLang="en-US" dirty="0"/>
              <a:t> 후 결과물 확인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원 </a:t>
            </a:r>
            <a:r>
              <a:rPr lang="en-US" altLang="ko-KR" dirty="0"/>
              <a:t>EQ</a:t>
            </a:r>
            <a:r>
              <a:rPr lang="ko-KR" altLang="en-US" dirty="0"/>
              <a:t>의 기능인 </a:t>
            </a:r>
            <a:r>
              <a:rPr lang="en-US" altLang="ko-KR" dirty="0"/>
              <a:t>Adaptive</a:t>
            </a:r>
            <a:r>
              <a:rPr lang="ko-KR" altLang="en-US" dirty="0"/>
              <a:t>한 밴드 조절 가능하게 개선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Cortex-m0</a:t>
            </a:r>
            <a:r>
              <a:rPr lang="ko-KR" altLang="en-US" dirty="0"/>
              <a:t>로도 가능하게 하여 원가개선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 0" descr="Image 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7556481" cy="987552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" name="Image 3" descr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261" y="649794"/>
            <a:ext cx="4510136" cy="21945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9" name="Image 4" descr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2654" y="1373028"/>
            <a:ext cx="5253657" cy="1325882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TextBox 13"/>
          <p:cNvSpPr txBox="1"/>
          <p:nvPr/>
        </p:nvSpPr>
        <p:spPr>
          <a:xfrm>
            <a:off x="4542768" y="2878040"/>
            <a:ext cx="11068683" cy="6145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914400" indent="-914400">
              <a:lnSpc>
                <a:spcPct val="150000"/>
              </a:lnSpc>
              <a:buSzPct val="100000"/>
              <a:buAutoNum type="arabicPeriod"/>
              <a:defRPr sz="4400" b="1">
                <a:solidFill>
                  <a:srgbClr val="FFFFFF"/>
                </a:solidFill>
                <a:latin typeface="LG스마트체2.0 Regular"/>
                <a:ea typeface="LG스마트체2.0 Regular"/>
                <a:cs typeface="LG스마트체2.0 Regular"/>
                <a:sym typeface="LG스마트체2.0 Regular"/>
              </a:defRPr>
            </a:pPr>
            <a:r>
              <a:t>주제 및 결과 요약</a:t>
            </a:r>
          </a:p>
          <a:p>
            <a:pPr marL="914400" indent="-914400">
              <a:lnSpc>
                <a:spcPct val="150000"/>
              </a:lnSpc>
              <a:buSzPct val="100000"/>
              <a:buAutoNum type="arabicPeriod"/>
              <a:defRPr sz="4400" b="1">
                <a:solidFill>
                  <a:srgbClr val="FFFFFF"/>
                </a:solidFill>
                <a:latin typeface="LG스마트체2.0 Regular"/>
                <a:ea typeface="LG스마트체2.0 Regular"/>
                <a:cs typeface="LG스마트체2.0 Regular"/>
                <a:sym typeface="LG스마트체2.0 Regular"/>
              </a:defRPr>
            </a:pPr>
            <a:r>
              <a:t>개발 목표 및 개발 결과</a:t>
            </a:r>
          </a:p>
          <a:p>
            <a:pPr marL="914400" indent="-914400">
              <a:lnSpc>
                <a:spcPct val="150000"/>
              </a:lnSpc>
              <a:buSzPct val="100000"/>
              <a:buAutoNum type="arabicPeriod"/>
              <a:defRPr sz="4400" b="1">
                <a:solidFill>
                  <a:srgbClr val="FFFFFF"/>
                </a:solidFill>
                <a:latin typeface="LG스마트체2.0 Regular"/>
                <a:ea typeface="LG스마트체2.0 Regular"/>
                <a:cs typeface="LG스마트체2.0 Regular"/>
                <a:sym typeface="LG스마트체2.0 Regular"/>
              </a:defRPr>
            </a:pPr>
            <a:r>
              <a:t>핵심 기술</a:t>
            </a:r>
          </a:p>
          <a:p>
            <a:pPr marL="914400" indent="-914400">
              <a:lnSpc>
                <a:spcPct val="150000"/>
              </a:lnSpc>
              <a:buSzPct val="100000"/>
              <a:buAutoNum type="arabicPeriod"/>
              <a:defRPr sz="4400" b="1">
                <a:solidFill>
                  <a:srgbClr val="FFFFFF"/>
                </a:solidFill>
                <a:latin typeface="LG스마트체2.0 Regular"/>
                <a:ea typeface="LG스마트체2.0 Regular"/>
                <a:cs typeface="LG스마트체2.0 Regular"/>
                <a:sym typeface="LG스마트체2.0 Regular"/>
              </a:defRPr>
            </a:pPr>
            <a:r>
              <a:t>결과 분석 및 기대 효과</a:t>
            </a:r>
          </a:p>
          <a:p>
            <a:pPr marL="914400" indent="-914400">
              <a:lnSpc>
                <a:spcPct val="150000"/>
              </a:lnSpc>
              <a:buSzPct val="100000"/>
              <a:buAutoNum type="arabicPeriod"/>
              <a:defRPr sz="4400" b="1">
                <a:solidFill>
                  <a:srgbClr val="FFFFFF"/>
                </a:solidFill>
                <a:latin typeface="LG스마트체2.0 Regular"/>
                <a:ea typeface="LG스마트체2.0 Regular"/>
                <a:cs typeface="LG스마트체2.0 Regular"/>
                <a:sym typeface="LG스마트체2.0 Regular"/>
              </a:defRPr>
            </a:pPr>
            <a:r>
              <a:t>향후 연구 과제</a:t>
            </a:r>
          </a:p>
          <a:p>
            <a:pPr marL="914400" indent="-914400">
              <a:lnSpc>
                <a:spcPct val="150000"/>
              </a:lnSpc>
              <a:buSzPct val="100000"/>
              <a:buAutoNum type="arabicPeriod"/>
              <a:defRPr sz="4400" b="1">
                <a:solidFill>
                  <a:srgbClr val="FFFFFF"/>
                </a:solidFill>
                <a:latin typeface="LG스마트체2.0 Regular"/>
                <a:ea typeface="LG스마트체2.0 Regular"/>
                <a:cs typeface="LG스마트체2.0 Regular"/>
                <a:sym typeface="LG스마트체2.0 Regular"/>
              </a:defRPr>
            </a:pPr>
            <a:r>
              <a:t>프로젝트 수행 후기</a:t>
            </a:r>
          </a:p>
        </p:txBody>
      </p:sp>
      <p:grpSp>
        <p:nvGrpSpPr>
          <p:cNvPr id="33" name="직사각형 6"/>
          <p:cNvGrpSpPr/>
          <p:nvPr/>
        </p:nvGrpSpPr>
        <p:grpSpPr>
          <a:xfrm>
            <a:off x="10750087" y="7383725"/>
            <a:ext cx="6248625" cy="1184227"/>
            <a:chOff x="0" y="0"/>
            <a:chExt cx="6248624" cy="1184225"/>
          </a:xfrm>
        </p:grpSpPr>
        <p:sp>
          <p:nvSpPr>
            <p:cNvPr id="31" name="직사각형"/>
            <p:cNvSpPr/>
            <p:nvPr/>
          </p:nvSpPr>
          <p:spPr>
            <a:xfrm>
              <a:off x="-1" y="-1"/>
              <a:ext cx="6248625" cy="1184227"/>
            </a:xfrm>
            <a:prstGeom prst="rect">
              <a:avLst/>
            </a:prstGeom>
            <a:solidFill>
              <a:srgbClr val="FFFF0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3200" b="1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2" name="필요시 목차 임의 수정 가능"/>
            <p:cNvSpPr txBox="1"/>
            <p:nvPr/>
          </p:nvSpPr>
          <p:spPr>
            <a:xfrm>
              <a:off x="52069" y="290863"/>
              <a:ext cx="6144484" cy="6024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3200" b="1"/>
              </a:lvl1pPr>
            </a:lstStyle>
            <a:p>
              <a:r>
                <a:t>필요시 목차 임의 수정 가능</a:t>
              </a:r>
            </a:p>
          </p:txBody>
        </p: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E5CED2-A0F4-9A68-BA08-413417ED9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1">
            <a:extLst>
              <a:ext uri="{FF2B5EF4-FFF2-40B4-BE49-F238E27FC236}">
                <a16:creationId xmlns:a16="http://schemas.microsoft.com/office/drawing/2014/main" id="{AB68B748-8141-F0CD-F67C-736BBCFC3689}"/>
              </a:ext>
            </a:extLst>
          </p:cNvPr>
          <p:cNvSpPr txBox="1"/>
          <p:nvPr/>
        </p:nvSpPr>
        <p:spPr>
          <a:xfrm>
            <a:off x="290580" y="238663"/>
            <a:ext cx="14099231" cy="923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5400" b="1">
                <a:solidFill>
                  <a:srgbClr val="FFFFFF"/>
                </a:solidFill>
                <a:latin typeface="LG스마트체2.0 Regular"/>
                <a:ea typeface="LG스마트체2.0 Regular"/>
                <a:cs typeface="LG스마트체2.0 Regular"/>
                <a:sym typeface="LG스마트체2.0 Regular"/>
              </a:defRPr>
            </a:lvl1pPr>
          </a:lstStyle>
          <a:p>
            <a:r>
              <a:rPr lang="en-US" altLang="ko-KR" dirty="0"/>
              <a:t>1</a:t>
            </a:r>
            <a:r>
              <a:rPr dirty="0"/>
              <a:t>. </a:t>
            </a:r>
            <a:r>
              <a:rPr dirty="0" err="1"/>
              <a:t>개발</a:t>
            </a:r>
            <a:r>
              <a:rPr dirty="0"/>
              <a:t> </a:t>
            </a:r>
            <a:r>
              <a:rPr dirty="0" err="1"/>
              <a:t>목표</a:t>
            </a:r>
            <a:r>
              <a:rPr dirty="0"/>
              <a:t> </a:t>
            </a:r>
            <a:r>
              <a:rPr dirty="0" err="1"/>
              <a:t>및</a:t>
            </a:r>
            <a:r>
              <a:rPr dirty="0"/>
              <a:t> </a:t>
            </a:r>
            <a:r>
              <a:rPr dirty="0" err="1"/>
              <a:t>개발</a:t>
            </a:r>
            <a:r>
              <a:rPr dirty="0"/>
              <a:t> </a:t>
            </a:r>
            <a:r>
              <a:rPr dirty="0" err="1"/>
              <a:t>결과</a:t>
            </a:r>
            <a:endParaRPr dirty="0"/>
          </a:p>
        </p:txBody>
      </p:sp>
      <p:grpSp>
        <p:nvGrpSpPr>
          <p:cNvPr id="44" name="직사각형 2">
            <a:extLst>
              <a:ext uri="{FF2B5EF4-FFF2-40B4-BE49-F238E27FC236}">
                <a16:creationId xmlns:a16="http://schemas.microsoft.com/office/drawing/2014/main" id="{BBF37DDB-B4AD-93D6-0C9D-ACE1490903A3}"/>
              </a:ext>
            </a:extLst>
          </p:cNvPr>
          <p:cNvGrpSpPr/>
          <p:nvPr/>
        </p:nvGrpSpPr>
        <p:grpSpPr>
          <a:xfrm>
            <a:off x="7952299" y="-1038896"/>
            <a:ext cx="11092728" cy="2548331"/>
            <a:chOff x="1740240" y="-1803233"/>
            <a:chExt cx="11092726" cy="2548330"/>
          </a:xfrm>
        </p:grpSpPr>
        <p:sp>
          <p:nvSpPr>
            <p:cNvPr id="42" name="직사각형">
              <a:extLst>
                <a:ext uri="{FF2B5EF4-FFF2-40B4-BE49-F238E27FC236}">
                  <a16:creationId xmlns:a16="http://schemas.microsoft.com/office/drawing/2014/main" id="{BB518C13-3904-C9CE-333F-19BFBB33EB1B}"/>
                </a:ext>
              </a:extLst>
            </p:cNvPr>
            <p:cNvSpPr/>
            <p:nvPr/>
          </p:nvSpPr>
          <p:spPr>
            <a:xfrm>
              <a:off x="1740240" y="-1803233"/>
              <a:ext cx="11092726" cy="2548330"/>
            </a:xfrm>
            <a:prstGeom prst="rect">
              <a:avLst/>
            </a:prstGeom>
            <a:solidFill>
              <a:srgbClr val="FFFF0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3" name="처음 기획한 개발 목표…">
              <a:extLst>
                <a:ext uri="{FF2B5EF4-FFF2-40B4-BE49-F238E27FC236}">
                  <a16:creationId xmlns:a16="http://schemas.microsoft.com/office/drawing/2014/main" id="{5254B3E9-7407-4925-0274-ACDF58DCB3AA}"/>
                </a:ext>
              </a:extLst>
            </p:cNvPr>
            <p:cNvSpPr txBox="1"/>
            <p:nvPr/>
          </p:nvSpPr>
          <p:spPr>
            <a:xfrm>
              <a:off x="1792310" y="-1596902"/>
              <a:ext cx="10988586" cy="213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marL="457200" indent="-457200">
                <a:buSzPct val="100000"/>
                <a:buChar char="-"/>
                <a:defRPr sz="3200" b="1"/>
              </a:pPr>
              <a:r>
                <a:rPr dirty="0" err="1"/>
                <a:t>처음</a:t>
              </a:r>
              <a:r>
                <a:rPr dirty="0"/>
                <a:t> </a:t>
              </a:r>
              <a:r>
                <a:rPr dirty="0" err="1"/>
                <a:t>기획한</a:t>
              </a:r>
              <a:r>
                <a:rPr dirty="0"/>
                <a:t> </a:t>
              </a:r>
              <a:r>
                <a:rPr dirty="0" err="1"/>
                <a:t>개발</a:t>
              </a:r>
              <a:r>
                <a:rPr dirty="0"/>
                <a:t> </a:t>
              </a:r>
              <a:r>
                <a:rPr dirty="0" err="1"/>
                <a:t>목표</a:t>
              </a:r>
              <a:endParaRPr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457200">
                <a:buSzPct val="100000"/>
                <a:buChar char="-"/>
                <a:defRPr sz="3200" b="1"/>
              </a:pPr>
              <a:r>
                <a:rPr dirty="0" err="1"/>
                <a:t>실제</a:t>
              </a:r>
              <a:r>
                <a:rPr dirty="0"/>
                <a:t> </a:t>
              </a:r>
              <a:r>
                <a:rPr dirty="0" err="1"/>
                <a:t>개발</a:t>
              </a:r>
              <a:r>
                <a:rPr dirty="0"/>
                <a:t> </a:t>
              </a:r>
              <a:r>
                <a:rPr dirty="0" err="1"/>
                <a:t>결과</a:t>
              </a:r>
              <a:r>
                <a:rPr dirty="0"/>
                <a:t> </a:t>
              </a:r>
              <a:r>
                <a:rPr dirty="0" err="1"/>
                <a:t>소개</a:t>
              </a:r>
              <a:endParaRPr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457200">
                <a:buSzPct val="100000"/>
                <a:buChar char="-"/>
                <a:defRPr sz="3200" b="1"/>
              </a:pPr>
              <a:r>
                <a:rPr dirty="0" err="1"/>
                <a:t>가급적</a:t>
              </a:r>
              <a:r>
                <a:rPr dirty="0"/>
                <a:t> </a:t>
              </a:r>
              <a:r>
                <a:rPr dirty="0" err="1"/>
                <a:t>결과</a:t>
              </a:r>
              <a:r>
                <a:rPr dirty="0"/>
                <a:t> </a:t>
              </a:r>
              <a:r>
                <a:rPr dirty="0" err="1"/>
                <a:t>내용을</a:t>
              </a:r>
              <a:r>
                <a:rPr dirty="0"/>
                <a:t> </a:t>
              </a:r>
              <a:r>
                <a:rPr dirty="0" err="1"/>
                <a:t>상세히</a:t>
              </a:r>
              <a:r>
                <a:rPr dirty="0"/>
                <a:t> </a:t>
              </a:r>
              <a:r>
                <a:rPr dirty="0" err="1"/>
                <a:t>기술</a:t>
              </a:r>
              <a:endParaRPr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457200">
                <a:buSzPct val="100000"/>
                <a:buChar char="-"/>
                <a:defRPr sz="3200" b="1"/>
              </a:pPr>
              <a:r>
                <a:rPr dirty="0" err="1"/>
                <a:t>페이지</a:t>
              </a:r>
              <a:r>
                <a:rPr dirty="0"/>
                <a:t> </a:t>
              </a:r>
              <a:r>
                <a:rPr dirty="0" err="1"/>
                <a:t>수</a:t>
              </a:r>
              <a:r>
                <a:rPr dirty="0"/>
                <a:t> </a:t>
              </a:r>
              <a:r>
                <a:rPr dirty="0" err="1"/>
                <a:t>무관</a:t>
              </a:r>
              <a:endParaRPr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D623EE1-07F8-BCC5-0F13-AB7105C4EC66}"/>
              </a:ext>
            </a:extLst>
          </p:cNvPr>
          <p:cNvGrpSpPr/>
          <p:nvPr/>
        </p:nvGrpSpPr>
        <p:grpSpPr>
          <a:xfrm>
            <a:off x="1129050" y="3459749"/>
            <a:ext cx="14983325" cy="3897527"/>
            <a:chOff x="1290699" y="3570553"/>
            <a:chExt cx="14983325" cy="389752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2DF38C2-7189-A5B4-6F46-A0BB929137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75927" y="3570553"/>
              <a:ext cx="3251200" cy="3251200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0236D5E-735E-ED14-084F-20E4B41BE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26911" y="3570553"/>
              <a:ext cx="3251200" cy="32512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B87B9AA-3AA2-CB36-9B4B-5CC74DE8B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24943" y="3570553"/>
              <a:ext cx="3251200" cy="32512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8350D2-AFEB-86E1-D5AC-718FCA313A1F}"/>
                </a:ext>
              </a:extLst>
            </p:cNvPr>
            <p:cNvSpPr txBox="1"/>
            <p:nvPr/>
          </p:nvSpPr>
          <p:spPr>
            <a:xfrm>
              <a:off x="1290699" y="6897911"/>
              <a:ext cx="3919687" cy="3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b="1" dirty="0">
                  <a:solidFill>
                    <a:srgbClr val="A50034"/>
                  </a:solidFill>
                  <a:latin typeface="+mn-lt"/>
                </a:rPr>
                <a:t>오디오 신호를 주파수 대역으로 변환</a:t>
              </a:r>
              <a:endParaRPr kumimoji="0" lang="ko-KR" altLang="en-US" sz="1800" b="1" i="0" u="none" strike="noStrike" cap="none" spc="0" normalizeH="0" baseline="0" dirty="0">
                <a:ln>
                  <a:noFill/>
                </a:ln>
                <a:solidFill>
                  <a:srgbClr val="A50034"/>
                </a:solidFill>
                <a:effectLst/>
                <a:uFillTx/>
                <a:latin typeface="+mn-lt"/>
                <a:ea typeface="+mj-ea"/>
                <a:cs typeface="+mj-cs"/>
                <a:sym typeface="Helvetica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0AD0AEE-DDB7-A6CA-4CEA-2C1C571FF62B}"/>
                </a:ext>
              </a:extLst>
            </p:cNvPr>
            <p:cNvSpPr txBox="1"/>
            <p:nvPr/>
          </p:nvSpPr>
          <p:spPr>
            <a:xfrm>
              <a:off x="11885647" y="6759411"/>
              <a:ext cx="4388377" cy="6463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8" tIns="45718" rIns="45718" bIns="45718" numCol="1" spcCol="38100" rtlCol="0" anchor="t">
              <a:spAutoFit/>
            </a:bodyPr>
            <a:lstStyle/>
            <a:p>
              <a:pPr algn="ctr"/>
              <a:r>
                <a:rPr lang="en" altLang="ko-KR" b="1" dirty="0">
                  <a:solidFill>
                    <a:srgbClr val="A50034"/>
                  </a:solidFill>
                  <a:latin typeface="+mn-lt"/>
                </a:rPr>
                <a:t>LPF, HPF, Gaussian Filter</a:t>
              </a:r>
              <a:r>
                <a:rPr lang="ko-KR" altLang="en-US" b="1" dirty="0" err="1">
                  <a:solidFill>
                    <a:srgbClr val="A50034"/>
                  </a:solidFill>
                  <a:latin typeface="+mn-lt"/>
                </a:rPr>
                <a:t>를</a:t>
              </a:r>
              <a:r>
                <a:rPr lang="ko-KR" altLang="en-US" b="1" dirty="0">
                  <a:solidFill>
                    <a:srgbClr val="A50034"/>
                  </a:solidFill>
                  <a:latin typeface="+mn-lt"/>
                </a:rPr>
                <a:t> 사용하여 </a:t>
              </a:r>
              <a:endParaRPr lang="en-US" altLang="ko-KR" b="1" dirty="0">
                <a:solidFill>
                  <a:srgbClr val="A50034"/>
                </a:solidFill>
                <a:latin typeface="+mn-lt"/>
              </a:endParaRPr>
            </a:p>
            <a:p>
              <a:pPr algn="ctr"/>
              <a:r>
                <a:rPr lang="ko-KR" altLang="en-US" b="1" dirty="0">
                  <a:solidFill>
                    <a:srgbClr val="A50034"/>
                  </a:solidFill>
                  <a:latin typeface="+mn-lt"/>
                </a:rPr>
                <a:t>주파수별 </a:t>
              </a:r>
              <a:r>
                <a:rPr lang="en" altLang="ko-KR" b="1" dirty="0">
                  <a:solidFill>
                    <a:srgbClr val="A50034"/>
                  </a:solidFill>
                  <a:latin typeface="+mn-lt"/>
                </a:rPr>
                <a:t>Filtering</a:t>
              </a:r>
              <a:r>
                <a:rPr lang="ko-KR" altLang="en-US" b="1" dirty="0">
                  <a:solidFill>
                    <a:srgbClr val="A50034"/>
                  </a:solidFill>
                  <a:latin typeface="+mn-lt"/>
                </a:rPr>
                <a:t>된 주파수 결과를 확인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F63846-1D29-6711-378E-506284BEA6AF}"/>
                </a:ext>
              </a:extLst>
            </p:cNvPr>
            <p:cNvSpPr txBox="1"/>
            <p:nvPr/>
          </p:nvSpPr>
          <p:spPr>
            <a:xfrm>
              <a:off x="6479451" y="6821753"/>
              <a:ext cx="4244152" cy="6463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b="1" dirty="0">
                  <a:solidFill>
                    <a:srgbClr val="A50034"/>
                  </a:solidFill>
                  <a:latin typeface="+mn-lt"/>
                </a:rPr>
                <a:t>주파수 대역으로 변환된 성분을</a:t>
              </a:r>
              <a:endParaRPr lang="en-US" altLang="ko-KR" b="1" dirty="0">
                <a:solidFill>
                  <a:srgbClr val="A50034"/>
                </a:solidFill>
                <a:latin typeface="+mn-lt"/>
              </a:endParaRP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b="1" dirty="0">
                  <a:solidFill>
                    <a:srgbClr val="A50034"/>
                  </a:solidFill>
                  <a:latin typeface="+mn-lt"/>
                </a:rPr>
                <a:t>LCD</a:t>
              </a:r>
              <a:r>
                <a:rPr lang="ko-KR" altLang="en-US" b="1" dirty="0" err="1">
                  <a:solidFill>
                    <a:srgbClr val="A50034"/>
                  </a:solidFill>
                  <a:latin typeface="+mn-lt"/>
                </a:rPr>
                <a:t>를</a:t>
              </a:r>
              <a:r>
                <a:rPr lang="ko-KR" altLang="en-US" b="1" dirty="0">
                  <a:solidFill>
                    <a:srgbClr val="A50034"/>
                  </a:solidFill>
                  <a:latin typeface="+mn-lt"/>
                </a:rPr>
                <a:t> 활용하여 시각화</a:t>
              </a:r>
              <a:endParaRPr kumimoji="0" lang="ko-KR" altLang="en-US" sz="1800" b="1" i="0" u="none" strike="noStrike" cap="none" spc="0" normalizeH="0" baseline="0" dirty="0">
                <a:ln>
                  <a:noFill/>
                </a:ln>
                <a:solidFill>
                  <a:srgbClr val="A50034"/>
                </a:solidFill>
                <a:effectLst/>
                <a:uFillTx/>
                <a:latin typeface="+mn-lt"/>
                <a:ea typeface="+mj-ea"/>
                <a:cs typeface="+mj-cs"/>
                <a:sym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757173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7C704-4578-205F-D31B-FE04D3FEF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1">
            <a:extLst>
              <a:ext uri="{FF2B5EF4-FFF2-40B4-BE49-F238E27FC236}">
                <a16:creationId xmlns:a16="http://schemas.microsoft.com/office/drawing/2014/main" id="{11BB586C-372A-731E-BFF5-E111F025861B}"/>
              </a:ext>
            </a:extLst>
          </p:cNvPr>
          <p:cNvSpPr txBox="1"/>
          <p:nvPr/>
        </p:nvSpPr>
        <p:spPr>
          <a:xfrm>
            <a:off x="290580" y="238663"/>
            <a:ext cx="14099231" cy="964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5400" b="1">
                <a:solidFill>
                  <a:srgbClr val="FFFFFF"/>
                </a:solidFill>
                <a:latin typeface="LG스마트체2.0 Regular"/>
                <a:ea typeface="LG스마트체2.0 Regular"/>
                <a:cs typeface="LG스마트체2.0 Regular"/>
                <a:sym typeface="LG스마트체2.0 Regular"/>
              </a:defRPr>
            </a:lvl1pPr>
          </a:lstStyle>
          <a:p>
            <a:r>
              <a:t>2. 개발 목표 및 개발 결과</a:t>
            </a:r>
          </a:p>
        </p:txBody>
      </p:sp>
      <p:grpSp>
        <p:nvGrpSpPr>
          <p:cNvPr id="44" name="직사각형 2">
            <a:extLst>
              <a:ext uri="{FF2B5EF4-FFF2-40B4-BE49-F238E27FC236}">
                <a16:creationId xmlns:a16="http://schemas.microsoft.com/office/drawing/2014/main" id="{C7E80225-9BB4-1BE5-EFB8-98214FA7EE68}"/>
              </a:ext>
            </a:extLst>
          </p:cNvPr>
          <p:cNvGrpSpPr/>
          <p:nvPr/>
        </p:nvGrpSpPr>
        <p:grpSpPr>
          <a:xfrm>
            <a:off x="7952299" y="-1038896"/>
            <a:ext cx="11092728" cy="2548331"/>
            <a:chOff x="1740240" y="-1803233"/>
            <a:chExt cx="11092726" cy="2548330"/>
          </a:xfrm>
        </p:grpSpPr>
        <p:sp>
          <p:nvSpPr>
            <p:cNvPr id="42" name="직사각형">
              <a:extLst>
                <a:ext uri="{FF2B5EF4-FFF2-40B4-BE49-F238E27FC236}">
                  <a16:creationId xmlns:a16="http://schemas.microsoft.com/office/drawing/2014/main" id="{C60AA152-E102-38EA-BEC0-036B988408BA}"/>
                </a:ext>
              </a:extLst>
            </p:cNvPr>
            <p:cNvSpPr/>
            <p:nvPr/>
          </p:nvSpPr>
          <p:spPr>
            <a:xfrm>
              <a:off x="1740240" y="-1803233"/>
              <a:ext cx="11092726" cy="2548330"/>
            </a:xfrm>
            <a:prstGeom prst="rect">
              <a:avLst/>
            </a:prstGeom>
            <a:solidFill>
              <a:srgbClr val="FFFF0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3" name="처음 기획한 개발 목표…">
              <a:extLst>
                <a:ext uri="{FF2B5EF4-FFF2-40B4-BE49-F238E27FC236}">
                  <a16:creationId xmlns:a16="http://schemas.microsoft.com/office/drawing/2014/main" id="{DDF6D895-2E04-303C-B06A-993D4F689D2A}"/>
                </a:ext>
              </a:extLst>
            </p:cNvPr>
            <p:cNvSpPr txBox="1"/>
            <p:nvPr/>
          </p:nvSpPr>
          <p:spPr>
            <a:xfrm>
              <a:off x="1792310" y="-1596902"/>
              <a:ext cx="10988586" cy="213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marL="457200" indent="-457200">
                <a:buSzPct val="100000"/>
                <a:buChar char="-"/>
                <a:defRPr sz="3200" b="1"/>
              </a:pPr>
              <a:r>
                <a:rPr dirty="0" err="1"/>
                <a:t>처음</a:t>
              </a:r>
              <a:r>
                <a:rPr dirty="0"/>
                <a:t> </a:t>
              </a:r>
              <a:r>
                <a:rPr dirty="0" err="1"/>
                <a:t>기획한</a:t>
              </a:r>
              <a:r>
                <a:rPr dirty="0"/>
                <a:t> </a:t>
              </a:r>
              <a:r>
                <a:rPr dirty="0" err="1"/>
                <a:t>개발</a:t>
              </a:r>
              <a:r>
                <a:rPr dirty="0"/>
                <a:t> </a:t>
              </a:r>
              <a:r>
                <a:rPr dirty="0" err="1"/>
                <a:t>목표</a:t>
              </a:r>
              <a:endParaRPr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457200">
                <a:buSzPct val="100000"/>
                <a:buChar char="-"/>
                <a:defRPr sz="3200" b="1"/>
              </a:pPr>
              <a:r>
                <a:rPr dirty="0" err="1"/>
                <a:t>실제</a:t>
              </a:r>
              <a:r>
                <a:rPr dirty="0"/>
                <a:t> </a:t>
              </a:r>
              <a:r>
                <a:rPr dirty="0" err="1"/>
                <a:t>개발</a:t>
              </a:r>
              <a:r>
                <a:rPr dirty="0"/>
                <a:t> </a:t>
              </a:r>
              <a:r>
                <a:rPr dirty="0" err="1"/>
                <a:t>결과</a:t>
              </a:r>
              <a:r>
                <a:rPr dirty="0"/>
                <a:t> </a:t>
              </a:r>
              <a:r>
                <a:rPr dirty="0" err="1"/>
                <a:t>소개</a:t>
              </a:r>
              <a:endParaRPr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457200">
                <a:buSzPct val="100000"/>
                <a:buChar char="-"/>
                <a:defRPr sz="3200" b="1"/>
              </a:pPr>
              <a:r>
                <a:rPr dirty="0" err="1"/>
                <a:t>가급적</a:t>
              </a:r>
              <a:r>
                <a:rPr dirty="0"/>
                <a:t> </a:t>
              </a:r>
              <a:r>
                <a:rPr dirty="0" err="1"/>
                <a:t>결과</a:t>
              </a:r>
              <a:r>
                <a:rPr dirty="0"/>
                <a:t> </a:t>
              </a:r>
              <a:r>
                <a:rPr dirty="0" err="1"/>
                <a:t>내용을</a:t>
              </a:r>
              <a:r>
                <a:rPr dirty="0"/>
                <a:t> </a:t>
              </a:r>
              <a:r>
                <a:rPr dirty="0" err="1"/>
                <a:t>상세히</a:t>
              </a:r>
              <a:r>
                <a:rPr dirty="0"/>
                <a:t> </a:t>
              </a:r>
              <a:r>
                <a:rPr dirty="0" err="1"/>
                <a:t>기술</a:t>
              </a:r>
              <a:endParaRPr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457200">
                <a:buSzPct val="100000"/>
                <a:buChar char="-"/>
                <a:defRPr sz="3200" b="1"/>
              </a:pPr>
              <a:r>
                <a:rPr dirty="0" err="1"/>
                <a:t>페이지</a:t>
              </a:r>
              <a:r>
                <a:rPr dirty="0"/>
                <a:t> </a:t>
              </a:r>
              <a:r>
                <a:rPr dirty="0" err="1"/>
                <a:t>수</a:t>
              </a:r>
              <a:r>
                <a:rPr dirty="0"/>
                <a:t> </a:t>
              </a:r>
              <a:r>
                <a:rPr dirty="0" err="1"/>
                <a:t>무관</a:t>
              </a:r>
              <a:endParaRPr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CE2986A-EC14-4E8C-85B8-1D9540AB73B6}"/>
              </a:ext>
            </a:extLst>
          </p:cNvPr>
          <p:cNvSpPr txBox="1"/>
          <p:nvPr/>
        </p:nvSpPr>
        <p:spPr>
          <a:xfrm>
            <a:off x="1419735" y="6724392"/>
            <a:ext cx="3919687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solidFill>
                  <a:srgbClr val="A50034"/>
                </a:solidFill>
                <a:latin typeface="+mn-lt"/>
              </a:rPr>
              <a:t>오디오 신호를 주파수 대역으로 변환</a:t>
            </a:r>
            <a:endParaRPr kumimoji="0" lang="ko-KR" altLang="en-US" sz="1800" b="1" i="0" u="none" strike="noStrike" cap="none" spc="0" normalizeH="0" baseline="0" dirty="0">
              <a:ln>
                <a:noFill/>
              </a:ln>
              <a:solidFill>
                <a:srgbClr val="A50034"/>
              </a:solidFill>
              <a:effectLst/>
              <a:uFillTx/>
              <a:latin typeface="+mn-lt"/>
              <a:ea typeface="+mj-ea"/>
              <a:cs typeface="+mj-cs"/>
              <a:sym typeface="Helvetic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1C0C66-C4FB-784B-ACC1-C3C9A18EF831}"/>
              </a:ext>
            </a:extLst>
          </p:cNvPr>
          <p:cNvSpPr txBox="1"/>
          <p:nvPr/>
        </p:nvSpPr>
        <p:spPr>
          <a:xfrm>
            <a:off x="11961297" y="6567663"/>
            <a:ext cx="4388377" cy="646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en" altLang="ko-KR" b="1" dirty="0">
                <a:solidFill>
                  <a:srgbClr val="A50034"/>
                </a:solidFill>
                <a:latin typeface="+mn-lt"/>
              </a:rPr>
              <a:t>LPF, HPF, Gaussian Filter</a:t>
            </a:r>
            <a:r>
              <a:rPr lang="ko-KR" altLang="en-US" b="1" dirty="0" err="1">
                <a:solidFill>
                  <a:srgbClr val="A50034"/>
                </a:solidFill>
                <a:latin typeface="+mn-lt"/>
              </a:rPr>
              <a:t>를</a:t>
            </a:r>
            <a:r>
              <a:rPr lang="ko-KR" altLang="en-US" b="1" dirty="0">
                <a:solidFill>
                  <a:srgbClr val="A50034"/>
                </a:solidFill>
                <a:latin typeface="+mn-lt"/>
              </a:rPr>
              <a:t> 사용하여 </a:t>
            </a:r>
            <a:endParaRPr lang="en-US" altLang="ko-KR" b="1" dirty="0">
              <a:solidFill>
                <a:srgbClr val="A50034"/>
              </a:solidFill>
              <a:latin typeface="+mn-lt"/>
            </a:endParaRPr>
          </a:p>
          <a:p>
            <a:r>
              <a:rPr lang="ko-KR" altLang="en-US" b="1" dirty="0">
                <a:solidFill>
                  <a:srgbClr val="A50034"/>
                </a:solidFill>
                <a:latin typeface="+mn-lt"/>
              </a:rPr>
              <a:t>주파수별 </a:t>
            </a:r>
            <a:r>
              <a:rPr lang="en" altLang="ko-KR" b="1" dirty="0">
                <a:solidFill>
                  <a:srgbClr val="A50034"/>
                </a:solidFill>
                <a:latin typeface="+mn-lt"/>
              </a:rPr>
              <a:t>Filtering</a:t>
            </a:r>
            <a:r>
              <a:rPr lang="ko-KR" altLang="en-US" b="1" dirty="0">
                <a:solidFill>
                  <a:srgbClr val="A50034"/>
                </a:solidFill>
                <a:latin typeface="+mn-lt"/>
              </a:rPr>
              <a:t>된 주파수 결과를 확인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6F686F-9578-6FE9-626C-03CBD09F9C5A}"/>
              </a:ext>
            </a:extLst>
          </p:cNvPr>
          <p:cNvSpPr txBox="1"/>
          <p:nvPr/>
        </p:nvSpPr>
        <p:spPr>
          <a:xfrm>
            <a:off x="6609885" y="6585893"/>
            <a:ext cx="4244152" cy="646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solidFill>
                  <a:srgbClr val="A50034"/>
                </a:solidFill>
                <a:latin typeface="+mn-lt"/>
              </a:rPr>
              <a:t>주파수 대역으로 변환된 성분을 </a:t>
            </a:r>
            <a:r>
              <a:rPr lang="en-US" altLang="ko-KR" b="1" dirty="0">
                <a:solidFill>
                  <a:srgbClr val="A50034"/>
                </a:solidFill>
                <a:latin typeface="+mn-lt"/>
              </a:rPr>
              <a:t>LCD</a:t>
            </a:r>
            <a:r>
              <a:rPr lang="ko-KR" altLang="en-US" b="1" dirty="0" err="1">
                <a:solidFill>
                  <a:srgbClr val="A50034"/>
                </a:solidFill>
                <a:latin typeface="+mn-lt"/>
              </a:rPr>
              <a:t>를</a:t>
            </a:r>
            <a:r>
              <a:rPr lang="ko-KR" altLang="en-US" b="1" dirty="0">
                <a:solidFill>
                  <a:srgbClr val="A50034"/>
                </a:solidFill>
                <a:latin typeface="+mn-lt"/>
              </a:rPr>
              <a:t> 활용하여 시각화</a:t>
            </a:r>
            <a:endParaRPr kumimoji="0" lang="ko-KR" altLang="en-US" sz="1800" b="1" i="0" u="none" strike="noStrike" cap="none" spc="0" normalizeH="0" baseline="0" dirty="0">
              <a:ln>
                <a:noFill/>
              </a:ln>
              <a:solidFill>
                <a:srgbClr val="A50034"/>
              </a:solidFill>
              <a:effectLst/>
              <a:uFillTx/>
              <a:latin typeface="+mn-lt"/>
              <a:ea typeface="+mj-ea"/>
              <a:cs typeface="+mj-cs"/>
              <a:sym typeface="Helvetic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E9B7C24-1DFB-620D-2F31-B7324B882EBE}"/>
              </a:ext>
            </a:extLst>
          </p:cNvPr>
          <p:cNvSpPr/>
          <p:nvPr/>
        </p:nvSpPr>
        <p:spPr>
          <a:xfrm>
            <a:off x="1710813" y="3892850"/>
            <a:ext cx="3333135" cy="2344994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C6140A6-B210-B0AC-4F1B-22DAEE88BC52}"/>
              </a:ext>
            </a:extLst>
          </p:cNvPr>
          <p:cNvSpPr/>
          <p:nvPr/>
        </p:nvSpPr>
        <p:spPr>
          <a:xfrm>
            <a:off x="6877665" y="3767650"/>
            <a:ext cx="3333135" cy="2344994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51CFFB-08A7-EA3D-D2A4-2CF6946B3548}"/>
              </a:ext>
            </a:extLst>
          </p:cNvPr>
          <p:cNvSpPr/>
          <p:nvPr/>
        </p:nvSpPr>
        <p:spPr>
          <a:xfrm>
            <a:off x="12507452" y="3767650"/>
            <a:ext cx="3333135" cy="2344994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5E6391-C759-99ED-55E8-9F62C9E5BADF}"/>
              </a:ext>
            </a:extLst>
          </p:cNvPr>
          <p:cNvSpPr txBox="1"/>
          <p:nvPr/>
        </p:nvSpPr>
        <p:spPr>
          <a:xfrm>
            <a:off x="7876555" y="4696019"/>
            <a:ext cx="1710812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LCD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56DC41-C6EF-5693-2E5E-8C7E6B772F86}"/>
              </a:ext>
            </a:extLst>
          </p:cNvPr>
          <p:cNvSpPr txBox="1"/>
          <p:nvPr/>
        </p:nvSpPr>
        <p:spPr>
          <a:xfrm>
            <a:off x="2497394" y="4785652"/>
            <a:ext cx="1710812" cy="646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파이썬 오디오 그래프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E50A52-FFBE-33C2-445D-1F9D1F909CA2}"/>
              </a:ext>
            </a:extLst>
          </p:cNvPr>
          <p:cNvSpPr txBox="1"/>
          <p:nvPr/>
        </p:nvSpPr>
        <p:spPr>
          <a:xfrm>
            <a:off x="13545825" y="4600988"/>
            <a:ext cx="1710812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필터 적용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5C78F9-BCBE-A271-17E0-EFD20F0E9483}"/>
              </a:ext>
            </a:extLst>
          </p:cNvPr>
          <p:cNvSpPr/>
          <p:nvPr/>
        </p:nvSpPr>
        <p:spPr>
          <a:xfrm>
            <a:off x="3387777" y="7839856"/>
            <a:ext cx="9368853" cy="74950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81CA5B-62D8-B776-9FB8-D4C36F13FF9E}"/>
              </a:ext>
            </a:extLst>
          </p:cNvPr>
          <p:cNvSpPr txBox="1"/>
          <p:nvPr/>
        </p:nvSpPr>
        <p:spPr>
          <a:xfrm>
            <a:off x="4332157" y="7959778"/>
            <a:ext cx="7390151" cy="646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구현 과정에서 자세한 기술적인 설명 </a:t>
            </a:r>
            <a:r>
              <a:rPr lang="en-US" altLang="ko-KR" dirty="0"/>
              <a:t>(ex. </a:t>
            </a:r>
            <a:r>
              <a:rPr lang="ko-KR" altLang="en-US" dirty="0"/>
              <a:t>오디오 신호를 어디서 어떻게 변환하였으며 왜 변환하였는지 혹은 이렇게 한 목적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89013784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3CFEE-EF57-F3AD-F278-56DB6963A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1">
            <a:extLst>
              <a:ext uri="{FF2B5EF4-FFF2-40B4-BE49-F238E27FC236}">
                <a16:creationId xmlns:a16="http://schemas.microsoft.com/office/drawing/2014/main" id="{8E5EC7F6-7177-224D-AE75-E44E9DCAB5D1}"/>
              </a:ext>
            </a:extLst>
          </p:cNvPr>
          <p:cNvSpPr txBox="1"/>
          <p:nvPr/>
        </p:nvSpPr>
        <p:spPr>
          <a:xfrm>
            <a:off x="290580" y="238663"/>
            <a:ext cx="14099231" cy="964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5400" b="1">
                <a:solidFill>
                  <a:srgbClr val="FFFFFF"/>
                </a:solidFill>
                <a:latin typeface="LG스마트체2.0 Regular"/>
                <a:ea typeface="LG스마트체2.0 Regular"/>
                <a:cs typeface="LG스마트체2.0 Regular"/>
                <a:sym typeface="LG스마트체2.0 Regular"/>
              </a:defRPr>
            </a:lvl1pPr>
          </a:lstStyle>
          <a:p>
            <a:r>
              <a:t>2. 개발 목표 및 개발 결과</a:t>
            </a:r>
          </a:p>
        </p:txBody>
      </p:sp>
      <p:grpSp>
        <p:nvGrpSpPr>
          <p:cNvPr id="44" name="직사각형 2">
            <a:extLst>
              <a:ext uri="{FF2B5EF4-FFF2-40B4-BE49-F238E27FC236}">
                <a16:creationId xmlns:a16="http://schemas.microsoft.com/office/drawing/2014/main" id="{8158F055-3E2E-2F8C-9F2F-FD3815C93517}"/>
              </a:ext>
            </a:extLst>
          </p:cNvPr>
          <p:cNvGrpSpPr/>
          <p:nvPr/>
        </p:nvGrpSpPr>
        <p:grpSpPr>
          <a:xfrm>
            <a:off x="6168092" y="142293"/>
            <a:ext cx="11092728" cy="2548331"/>
            <a:chOff x="-43967" y="-622044"/>
            <a:chExt cx="11092726" cy="2548330"/>
          </a:xfrm>
        </p:grpSpPr>
        <p:sp>
          <p:nvSpPr>
            <p:cNvPr id="42" name="직사각형">
              <a:extLst>
                <a:ext uri="{FF2B5EF4-FFF2-40B4-BE49-F238E27FC236}">
                  <a16:creationId xmlns:a16="http://schemas.microsoft.com/office/drawing/2014/main" id="{1248DE2B-8310-F21F-685F-8AAF5391ECDB}"/>
                </a:ext>
              </a:extLst>
            </p:cNvPr>
            <p:cNvSpPr/>
            <p:nvPr/>
          </p:nvSpPr>
          <p:spPr>
            <a:xfrm>
              <a:off x="-43967" y="-622044"/>
              <a:ext cx="11092726" cy="2548330"/>
            </a:xfrm>
            <a:prstGeom prst="rect">
              <a:avLst/>
            </a:prstGeom>
            <a:solidFill>
              <a:srgbClr val="FFFF0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3" name="처음 기획한 개발 목표…">
              <a:extLst>
                <a:ext uri="{FF2B5EF4-FFF2-40B4-BE49-F238E27FC236}">
                  <a16:creationId xmlns:a16="http://schemas.microsoft.com/office/drawing/2014/main" id="{84EA0AFD-A168-CEEF-6CC9-48A7FCA2EA4A}"/>
                </a:ext>
              </a:extLst>
            </p:cNvPr>
            <p:cNvSpPr txBox="1"/>
            <p:nvPr/>
          </p:nvSpPr>
          <p:spPr>
            <a:xfrm>
              <a:off x="8103" y="-415713"/>
              <a:ext cx="10988586" cy="213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marL="457200" indent="-457200">
                <a:buSzPct val="100000"/>
                <a:buChar char="-"/>
                <a:defRPr sz="3200" b="1"/>
              </a:pPr>
              <a:r>
                <a:rPr dirty="0" err="1"/>
                <a:t>처음</a:t>
              </a:r>
              <a:r>
                <a:rPr dirty="0"/>
                <a:t> </a:t>
              </a:r>
              <a:r>
                <a:rPr dirty="0" err="1"/>
                <a:t>기획한</a:t>
              </a:r>
              <a:r>
                <a:rPr dirty="0"/>
                <a:t> </a:t>
              </a:r>
              <a:r>
                <a:rPr dirty="0" err="1"/>
                <a:t>개발</a:t>
              </a:r>
              <a:r>
                <a:rPr dirty="0"/>
                <a:t> </a:t>
              </a:r>
              <a:r>
                <a:rPr dirty="0" err="1"/>
                <a:t>목표</a:t>
              </a:r>
              <a:endParaRPr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457200">
                <a:buSzPct val="100000"/>
                <a:buChar char="-"/>
                <a:defRPr sz="3200" b="1"/>
              </a:pPr>
              <a:r>
                <a:rPr dirty="0" err="1"/>
                <a:t>실제</a:t>
              </a:r>
              <a:r>
                <a:rPr dirty="0"/>
                <a:t> </a:t>
              </a:r>
              <a:r>
                <a:rPr dirty="0" err="1"/>
                <a:t>개발</a:t>
              </a:r>
              <a:r>
                <a:rPr dirty="0"/>
                <a:t> </a:t>
              </a:r>
              <a:r>
                <a:rPr dirty="0" err="1"/>
                <a:t>결과</a:t>
              </a:r>
              <a:r>
                <a:rPr dirty="0"/>
                <a:t> </a:t>
              </a:r>
              <a:r>
                <a:rPr dirty="0" err="1"/>
                <a:t>소개</a:t>
              </a:r>
              <a:endParaRPr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457200">
                <a:buSzPct val="100000"/>
                <a:buChar char="-"/>
                <a:defRPr sz="3200" b="1"/>
              </a:pPr>
              <a:r>
                <a:rPr dirty="0" err="1"/>
                <a:t>가급적</a:t>
              </a:r>
              <a:r>
                <a:rPr dirty="0"/>
                <a:t> </a:t>
              </a:r>
              <a:r>
                <a:rPr dirty="0" err="1"/>
                <a:t>결과</a:t>
              </a:r>
              <a:r>
                <a:rPr dirty="0"/>
                <a:t> </a:t>
              </a:r>
              <a:r>
                <a:rPr dirty="0" err="1"/>
                <a:t>내용을</a:t>
              </a:r>
              <a:r>
                <a:rPr dirty="0"/>
                <a:t> </a:t>
              </a:r>
              <a:r>
                <a:rPr dirty="0" err="1"/>
                <a:t>상세히</a:t>
              </a:r>
              <a:r>
                <a:rPr dirty="0"/>
                <a:t> </a:t>
              </a:r>
              <a:r>
                <a:rPr dirty="0" err="1"/>
                <a:t>기술</a:t>
              </a:r>
              <a:endParaRPr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457200">
                <a:buSzPct val="100000"/>
                <a:buChar char="-"/>
                <a:defRPr sz="3200" b="1"/>
              </a:pPr>
              <a:r>
                <a:rPr dirty="0" err="1"/>
                <a:t>페이지</a:t>
              </a:r>
              <a:r>
                <a:rPr dirty="0"/>
                <a:t> </a:t>
              </a:r>
              <a:r>
                <a:rPr dirty="0" err="1"/>
                <a:t>수</a:t>
              </a:r>
              <a:r>
                <a:rPr dirty="0"/>
                <a:t> </a:t>
              </a:r>
              <a:r>
                <a:rPr dirty="0" err="1"/>
                <a:t>무관</a:t>
              </a:r>
              <a:endParaRPr dirty="0"/>
            </a:p>
          </p:txBody>
        </p:sp>
      </p:grpSp>
      <p:sp>
        <p:nvSpPr>
          <p:cNvPr id="45" name="처음 기획한 목표…">
            <a:extLst>
              <a:ext uri="{FF2B5EF4-FFF2-40B4-BE49-F238E27FC236}">
                <a16:creationId xmlns:a16="http://schemas.microsoft.com/office/drawing/2014/main" id="{DE0C6219-C3A2-FC0D-E6FB-983384A94726}"/>
              </a:ext>
            </a:extLst>
          </p:cNvPr>
          <p:cNvSpPr txBox="1"/>
          <p:nvPr/>
        </p:nvSpPr>
        <p:spPr>
          <a:xfrm>
            <a:off x="947584" y="3223621"/>
            <a:ext cx="6389790" cy="1626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처음 기획한 목표</a:t>
            </a:r>
          </a:p>
          <a:p>
            <a:pPr marL="180472" indent="-180472">
              <a:buSzPct val="100000"/>
              <a:buChar char="-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음악 신호를 입력받아 FFT 변환을 통해 주파수 성분으로 변환</a:t>
            </a:r>
          </a:p>
          <a:p>
            <a:pPr marL="180472" indent="-180472">
              <a:buSzPct val="100000"/>
              <a:buChar char="-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변환된 신호를 주파수 대역 별 진폭을 LCD에 표기</a:t>
            </a:r>
          </a:p>
          <a:p>
            <a:pPr marL="180472" indent="-180472">
              <a:buSzPct val="100000"/>
              <a:buChar char="-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LPF, HPF, Gaussian Filter를 사용하여 주파수 대역별 진폭의 변화 확인</a:t>
            </a:r>
          </a:p>
          <a:p>
            <a:pPr marL="180472" indent="-180472">
              <a:buSzPct val="100000"/>
              <a:buChar char="-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필터가 적용된 음악 신호를 다시 출력하여 필터 적용 전 후 차이를 확인</a:t>
            </a:r>
          </a:p>
        </p:txBody>
      </p:sp>
      <p:sp>
        <p:nvSpPr>
          <p:cNvPr id="46" name="첨부 사진…">
            <a:extLst>
              <a:ext uri="{FF2B5EF4-FFF2-40B4-BE49-F238E27FC236}">
                <a16:creationId xmlns:a16="http://schemas.microsoft.com/office/drawing/2014/main" id="{18BC0E30-730E-D643-2323-4FE8C3E4F2C1}"/>
              </a:ext>
            </a:extLst>
          </p:cNvPr>
          <p:cNvSpPr txBox="1"/>
          <p:nvPr/>
        </p:nvSpPr>
        <p:spPr>
          <a:xfrm>
            <a:off x="5186364" y="6632792"/>
            <a:ext cx="2818005" cy="1309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첨부 사진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1. 생성된 파형 사진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2. 파형을 변환하여 LCD에 출력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3. 필터 적용하여 LCD에 출력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FC4357E-2162-7F4E-B6F4-DFBFEE3BF202}"/>
              </a:ext>
            </a:extLst>
          </p:cNvPr>
          <p:cNvSpPr/>
          <p:nvPr/>
        </p:nvSpPr>
        <p:spPr>
          <a:xfrm>
            <a:off x="9583837" y="5926768"/>
            <a:ext cx="7326775" cy="36932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동작 시나리오별 결과물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,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lang="en-US" altLang="ko-KR" dirty="0"/>
              <a:t>Ex) </a:t>
            </a:r>
            <a:r>
              <a:rPr lang="ko-KR" altLang="en-US" dirty="0"/>
              <a:t>적용할 수 있는 필터 </a:t>
            </a:r>
            <a:r>
              <a:rPr lang="en-US" altLang="ko-KR" dirty="0"/>
              <a:t>…</a:t>
            </a:r>
            <a:r>
              <a:rPr lang="ko-KR" altLang="en-US" dirty="0"/>
              <a:t> 실행 전 후 차이점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62828737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1"/>
          <p:cNvSpPr txBox="1"/>
          <p:nvPr/>
        </p:nvSpPr>
        <p:spPr>
          <a:xfrm>
            <a:off x="290580" y="238663"/>
            <a:ext cx="14099231" cy="964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5400" b="1">
                <a:solidFill>
                  <a:srgbClr val="FFFFFF"/>
                </a:solidFill>
                <a:latin typeface="LG스마트체2.0 Regular"/>
                <a:ea typeface="LG스마트체2.0 Regular"/>
                <a:cs typeface="LG스마트체2.0 Regular"/>
                <a:sym typeface="LG스마트체2.0 Regular"/>
              </a:defRPr>
            </a:lvl1pPr>
          </a:lstStyle>
          <a:p>
            <a:r>
              <a:t>3. 핵심 기술</a:t>
            </a:r>
          </a:p>
        </p:txBody>
      </p:sp>
      <p:grpSp>
        <p:nvGrpSpPr>
          <p:cNvPr id="51" name="직사각형 2"/>
          <p:cNvGrpSpPr/>
          <p:nvPr/>
        </p:nvGrpSpPr>
        <p:grpSpPr>
          <a:xfrm>
            <a:off x="6289154" y="-793306"/>
            <a:ext cx="11092725" cy="2188568"/>
            <a:chOff x="-1" y="0"/>
            <a:chExt cx="11092724" cy="2188566"/>
          </a:xfrm>
        </p:grpSpPr>
        <p:sp>
          <p:nvSpPr>
            <p:cNvPr id="49" name="직사각형"/>
            <p:cNvSpPr/>
            <p:nvPr/>
          </p:nvSpPr>
          <p:spPr>
            <a:xfrm>
              <a:off x="-2" y="-1"/>
              <a:ext cx="11092726" cy="2188568"/>
            </a:xfrm>
            <a:prstGeom prst="rect">
              <a:avLst/>
            </a:prstGeom>
            <a:solidFill>
              <a:srgbClr val="FFFF0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0" name="개발에 사용된 가장 핵심적으로 구현된 기술 소개…"/>
            <p:cNvSpPr txBox="1"/>
            <p:nvPr/>
          </p:nvSpPr>
          <p:spPr>
            <a:xfrm>
              <a:off x="52068" y="281977"/>
              <a:ext cx="10988586" cy="16246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marL="457200" indent="-457200">
                <a:buSzPct val="100000"/>
                <a:buChar char="-"/>
                <a:defRPr sz="3200" b="1"/>
              </a:pPr>
              <a:r>
                <a:rPr dirty="0" err="1"/>
                <a:t>개발에</a:t>
              </a:r>
              <a:r>
                <a:rPr dirty="0"/>
                <a:t> </a:t>
              </a:r>
              <a:r>
                <a:rPr dirty="0" err="1"/>
                <a:t>사용된</a:t>
              </a:r>
              <a:r>
                <a:rPr dirty="0"/>
                <a:t> </a:t>
              </a:r>
              <a:r>
                <a:rPr dirty="0" err="1"/>
                <a:t>가장</a:t>
              </a:r>
              <a:r>
                <a:rPr dirty="0"/>
                <a:t> </a:t>
              </a:r>
              <a:r>
                <a:rPr dirty="0" err="1"/>
                <a:t>핵심적으로</a:t>
              </a:r>
              <a:r>
                <a:rPr dirty="0"/>
                <a:t> </a:t>
              </a:r>
              <a:r>
                <a:rPr dirty="0" err="1"/>
                <a:t>구현된</a:t>
              </a:r>
              <a:r>
                <a:rPr dirty="0"/>
                <a:t> </a:t>
              </a:r>
              <a:r>
                <a:rPr dirty="0" err="1"/>
                <a:t>기술</a:t>
              </a:r>
              <a:r>
                <a:rPr dirty="0"/>
                <a:t> </a:t>
              </a:r>
              <a:r>
                <a:rPr dirty="0" err="1"/>
                <a:t>소개</a:t>
              </a:r>
              <a:endParaRPr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457200">
                <a:buSzPct val="100000"/>
                <a:buChar char="-"/>
                <a:defRPr sz="3200" b="1"/>
              </a:pPr>
              <a:r>
                <a:rPr dirty="0" err="1"/>
                <a:t>기술</a:t>
              </a:r>
              <a:r>
                <a:rPr dirty="0"/>
                <a:t> </a:t>
              </a:r>
              <a:r>
                <a:rPr dirty="0" err="1"/>
                <a:t>내용</a:t>
              </a:r>
              <a:r>
                <a:rPr dirty="0"/>
                <a:t> </a:t>
              </a:r>
              <a:r>
                <a:rPr dirty="0" err="1"/>
                <a:t>또는</a:t>
              </a:r>
              <a:r>
                <a:rPr dirty="0"/>
                <a:t> </a:t>
              </a:r>
              <a:r>
                <a:rPr dirty="0" err="1"/>
                <a:t>소스코드</a:t>
              </a:r>
              <a:r>
                <a:rPr dirty="0"/>
                <a:t> </a:t>
              </a:r>
              <a:r>
                <a:rPr dirty="0" err="1"/>
                <a:t>등</a:t>
              </a:r>
              <a:r>
                <a:rPr dirty="0"/>
                <a:t> </a:t>
              </a:r>
              <a:r>
                <a:rPr dirty="0" err="1"/>
                <a:t>다양한</a:t>
              </a:r>
              <a:r>
                <a:rPr dirty="0"/>
                <a:t> </a:t>
              </a:r>
              <a:r>
                <a:rPr dirty="0" err="1"/>
                <a:t>방법으로</a:t>
              </a:r>
              <a:r>
                <a:rPr dirty="0"/>
                <a:t> </a:t>
              </a:r>
              <a:r>
                <a:rPr dirty="0" err="1"/>
                <a:t>핵심을</a:t>
              </a:r>
              <a:r>
                <a:rPr dirty="0"/>
                <a:t> </a:t>
              </a:r>
              <a:r>
                <a:rPr dirty="0" err="1"/>
                <a:t>소개</a:t>
              </a:r>
              <a:endParaRPr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457200">
                <a:buSzPct val="100000"/>
                <a:buChar char="-"/>
                <a:defRPr sz="3200" b="1"/>
              </a:pPr>
              <a:r>
                <a:rPr dirty="0" err="1"/>
                <a:t>페이지</a:t>
              </a:r>
              <a:r>
                <a:rPr dirty="0"/>
                <a:t> </a:t>
              </a:r>
              <a:r>
                <a:rPr dirty="0" err="1"/>
                <a:t>수</a:t>
              </a:r>
              <a:r>
                <a:rPr dirty="0"/>
                <a:t> </a:t>
              </a:r>
              <a:r>
                <a:rPr dirty="0" err="1"/>
                <a:t>무관</a:t>
              </a:r>
              <a:endParaRPr dirty="0"/>
            </a:p>
          </p:txBody>
        </p:sp>
      </p:grpSp>
      <p:sp>
        <p:nvSpPr>
          <p:cNvPr id="54" name="커널 단"/>
          <p:cNvSpPr/>
          <p:nvPr/>
        </p:nvSpPr>
        <p:spPr>
          <a:xfrm>
            <a:off x="599637" y="1459729"/>
            <a:ext cx="4678419" cy="811184"/>
          </a:xfrm>
          <a:prstGeom prst="rect">
            <a:avLst/>
          </a:prstGeom>
          <a:noFill/>
          <a:ln w="25400">
            <a:noFill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/>
          <a:p>
            <a:r>
              <a:rPr lang="en-US" sz="3200" b="1" dirty="0">
                <a:solidFill>
                  <a:srgbClr val="0070C0"/>
                </a:solidFill>
              </a:rPr>
              <a:t>OS Kernel Components</a:t>
            </a:r>
            <a:endParaRPr sz="3200" b="1" dirty="0">
              <a:solidFill>
                <a:srgbClr val="0070C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E90C053-02A9-2B40-FE94-35F275ADA87E}"/>
              </a:ext>
            </a:extLst>
          </p:cNvPr>
          <p:cNvSpPr/>
          <p:nvPr/>
        </p:nvSpPr>
        <p:spPr>
          <a:xfrm>
            <a:off x="1347327" y="3150412"/>
            <a:ext cx="3183038" cy="36932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사용 한 기술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B56B4F9-AB0E-4813-CAB4-89D7C2639FBA}"/>
              </a:ext>
            </a:extLst>
          </p:cNvPr>
          <p:cNvSpPr/>
          <p:nvPr/>
        </p:nvSpPr>
        <p:spPr>
          <a:xfrm>
            <a:off x="1347327" y="5108102"/>
            <a:ext cx="3183038" cy="36932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Ex) RTOS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1D3657C-3702-55BD-A43A-B3C6D44FBD05}"/>
              </a:ext>
            </a:extLst>
          </p:cNvPr>
          <p:cNvSpPr/>
          <p:nvPr/>
        </p:nvSpPr>
        <p:spPr>
          <a:xfrm>
            <a:off x="5748676" y="5108102"/>
            <a:ext cx="3183038" cy="36932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Ex) DSP(?)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067B8C-7F66-D5F1-D5ED-4EA77C8620AD}"/>
              </a:ext>
            </a:extLst>
          </p:cNvPr>
          <p:cNvSpPr/>
          <p:nvPr/>
        </p:nvSpPr>
        <p:spPr>
          <a:xfrm>
            <a:off x="10468178" y="4969603"/>
            <a:ext cx="3183038" cy="646327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Ex) </a:t>
            </a:r>
            <a:r>
              <a:rPr lang="ko-KR" altLang="en-US" dirty="0"/>
              <a:t>뭐가 있지</a:t>
            </a:r>
            <a:r>
              <a:rPr lang="en-US" altLang="ko-KR" dirty="0"/>
              <a:t>..?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이 마법의 숫자인데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5C7FB4D-1EA3-6E21-3010-3BACA00E1725}"/>
              </a:ext>
            </a:extLst>
          </p:cNvPr>
          <p:cNvSpPr/>
          <p:nvPr/>
        </p:nvSpPr>
        <p:spPr>
          <a:xfrm>
            <a:off x="2893671" y="7009796"/>
            <a:ext cx="7859210" cy="923326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혹은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RTOS</a:t>
            </a:r>
            <a:r>
              <a:rPr kumimoji="0" lang="ko-KR" alt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에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 대해서 어떠한 특성을 가지고 있는지 설명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+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 왜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RTOS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가 필요한지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* 강사님이 </a:t>
            </a:r>
            <a:r>
              <a:rPr lang="en-US" altLang="ko-KR" dirty="0"/>
              <a:t>RTOS</a:t>
            </a:r>
            <a:r>
              <a:rPr lang="ko-KR" altLang="en-US" dirty="0" err="1"/>
              <a:t>에</a:t>
            </a:r>
            <a:r>
              <a:rPr lang="ko-KR" altLang="en-US" dirty="0"/>
              <a:t> 대해서 잘 써보라고 하심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1"/>
          <p:cNvSpPr txBox="1"/>
          <p:nvPr/>
        </p:nvSpPr>
        <p:spPr>
          <a:xfrm>
            <a:off x="290580" y="238663"/>
            <a:ext cx="14099231" cy="923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5400" b="1">
                <a:solidFill>
                  <a:srgbClr val="FFFFFF"/>
                </a:solidFill>
                <a:latin typeface="LG스마트체2.0 Regular"/>
                <a:ea typeface="LG스마트체2.0 Regular"/>
                <a:cs typeface="LG스마트체2.0 Regular"/>
                <a:sym typeface="LG스마트체2.0 Regular"/>
              </a:defRPr>
            </a:lvl1pPr>
          </a:lstStyle>
          <a:p>
            <a:r>
              <a:rPr lang="en-US" altLang="ko-KR" dirty="0"/>
              <a:t>1</a:t>
            </a:r>
            <a:r>
              <a:rPr dirty="0"/>
              <a:t>. </a:t>
            </a:r>
            <a:r>
              <a:rPr lang="ko-KR" altLang="en-US" dirty="0"/>
              <a:t>프로젝트</a:t>
            </a:r>
            <a:r>
              <a:rPr dirty="0"/>
              <a:t> </a:t>
            </a:r>
            <a:r>
              <a:rPr dirty="0" err="1"/>
              <a:t>목표</a:t>
            </a:r>
            <a:endParaRPr dirty="0"/>
          </a:p>
        </p:txBody>
      </p:sp>
      <p:grpSp>
        <p:nvGrpSpPr>
          <p:cNvPr id="44" name="직사각형 2"/>
          <p:cNvGrpSpPr/>
          <p:nvPr/>
        </p:nvGrpSpPr>
        <p:grpSpPr>
          <a:xfrm>
            <a:off x="7952299" y="-1038896"/>
            <a:ext cx="11092728" cy="2548331"/>
            <a:chOff x="1740240" y="-1803233"/>
            <a:chExt cx="11092726" cy="2548330"/>
          </a:xfrm>
        </p:grpSpPr>
        <p:sp>
          <p:nvSpPr>
            <p:cNvPr id="42" name="직사각형"/>
            <p:cNvSpPr/>
            <p:nvPr/>
          </p:nvSpPr>
          <p:spPr>
            <a:xfrm>
              <a:off x="1740240" y="-1803233"/>
              <a:ext cx="11092726" cy="2548330"/>
            </a:xfrm>
            <a:prstGeom prst="rect">
              <a:avLst/>
            </a:prstGeom>
            <a:solidFill>
              <a:srgbClr val="FFFF0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3" name="처음 기획한 개발 목표…"/>
            <p:cNvSpPr txBox="1"/>
            <p:nvPr/>
          </p:nvSpPr>
          <p:spPr>
            <a:xfrm>
              <a:off x="1792310" y="-1596902"/>
              <a:ext cx="10988586" cy="213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marL="457200" indent="-457200">
                <a:buSzPct val="100000"/>
                <a:buChar char="-"/>
                <a:defRPr sz="3200" b="1"/>
              </a:pPr>
              <a:r>
                <a:rPr dirty="0" err="1"/>
                <a:t>처음</a:t>
              </a:r>
              <a:r>
                <a:rPr dirty="0"/>
                <a:t> </a:t>
              </a:r>
              <a:r>
                <a:rPr dirty="0" err="1"/>
                <a:t>기획한</a:t>
              </a:r>
              <a:r>
                <a:rPr dirty="0"/>
                <a:t> </a:t>
              </a:r>
              <a:r>
                <a:rPr dirty="0" err="1"/>
                <a:t>개발</a:t>
              </a:r>
              <a:r>
                <a:rPr dirty="0"/>
                <a:t> </a:t>
              </a:r>
              <a:r>
                <a:rPr dirty="0" err="1"/>
                <a:t>목표</a:t>
              </a:r>
              <a:endParaRPr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457200">
                <a:buSzPct val="100000"/>
                <a:buChar char="-"/>
                <a:defRPr sz="3200" b="1"/>
              </a:pPr>
              <a:r>
                <a:rPr dirty="0" err="1"/>
                <a:t>실제</a:t>
              </a:r>
              <a:r>
                <a:rPr dirty="0"/>
                <a:t> </a:t>
              </a:r>
              <a:r>
                <a:rPr dirty="0" err="1"/>
                <a:t>개발</a:t>
              </a:r>
              <a:r>
                <a:rPr dirty="0"/>
                <a:t> </a:t>
              </a:r>
              <a:r>
                <a:rPr dirty="0" err="1"/>
                <a:t>결과</a:t>
              </a:r>
              <a:r>
                <a:rPr dirty="0"/>
                <a:t> </a:t>
              </a:r>
              <a:r>
                <a:rPr dirty="0" err="1"/>
                <a:t>소개</a:t>
              </a:r>
              <a:endParaRPr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457200">
                <a:buSzPct val="100000"/>
                <a:buChar char="-"/>
                <a:defRPr sz="3200" b="1"/>
              </a:pPr>
              <a:r>
                <a:rPr dirty="0" err="1"/>
                <a:t>가급적</a:t>
              </a:r>
              <a:r>
                <a:rPr dirty="0"/>
                <a:t> </a:t>
              </a:r>
              <a:r>
                <a:rPr dirty="0" err="1"/>
                <a:t>결과</a:t>
              </a:r>
              <a:r>
                <a:rPr dirty="0"/>
                <a:t> </a:t>
              </a:r>
              <a:r>
                <a:rPr dirty="0" err="1"/>
                <a:t>내용을</a:t>
              </a:r>
              <a:r>
                <a:rPr dirty="0"/>
                <a:t> </a:t>
              </a:r>
              <a:r>
                <a:rPr dirty="0" err="1"/>
                <a:t>상세히</a:t>
              </a:r>
              <a:r>
                <a:rPr dirty="0"/>
                <a:t> </a:t>
              </a:r>
              <a:r>
                <a:rPr dirty="0" err="1"/>
                <a:t>기술</a:t>
              </a:r>
              <a:endParaRPr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457200">
                <a:buSzPct val="100000"/>
                <a:buChar char="-"/>
                <a:defRPr sz="3200" b="1"/>
              </a:pPr>
              <a:r>
                <a:rPr dirty="0" err="1"/>
                <a:t>페이지</a:t>
              </a:r>
              <a:r>
                <a:rPr dirty="0"/>
                <a:t> </a:t>
              </a:r>
              <a:r>
                <a:rPr dirty="0" err="1"/>
                <a:t>수</a:t>
              </a:r>
              <a:r>
                <a:rPr dirty="0"/>
                <a:t> </a:t>
              </a:r>
              <a:r>
                <a:rPr dirty="0" err="1"/>
                <a:t>무관</a:t>
              </a:r>
              <a:endParaRPr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0F4CF7C-E1C2-4C40-2707-9C248E7630E6}"/>
              </a:ext>
            </a:extLst>
          </p:cNvPr>
          <p:cNvSpPr txBox="1"/>
          <p:nvPr/>
        </p:nvSpPr>
        <p:spPr>
          <a:xfrm>
            <a:off x="5746425" y="5689160"/>
            <a:ext cx="5383556" cy="15696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400" dirty="0">
                <a:solidFill>
                  <a:srgbClr val="A50034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＂Signal</a:t>
            </a:r>
            <a:r>
              <a:rPr lang="ko-KR" altLang="en-US" sz="2400" dirty="0">
                <a:solidFill>
                  <a:srgbClr val="A50034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의 주파수를 분석하여 시각화</a:t>
            </a:r>
            <a:r>
              <a:rPr lang="en-US" altLang="ko-KR" sz="2400" dirty="0">
                <a:solidFill>
                  <a:srgbClr val="A50034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”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2400" dirty="0">
              <a:solidFill>
                <a:srgbClr val="A50034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400" dirty="0">
                <a:solidFill>
                  <a:srgbClr val="A50034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＂</a:t>
            </a:r>
            <a:r>
              <a:rPr lang="ko-KR" altLang="en-US" sz="2400" dirty="0">
                <a:solidFill>
                  <a:srgbClr val="A50034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주파수 밴드를 맞춤 제작하여 </a:t>
            </a:r>
            <a:r>
              <a:rPr lang="en" altLang="ko-KR" sz="2400" dirty="0">
                <a:solidFill>
                  <a:srgbClr val="A50034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Signal Processing</a:t>
            </a:r>
            <a:r>
              <a:rPr lang="en-US" altLang="ko-KR" sz="2400" dirty="0">
                <a:solidFill>
                  <a:srgbClr val="A50034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6B1735-D717-15BD-A91F-E7477809D46E}"/>
              </a:ext>
            </a:extLst>
          </p:cNvPr>
          <p:cNvSpPr txBox="1"/>
          <p:nvPr/>
        </p:nvSpPr>
        <p:spPr>
          <a:xfrm>
            <a:off x="4283133" y="2289428"/>
            <a:ext cx="8985133" cy="584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200" b="1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프로젝트 주제</a:t>
            </a:r>
            <a:r>
              <a:rPr lang="en-US" altLang="ko-KR" sz="3200" b="1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3200" b="1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3200" b="1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Signal EQ &amp; Analyzer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51BD8-B123-12DD-820C-921F25255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1">
            <a:extLst>
              <a:ext uri="{FF2B5EF4-FFF2-40B4-BE49-F238E27FC236}">
                <a16:creationId xmlns:a16="http://schemas.microsoft.com/office/drawing/2014/main" id="{7FACAF20-F73C-2F0C-9D34-1A069AA1FA72}"/>
              </a:ext>
            </a:extLst>
          </p:cNvPr>
          <p:cNvSpPr txBox="1"/>
          <p:nvPr/>
        </p:nvSpPr>
        <p:spPr>
          <a:xfrm>
            <a:off x="290580" y="238663"/>
            <a:ext cx="14099231" cy="923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5400" b="1">
                <a:solidFill>
                  <a:srgbClr val="FFFFFF"/>
                </a:solidFill>
                <a:latin typeface="LG스마트체2.0 Regular"/>
                <a:ea typeface="LG스마트체2.0 Regular"/>
                <a:cs typeface="LG스마트체2.0 Regular"/>
                <a:sym typeface="LG스마트체2.0 Regular"/>
              </a:defRPr>
            </a:lvl1pPr>
          </a:lstStyle>
          <a:p>
            <a:r>
              <a:rPr lang="en-US" altLang="ko-KR" dirty="0"/>
              <a:t>2</a:t>
            </a:r>
            <a:r>
              <a:rPr dirty="0"/>
              <a:t>. </a:t>
            </a:r>
            <a:r>
              <a:rPr dirty="0" err="1"/>
              <a:t>개발</a:t>
            </a:r>
            <a:r>
              <a:rPr dirty="0"/>
              <a:t> </a:t>
            </a:r>
            <a:r>
              <a:rPr dirty="0" err="1"/>
              <a:t>목표</a:t>
            </a:r>
            <a:r>
              <a:rPr dirty="0"/>
              <a:t> </a:t>
            </a:r>
            <a:r>
              <a:rPr dirty="0" err="1"/>
              <a:t>및</a:t>
            </a:r>
            <a:r>
              <a:rPr dirty="0"/>
              <a:t> </a:t>
            </a:r>
            <a:r>
              <a:rPr dirty="0" err="1"/>
              <a:t>개발</a:t>
            </a:r>
            <a:r>
              <a:rPr dirty="0"/>
              <a:t> </a:t>
            </a:r>
            <a:r>
              <a:rPr dirty="0" err="1"/>
              <a:t>결과</a:t>
            </a:r>
            <a:endParaRPr dirty="0"/>
          </a:p>
        </p:txBody>
      </p:sp>
      <p:grpSp>
        <p:nvGrpSpPr>
          <p:cNvPr id="44" name="직사각형 2">
            <a:extLst>
              <a:ext uri="{FF2B5EF4-FFF2-40B4-BE49-F238E27FC236}">
                <a16:creationId xmlns:a16="http://schemas.microsoft.com/office/drawing/2014/main" id="{AAB8245F-DAFE-8069-8525-982EE905E015}"/>
              </a:ext>
            </a:extLst>
          </p:cNvPr>
          <p:cNvGrpSpPr/>
          <p:nvPr/>
        </p:nvGrpSpPr>
        <p:grpSpPr>
          <a:xfrm>
            <a:off x="7952299" y="-1038896"/>
            <a:ext cx="11092728" cy="2548331"/>
            <a:chOff x="1740240" y="-1803233"/>
            <a:chExt cx="11092726" cy="2548330"/>
          </a:xfrm>
        </p:grpSpPr>
        <p:sp>
          <p:nvSpPr>
            <p:cNvPr id="42" name="직사각형">
              <a:extLst>
                <a:ext uri="{FF2B5EF4-FFF2-40B4-BE49-F238E27FC236}">
                  <a16:creationId xmlns:a16="http://schemas.microsoft.com/office/drawing/2014/main" id="{62CD3418-1CEE-23BA-3762-97C91D392320}"/>
                </a:ext>
              </a:extLst>
            </p:cNvPr>
            <p:cNvSpPr/>
            <p:nvPr/>
          </p:nvSpPr>
          <p:spPr>
            <a:xfrm>
              <a:off x="1740240" y="-1803233"/>
              <a:ext cx="11092726" cy="2548330"/>
            </a:xfrm>
            <a:prstGeom prst="rect">
              <a:avLst/>
            </a:prstGeom>
            <a:solidFill>
              <a:srgbClr val="FFFF0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3" name="처음 기획한 개발 목표…">
              <a:extLst>
                <a:ext uri="{FF2B5EF4-FFF2-40B4-BE49-F238E27FC236}">
                  <a16:creationId xmlns:a16="http://schemas.microsoft.com/office/drawing/2014/main" id="{C0EB154B-68C7-34BC-3E00-0CD74AB08E12}"/>
                </a:ext>
              </a:extLst>
            </p:cNvPr>
            <p:cNvSpPr txBox="1"/>
            <p:nvPr/>
          </p:nvSpPr>
          <p:spPr>
            <a:xfrm>
              <a:off x="1792310" y="-1596902"/>
              <a:ext cx="10988586" cy="213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marL="457200" indent="-457200">
                <a:buSzPct val="100000"/>
                <a:buChar char="-"/>
                <a:defRPr sz="3200" b="1"/>
              </a:pPr>
              <a:r>
                <a:rPr dirty="0" err="1"/>
                <a:t>처음</a:t>
              </a:r>
              <a:r>
                <a:rPr dirty="0"/>
                <a:t> </a:t>
              </a:r>
              <a:r>
                <a:rPr dirty="0" err="1"/>
                <a:t>기획한</a:t>
              </a:r>
              <a:r>
                <a:rPr dirty="0"/>
                <a:t> </a:t>
              </a:r>
              <a:r>
                <a:rPr dirty="0" err="1"/>
                <a:t>개발</a:t>
              </a:r>
              <a:r>
                <a:rPr dirty="0"/>
                <a:t> </a:t>
              </a:r>
              <a:r>
                <a:rPr dirty="0" err="1"/>
                <a:t>목표</a:t>
              </a:r>
              <a:endParaRPr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457200">
                <a:buSzPct val="100000"/>
                <a:buChar char="-"/>
                <a:defRPr sz="3200" b="1"/>
              </a:pPr>
              <a:r>
                <a:rPr dirty="0" err="1"/>
                <a:t>실제</a:t>
              </a:r>
              <a:r>
                <a:rPr dirty="0"/>
                <a:t> </a:t>
              </a:r>
              <a:r>
                <a:rPr dirty="0" err="1"/>
                <a:t>개발</a:t>
              </a:r>
              <a:r>
                <a:rPr dirty="0"/>
                <a:t> </a:t>
              </a:r>
              <a:r>
                <a:rPr dirty="0" err="1"/>
                <a:t>결과</a:t>
              </a:r>
              <a:r>
                <a:rPr dirty="0"/>
                <a:t> </a:t>
              </a:r>
              <a:r>
                <a:rPr dirty="0" err="1"/>
                <a:t>소개</a:t>
              </a:r>
              <a:endParaRPr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457200">
                <a:buSzPct val="100000"/>
                <a:buChar char="-"/>
                <a:defRPr sz="3200" b="1"/>
              </a:pPr>
              <a:r>
                <a:rPr dirty="0" err="1"/>
                <a:t>가급적</a:t>
              </a:r>
              <a:r>
                <a:rPr dirty="0"/>
                <a:t> </a:t>
              </a:r>
              <a:r>
                <a:rPr dirty="0" err="1"/>
                <a:t>결과</a:t>
              </a:r>
              <a:r>
                <a:rPr dirty="0"/>
                <a:t> </a:t>
              </a:r>
              <a:r>
                <a:rPr dirty="0" err="1"/>
                <a:t>내용을</a:t>
              </a:r>
              <a:r>
                <a:rPr dirty="0"/>
                <a:t> </a:t>
              </a:r>
              <a:r>
                <a:rPr dirty="0" err="1"/>
                <a:t>상세히</a:t>
              </a:r>
              <a:r>
                <a:rPr dirty="0"/>
                <a:t> </a:t>
              </a:r>
              <a:r>
                <a:rPr dirty="0" err="1"/>
                <a:t>기술</a:t>
              </a:r>
              <a:endParaRPr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457200">
                <a:buSzPct val="100000"/>
                <a:buChar char="-"/>
                <a:defRPr sz="3200" b="1"/>
              </a:pPr>
              <a:r>
                <a:rPr dirty="0" err="1"/>
                <a:t>페이지</a:t>
              </a:r>
              <a:r>
                <a:rPr dirty="0"/>
                <a:t> </a:t>
              </a:r>
              <a:r>
                <a:rPr dirty="0" err="1"/>
                <a:t>수</a:t>
              </a:r>
              <a:r>
                <a:rPr dirty="0"/>
                <a:t> </a:t>
              </a:r>
              <a:r>
                <a:rPr dirty="0" err="1"/>
                <a:t>무관</a:t>
              </a:r>
              <a:endParaRPr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9C9A135-940B-A020-E326-8605FFF541B7}"/>
              </a:ext>
            </a:extLst>
          </p:cNvPr>
          <p:cNvGrpSpPr/>
          <p:nvPr/>
        </p:nvGrpSpPr>
        <p:grpSpPr>
          <a:xfrm>
            <a:off x="1072534" y="1897987"/>
            <a:ext cx="15039841" cy="5459289"/>
            <a:chOff x="1234183" y="2008791"/>
            <a:chExt cx="15039841" cy="545928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026B458-FD34-DD4F-435C-84AD38DD92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26371" y="2174912"/>
              <a:ext cx="3251200" cy="3251200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AAAACF1-1E3B-1662-C5FB-61FEE9243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26911" y="3570553"/>
              <a:ext cx="3251200" cy="32512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206378-9799-EA95-960A-8C4E6927BFAA}"/>
                </a:ext>
              </a:extLst>
            </p:cNvPr>
            <p:cNvSpPr txBox="1"/>
            <p:nvPr/>
          </p:nvSpPr>
          <p:spPr>
            <a:xfrm>
              <a:off x="1234183" y="2008791"/>
              <a:ext cx="11092728" cy="9233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342900" marR="0" indent="-3429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eriod"/>
                <a:tabLst/>
              </a:pPr>
              <a:r>
                <a:rPr lang="en-US" altLang="ko-KR" b="1" dirty="0">
                  <a:solidFill>
                    <a:srgbClr val="A50034"/>
                  </a:solidFill>
                  <a:latin typeface="+mn-lt"/>
                </a:rPr>
                <a:t>OS Components </a:t>
              </a:r>
              <a:r>
                <a:rPr lang="ko-KR" altLang="en-US" b="1" dirty="0">
                  <a:solidFill>
                    <a:srgbClr val="A50034"/>
                  </a:solidFill>
                  <a:latin typeface="+mn-lt"/>
                </a:rPr>
                <a:t>목표</a:t>
              </a:r>
              <a:endParaRPr lang="en-US" altLang="ko-KR" b="1" dirty="0">
                <a:solidFill>
                  <a:srgbClr val="A50034"/>
                </a:solidFill>
                <a:latin typeface="+mn-lt"/>
              </a:endParaRPr>
            </a:p>
            <a:p>
              <a:pPr marR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</a:pPr>
              <a:r>
                <a:rPr kumimoji="0" lang="ko-KR" altLang="en-US" sz="1800" b="1" i="0" u="none" strike="noStrike" cap="none" spc="0" normalizeH="0" baseline="0" dirty="0">
                  <a:ln>
                    <a:noFill/>
                  </a:ln>
                  <a:solidFill>
                    <a:srgbClr val="A50034"/>
                  </a:solidFill>
                  <a:effectLst/>
                  <a:uFillTx/>
                  <a:latin typeface="+mn-lt"/>
                  <a:ea typeface="+mj-ea"/>
                  <a:cs typeface="+mj-cs"/>
                  <a:sym typeface="Helvetica"/>
                </a:rPr>
                <a:t>가능한 안정적으로</a:t>
              </a:r>
              <a:endParaRPr kumimoji="0" lang="en-US" altLang="ko-KR" sz="1800" b="1" i="0" u="none" strike="noStrike" cap="none" spc="0" normalizeH="0" baseline="0" dirty="0">
                <a:ln>
                  <a:noFill/>
                </a:ln>
                <a:solidFill>
                  <a:srgbClr val="A50034"/>
                </a:solidFill>
                <a:effectLst/>
                <a:uFillTx/>
                <a:latin typeface="+mn-lt"/>
                <a:ea typeface="+mj-ea"/>
                <a:cs typeface="+mj-cs"/>
                <a:sym typeface="Helvetica"/>
              </a:endParaRPr>
            </a:p>
            <a:p>
              <a:pPr marR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</a:pPr>
              <a:r>
                <a:rPr kumimoji="0" lang="ko-KR" altLang="en-US" sz="1800" b="1" i="0" u="none" strike="noStrike" cap="none" spc="0" normalizeH="0" baseline="0" dirty="0" err="1">
                  <a:ln>
                    <a:noFill/>
                  </a:ln>
                  <a:solidFill>
                    <a:srgbClr val="A50034"/>
                  </a:solidFill>
                  <a:effectLst/>
                  <a:uFillTx/>
                  <a:latin typeface="+mn-lt"/>
                  <a:ea typeface="+mj-ea"/>
                  <a:cs typeface="+mj-cs"/>
                  <a:sym typeface="Helvetica"/>
                </a:rPr>
                <a:t>커널단을</a:t>
              </a:r>
              <a:r>
                <a:rPr kumimoji="0" lang="ko-KR" altLang="en-US" sz="1800" b="1" i="0" u="none" strike="noStrike" cap="none" spc="0" normalizeH="0" baseline="0" dirty="0">
                  <a:ln>
                    <a:noFill/>
                  </a:ln>
                  <a:solidFill>
                    <a:srgbClr val="A50034"/>
                  </a:solidFill>
                  <a:effectLst/>
                  <a:uFillTx/>
                  <a:latin typeface="+mn-lt"/>
                  <a:ea typeface="+mj-ea"/>
                  <a:cs typeface="+mj-cs"/>
                  <a:sym typeface="Helvetica"/>
                </a:rPr>
                <a:t> 가볍게 만들어서 응용단의 마진을 확보하자</a:t>
              </a:r>
              <a:r>
                <a:rPr kumimoji="0" lang="en-US" altLang="ko-KR" sz="1800" b="1" i="0" u="none" strike="noStrike" cap="none" spc="0" normalizeH="0" baseline="0" dirty="0">
                  <a:ln>
                    <a:noFill/>
                  </a:ln>
                  <a:solidFill>
                    <a:srgbClr val="A50034"/>
                  </a:solidFill>
                  <a:effectLst/>
                  <a:uFillTx/>
                  <a:latin typeface="+mn-lt"/>
                  <a:ea typeface="+mj-ea"/>
                  <a:cs typeface="+mj-cs"/>
                  <a:sym typeface="Helvetica"/>
                </a:rPr>
                <a:t>(</a:t>
              </a:r>
              <a:r>
                <a:rPr kumimoji="0" lang="ko-KR" altLang="en-US" sz="1800" b="1" i="0" u="none" strike="noStrike" cap="none" spc="0" normalizeH="0" baseline="0" dirty="0">
                  <a:ln>
                    <a:noFill/>
                  </a:ln>
                  <a:solidFill>
                    <a:srgbClr val="A50034"/>
                  </a:solidFill>
                  <a:effectLst/>
                  <a:uFillTx/>
                  <a:latin typeface="+mn-lt"/>
                  <a:ea typeface="+mj-ea"/>
                  <a:cs typeface="+mj-cs"/>
                  <a:sym typeface="Helvetica"/>
                </a:rPr>
                <a:t>메모리 및 </a:t>
              </a:r>
              <a:r>
                <a:rPr kumimoji="0" lang="en-US" altLang="ko-KR" sz="1800" b="1" i="0" u="none" strike="noStrike" cap="none" spc="0" normalizeH="0" baseline="0" dirty="0">
                  <a:ln>
                    <a:noFill/>
                  </a:ln>
                  <a:solidFill>
                    <a:srgbClr val="A50034"/>
                  </a:solidFill>
                  <a:effectLst/>
                  <a:uFillTx/>
                  <a:latin typeface="+mn-lt"/>
                  <a:ea typeface="+mj-ea"/>
                  <a:cs typeface="+mj-cs"/>
                  <a:sym typeface="Helvetica"/>
                </a:rPr>
                <a:t>CPU)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FFB171C-CA20-08F8-CB7C-7E995AD127CC}"/>
                </a:ext>
              </a:extLst>
            </p:cNvPr>
            <p:cNvSpPr txBox="1"/>
            <p:nvPr/>
          </p:nvSpPr>
          <p:spPr>
            <a:xfrm>
              <a:off x="11885647" y="6759411"/>
              <a:ext cx="4388377" cy="6463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8" tIns="45718" rIns="45718" bIns="45718" numCol="1" spcCol="38100" rtlCol="0" anchor="t">
              <a:spAutoFit/>
            </a:bodyPr>
            <a:lstStyle/>
            <a:p>
              <a:pPr algn="ctr"/>
              <a:r>
                <a:rPr lang="en" altLang="ko-KR" b="1" dirty="0">
                  <a:solidFill>
                    <a:srgbClr val="A50034"/>
                  </a:solidFill>
                  <a:latin typeface="+mn-lt"/>
                </a:rPr>
                <a:t>LPF, HPF, Gaussian Filter</a:t>
              </a:r>
              <a:r>
                <a:rPr lang="ko-KR" altLang="en-US" b="1" dirty="0" err="1">
                  <a:solidFill>
                    <a:srgbClr val="A50034"/>
                  </a:solidFill>
                  <a:latin typeface="+mn-lt"/>
                </a:rPr>
                <a:t>를</a:t>
              </a:r>
              <a:r>
                <a:rPr lang="ko-KR" altLang="en-US" b="1" dirty="0">
                  <a:solidFill>
                    <a:srgbClr val="A50034"/>
                  </a:solidFill>
                  <a:latin typeface="+mn-lt"/>
                </a:rPr>
                <a:t> 사용하여 </a:t>
              </a:r>
              <a:endParaRPr lang="en-US" altLang="ko-KR" b="1" dirty="0">
                <a:solidFill>
                  <a:srgbClr val="A50034"/>
                </a:solidFill>
                <a:latin typeface="+mn-lt"/>
              </a:endParaRPr>
            </a:p>
            <a:p>
              <a:pPr algn="ctr"/>
              <a:r>
                <a:rPr lang="ko-KR" altLang="en-US" b="1" dirty="0">
                  <a:solidFill>
                    <a:srgbClr val="A50034"/>
                  </a:solidFill>
                  <a:latin typeface="+mn-lt"/>
                </a:rPr>
                <a:t>주파수별 </a:t>
              </a:r>
              <a:r>
                <a:rPr lang="en" altLang="ko-KR" b="1" dirty="0">
                  <a:solidFill>
                    <a:srgbClr val="A50034"/>
                  </a:solidFill>
                  <a:latin typeface="+mn-lt"/>
                </a:rPr>
                <a:t>Filtering</a:t>
              </a:r>
              <a:r>
                <a:rPr lang="ko-KR" altLang="en-US" b="1" dirty="0">
                  <a:solidFill>
                    <a:srgbClr val="A50034"/>
                  </a:solidFill>
                  <a:latin typeface="+mn-lt"/>
                </a:rPr>
                <a:t>된 주파수 결과를 확인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B74F9FC-0DED-E381-EC04-9882D65FCBF7}"/>
                </a:ext>
              </a:extLst>
            </p:cNvPr>
            <p:cNvSpPr txBox="1"/>
            <p:nvPr/>
          </p:nvSpPr>
          <p:spPr>
            <a:xfrm>
              <a:off x="6479451" y="6821753"/>
              <a:ext cx="4244152" cy="6463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b="1" dirty="0">
                  <a:solidFill>
                    <a:srgbClr val="A50034"/>
                  </a:solidFill>
                  <a:latin typeface="+mn-lt"/>
                </a:rPr>
                <a:t>주파수 대역으로 변환된 성분을</a:t>
              </a:r>
              <a:endParaRPr lang="en-US" altLang="ko-KR" b="1" dirty="0">
                <a:solidFill>
                  <a:srgbClr val="A50034"/>
                </a:solidFill>
                <a:latin typeface="+mn-lt"/>
              </a:endParaRP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b="1" dirty="0">
                  <a:solidFill>
                    <a:srgbClr val="A50034"/>
                  </a:solidFill>
                  <a:latin typeface="+mn-lt"/>
                </a:rPr>
                <a:t>LCD</a:t>
              </a:r>
              <a:r>
                <a:rPr lang="ko-KR" altLang="en-US" b="1" dirty="0" err="1">
                  <a:solidFill>
                    <a:srgbClr val="A50034"/>
                  </a:solidFill>
                  <a:latin typeface="+mn-lt"/>
                </a:rPr>
                <a:t>를</a:t>
              </a:r>
              <a:r>
                <a:rPr lang="ko-KR" altLang="en-US" b="1" dirty="0">
                  <a:solidFill>
                    <a:srgbClr val="A50034"/>
                  </a:solidFill>
                  <a:latin typeface="+mn-lt"/>
                </a:rPr>
                <a:t> 활용하여 시각화</a:t>
              </a:r>
              <a:endParaRPr kumimoji="0" lang="ko-KR" altLang="en-US" sz="1800" b="1" i="0" u="none" strike="noStrike" cap="none" spc="0" normalizeH="0" baseline="0" dirty="0">
                <a:ln>
                  <a:noFill/>
                </a:ln>
                <a:solidFill>
                  <a:srgbClr val="A50034"/>
                </a:solidFill>
                <a:effectLst/>
                <a:uFillTx/>
                <a:latin typeface="+mn-lt"/>
                <a:ea typeface="+mj-ea"/>
                <a:cs typeface="+mj-cs"/>
                <a:sym typeface="Helvetic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00FCE47-9232-7C38-B403-4BC6536DBBB4}"/>
              </a:ext>
            </a:extLst>
          </p:cNvPr>
          <p:cNvSpPr txBox="1"/>
          <p:nvPr/>
        </p:nvSpPr>
        <p:spPr>
          <a:xfrm>
            <a:off x="771438" y="4118874"/>
            <a:ext cx="11092728" cy="923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b="1" dirty="0">
                <a:solidFill>
                  <a:srgbClr val="A50034"/>
                </a:solidFill>
                <a:latin typeface="+mn-lt"/>
              </a:rPr>
              <a:t>2. APP Components </a:t>
            </a:r>
            <a:r>
              <a:rPr lang="ko-KR" altLang="en-US" b="1" dirty="0">
                <a:solidFill>
                  <a:srgbClr val="A50034"/>
                </a:solidFill>
                <a:latin typeface="+mn-lt"/>
              </a:rPr>
              <a:t>목표</a:t>
            </a:r>
            <a:endParaRPr lang="en-US" altLang="ko-KR" b="1" dirty="0">
              <a:solidFill>
                <a:srgbClr val="A50034"/>
              </a:solidFill>
              <a:latin typeface="+mn-lt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1" i="0" u="none" strike="noStrike" cap="none" spc="0" normalizeH="0" baseline="0" dirty="0">
                <a:ln>
                  <a:noFill/>
                </a:ln>
                <a:solidFill>
                  <a:srgbClr val="A50034"/>
                </a:solidFill>
                <a:effectLst/>
                <a:uFillTx/>
                <a:latin typeface="+mn-lt"/>
                <a:ea typeface="+mj-ea"/>
                <a:cs typeface="+mj-cs"/>
                <a:sym typeface="Helvetica"/>
              </a:rPr>
              <a:t>OOP</a:t>
            </a:r>
            <a:r>
              <a:rPr lang="ko-KR" altLang="en-US" b="1" dirty="0">
                <a:solidFill>
                  <a:srgbClr val="A50034"/>
                </a:solidFill>
                <a:latin typeface="+mn-lt"/>
              </a:rPr>
              <a:t>적 디자인으로 유지보수성 및 구현성 확보 </a:t>
            </a:r>
            <a:r>
              <a:rPr lang="en-US" altLang="ko-KR" b="1" dirty="0">
                <a:solidFill>
                  <a:srgbClr val="A50034"/>
                </a:solidFill>
                <a:latin typeface="+mn-lt"/>
              </a:rPr>
              <a:t>–C++</a:t>
            </a:r>
            <a:r>
              <a:rPr lang="ko-KR" altLang="en-US" b="1" dirty="0">
                <a:solidFill>
                  <a:srgbClr val="A50034"/>
                </a:solidFill>
                <a:latin typeface="+mn-lt"/>
              </a:rPr>
              <a:t>로 구현</a:t>
            </a:r>
            <a:endParaRPr kumimoji="0" lang="en-US" altLang="ko-KR" sz="1800" b="1" i="0" u="none" strike="noStrike" cap="none" spc="0" normalizeH="0" baseline="0" dirty="0">
              <a:ln>
                <a:noFill/>
              </a:ln>
              <a:solidFill>
                <a:srgbClr val="A50034"/>
              </a:solidFill>
              <a:effectLst/>
              <a:uFillTx/>
              <a:latin typeface="+mn-lt"/>
              <a:ea typeface="+mj-ea"/>
              <a:cs typeface="+mj-cs"/>
              <a:sym typeface="Helvetica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1" i="0" u="none" strike="noStrike" cap="none" spc="0" normalizeH="0" baseline="0" dirty="0">
                <a:ln>
                  <a:noFill/>
                </a:ln>
                <a:solidFill>
                  <a:srgbClr val="A50034"/>
                </a:solidFill>
                <a:effectLst/>
                <a:uFillTx/>
                <a:latin typeface="+mn-lt"/>
                <a:ea typeface="+mj-ea"/>
                <a:cs typeface="+mj-cs"/>
                <a:sym typeface="Helvetica"/>
              </a:rPr>
              <a:t>FPU</a:t>
            </a:r>
            <a:r>
              <a:rPr kumimoji="0" lang="ko-KR" altLang="en-US" sz="1800" b="1" i="0" u="none" strike="noStrike" cap="none" spc="0" normalizeH="0" baseline="0" dirty="0">
                <a:ln>
                  <a:noFill/>
                </a:ln>
                <a:solidFill>
                  <a:srgbClr val="A50034"/>
                </a:solidFill>
                <a:effectLst/>
                <a:uFillTx/>
                <a:latin typeface="+mn-lt"/>
                <a:ea typeface="+mj-ea"/>
                <a:cs typeface="+mj-cs"/>
                <a:sym typeface="Helvetica"/>
              </a:rPr>
              <a:t>없이 </a:t>
            </a:r>
            <a:r>
              <a:rPr kumimoji="0" lang="en-US" altLang="ko-KR" sz="1800" b="1" i="0" u="none" strike="noStrike" cap="none" spc="0" normalizeH="0" baseline="0" dirty="0">
                <a:ln>
                  <a:noFill/>
                </a:ln>
                <a:solidFill>
                  <a:srgbClr val="A50034"/>
                </a:solidFill>
                <a:effectLst/>
                <a:uFillTx/>
                <a:latin typeface="+mn-lt"/>
                <a:ea typeface="+mj-ea"/>
                <a:cs typeface="+mj-cs"/>
                <a:sym typeface="Helvetica"/>
              </a:rPr>
              <a:t>MCU</a:t>
            </a:r>
            <a:r>
              <a:rPr kumimoji="0" lang="ko-KR" altLang="en-US" sz="1800" b="1" i="0" u="none" strike="noStrike" cap="none" spc="0" normalizeH="0" baseline="0" dirty="0">
                <a:ln>
                  <a:noFill/>
                </a:ln>
                <a:solidFill>
                  <a:srgbClr val="A50034"/>
                </a:solidFill>
                <a:effectLst/>
                <a:uFillTx/>
                <a:latin typeface="+mn-lt"/>
                <a:ea typeface="+mj-ea"/>
                <a:cs typeface="+mj-cs"/>
                <a:sym typeface="Helvetica"/>
              </a:rPr>
              <a:t>만으로 </a:t>
            </a:r>
            <a:r>
              <a:rPr kumimoji="0" lang="en-US" altLang="ko-KR" sz="1800" b="1" i="0" u="none" strike="noStrike" cap="none" spc="0" normalizeH="0" baseline="0" dirty="0">
                <a:ln>
                  <a:noFill/>
                </a:ln>
                <a:solidFill>
                  <a:srgbClr val="A50034"/>
                </a:solidFill>
                <a:effectLst/>
                <a:uFillTx/>
                <a:latin typeface="+mn-lt"/>
                <a:ea typeface="+mj-ea"/>
                <a:cs typeface="+mj-cs"/>
                <a:sym typeface="Helvetica"/>
              </a:rPr>
              <a:t>DSP </a:t>
            </a:r>
            <a:r>
              <a:rPr kumimoji="0" lang="ko-KR" altLang="en-US" sz="1800" b="1" i="0" u="none" strike="noStrike" cap="none" spc="0" normalizeH="0" baseline="0" dirty="0">
                <a:ln>
                  <a:noFill/>
                </a:ln>
                <a:solidFill>
                  <a:srgbClr val="A50034"/>
                </a:solidFill>
                <a:effectLst/>
                <a:uFillTx/>
                <a:latin typeface="+mn-lt"/>
                <a:ea typeface="+mj-ea"/>
                <a:cs typeface="+mj-cs"/>
                <a:sym typeface="Helvetica"/>
              </a:rPr>
              <a:t>구현</a:t>
            </a:r>
            <a:endParaRPr kumimoji="0" lang="en-US" altLang="ko-KR" sz="1800" b="1" i="0" u="none" strike="noStrike" cap="none" spc="0" normalizeH="0" baseline="0" dirty="0">
              <a:ln>
                <a:noFill/>
              </a:ln>
              <a:solidFill>
                <a:srgbClr val="A50034"/>
              </a:solidFill>
              <a:effectLst/>
              <a:uFillTx/>
              <a:latin typeface="+mn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90912731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0F40C3-B124-C209-9E49-0123C646F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1">
            <a:extLst>
              <a:ext uri="{FF2B5EF4-FFF2-40B4-BE49-F238E27FC236}">
                <a16:creationId xmlns:a16="http://schemas.microsoft.com/office/drawing/2014/main" id="{AC48665F-3BA1-A661-D1DC-31B29EDF248B}"/>
              </a:ext>
            </a:extLst>
          </p:cNvPr>
          <p:cNvSpPr txBox="1"/>
          <p:nvPr/>
        </p:nvSpPr>
        <p:spPr>
          <a:xfrm>
            <a:off x="290580" y="238663"/>
            <a:ext cx="14099231" cy="964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5400" b="1">
                <a:solidFill>
                  <a:srgbClr val="FFFFFF"/>
                </a:solidFill>
                <a:latin typeface="LG스마트체2.0 Regular"/>
                <a:ea typeface="LG스마트체2.0 Regular"/>
                <a:cs typeface="LG스마트체2.0 Regular"/>
                <a:sym typeface="LG스마트체2.0 Regular"/>
              </a:defRPr>
            </a:lvl1pPr>
          </a:lstStyle>
          <a:p>
            <a:r>
              <a:t>3. 핵심 기술</a:t>
            </a:r>
          </a:p>
        </p:txBody>
      </p:sp>
      <p:grpSp>
        <p:nvGrpSpPr>
          <p:cNvPr id="51" name="직사각형 2">
            <a:extLst>
              <a:ext uri="{FF2B5EF4-FFF2-40B4-BE49-F238E27FC236}">
                <a16:creationId xmlns:a16="http://schemas.microsoft.com/office/drawing/2014/main" id="{F80B0C44-B43E-30C0-587D-54FD1F5BE901}"/>
              </a:ext>
            </a:extLst>
          </p:cNvPr>
          <p:cNvGrpSpPr/>
          <p:nvPr/>
        </p:nvGrpSpPr>
        <p:grpSpPr>
          <a:xfrm>
            <a:off x="6289154" y="-793306"/>
            <a:ext cx="11092725" cy="2188568"/>
            <a:chOff x="-1" y="0"/>
            <a:chExt cx="11092724" cy="2188566"/>
          </a:xfrm>
        </p:grpSpPr>
        <p:sp>
          <p:nvSpPr>
            <p:cNvPr id="49" name="직사각형">
              <a:extLst>
                <a:ext uri="{FF2B5EF4-FFF2-40B4-BE49-F238E27FC236}">
                  <a16:creationId xmlns:a16="http://schemas.microsoft.com/office/drawing/2014/main" id="{AC9586EF-3D7D-2698-98F1-A7B214E7B588}"/>
                </a:ext>
              </a:extLst>
            </p:cNvPr>
            <p:cNvSpPr/>
            <p:nvPr/>
          </p:nvSpPr>
          <p:spPr>
            <a:xfrm>
              <a:off x="-2" y="-1"/>
              <a:ext cx="11092726" cy="2188568"/>
            </a:xfrm>
            <a:prstGeom prst="rect">
              <a:avLst/>
            </a:prstGeom>
            <a:solidFill>
              <a:srgbClr val="FFFF0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0" name="개발에 사용된 가장 핵심적으로 구현된 기술 소개…">
              <a:extLst>
                <a:ext uri="{FF2B5EF4-FFF2-40B4-BE49-F238E27FC236}">
                  <a16:creationId xmlns:a16="http://schemas.microsoft.com/office/drawing/2014/main" id="{391CC96C-DE26-44A8-0BFC-97A46CBA8344}"/>
                </a:ext>
              </a:extLst>
            </p:cNvPr>
            <p:cNvSpPr txBox="1"/>
            <p:nvPr/>
          </p:nvSpPr>
          <p:spPr>
            <a:xfrm>
              <a:off x="52068" y="281977"/>
              <a:ext cx="10988586" cy="16246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marL="457200" indent="-457200">
                <a:buSzPct val="100000"/>
                <a:buChar char="-"/>
                <a:defRPr sz="3200" b="1"/>
              </a:pPr>
              <a:r>
                <a:rPr dirty="0" err="1"/>
                <a:t>개발에</a:t>
              </a:r>
              <a:r>
                <a:rPr dirty="0"/>
                <a:t> </a:t>
              </a:r>
              <a:r>
                <a:rPr dirty="0" err="1"/>
                <a:t>사용된</a:t>
              </a:r>
              <a:r>
                <a:rPr dirty="0"/>
                <a:t> </a:t>
              </a:r>
              <a:r>
                <a:rPr dirty="0" err="1"/>
                <a:t>가장</a:t>
              </a:r>
              <a:r>
                <a:rPr dirty="0"/>
                <a:t> </a:t>
              </a:r>
              <a:r>
                <a:rPr dirty="0" err="1"/>
                <a:t>핵심적으로</a:t>
              </a:r>
              <a:r>
                <a:rPr dirty="0"/>
                <a:t> </a:t>
              </a:r>
              <a:r>
                <a:rPr dirty="0" err="1"/>
                <a:t>구현된</a:t>
              </a:r>
              <a:r>
                <a:rPr dirty="0"/>
                <a:t> </a:t>
              </a:r>
              <a:r>
                <a:rPr dirty="0" err="1"/>
                <a:t>기술</a:t>
              </a:r>
              <a:r>
                <a:rPr dirty="0"/>
                <a:t> </a:t>
              </a:r>
              <a:r>
                <a:rPr dirty="0" err="1"/>
                <a:t>소개</a:t>
              </a:r>
              <a:endParaRPr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457200">
                <a:buSzPct val="100000"/>
                <a:buChar char="-"/>
                <a:defRPr sz="3200" b="1"/>
              </a:pPr>
              <a:r>
                <a:rPr dirty="0" err="1"/>
                <a:t>기술</a:t>
              </a:r>
              <a:r>
                <a:rPr dirty="0"/>
                <a:t> </a:t>
              </a:r>
              <a:r>
                <a:rPr dirty="0" err="1"/>
                <a:t>내용</a:t>
              </a:r>
              <a:r>
                <a:rPr dirty="0"/>
                <a:t> </a:t>
              </a:r>
              <a:r>
                <a:rPr dirty="0" err="1"/>
                <a:t>또는</a:t>
              </a:r>
              <a:r>
                <a:rPr dirty="0"/>
                <a:t> </a:t>
              </a:r>
              <a:r>
                <a:rPr dirty="0" err="1"/>
                <a:t>소스코드</a:t>
              </a:r>
              <a:r>
                <a:rPr dirty="0"/>
                <a:t> </a:t>
              </a:r>
              <a:r>
                <a:rPr dirty="0" err="1"/>
                <a:t>등</a:t>
              </a:r>
              <a:r>
                <a:rPr dirty="0"/>
                <a:t> </a:t>
              </a:r>
              <a:r>
                <a:rPr dirty="0" err="1"/>
                <a:t>다양한</a:t>
              </a:r>
              <a:r>
                <a:rPr dirty="0"/>
                <a:t> </a:t>
              </a:r>
              <a:r>
                <a:rPr dirty="0" err="1"/>
                <a:t>방법으로</a:t>
              </a:r>
              <a:r>
                <a:rPr dirty="0"/>
                <a:t> </a:t>
              </a:r>
              <a:r>
                <a:rPr dirty="0" err="1"/>
                <a:t>핵심을</a:t>
              </a:r>
              <a:r>
                <a:rPr dirty="0"/>
                <a:t> </a:t>
              </a:r>
              <a:r>
                <a:rPr dirty="0" err="1"/>
                <a:t>소개</a:t>
              </a:r>
              <a:endParaRPr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457200">
                <a:buSzPct val="100000"/>
                <a:buChar char="-"/>
                <a:defRPr sz="3200" b="1"/>
              </a:pPr>
              <a:r>
                <a:rPr dirty="0" err="1"/>
                <a:t>페이지</a:t>
              </a:r>
              <a:r>
                <a:rPr dirty="0"/>
                <a:t> </a:t>
              </a:r>
              <a:r>
                <a:rPr dirty="0" err="1"/>
                <a:t>수</a:t>
              </a:r>
              <a:r>
                <a:rPr dirty="0"/>
                <a:t> </a:t>
              </a:r>
              <a:r>
                <a:rPr dirty="0" err="1"/>
                <a:t>무관</a:t>
              </a:r>
              <a:endParaRPr dirty="0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403385-4B3E-25F4-4810-9ECD04556FF5}"/>
              </a:ext>
            </a:extLst>
          </p:cNvPr>
          <p:cNvSpPr/>
          <p:nvPr/>
        </p:nvSpPr>
        <p:spPr>
          <a:xfrm>
            <a:off x="1347327" y="3150412"/>
            <a:ext cx="3183038" cy="36932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사용 한 기술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661C341-3DBF-458C-ACCE-3C30A7DE0702}"/>
              </a:ext>
            </a:extLst>
          </p:cNvPr>
          <p:cNvSpPr/>
          <p:nvPr/>
        </p:nvSpPr>
        <p:spPr>
          <a:xfrm>
            <a:off x="1361395" y="4138609"/>
            <a:ext cx="3183038" cy="230832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Ex) RTOS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ko-KR" altLang="en-US" dirty="0"/>
              <a:t>큐</a:t>
            </a:r>
            <a:endParaRPr lang="en-US" altLang="ko-KR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게이트키퍼패턴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ko-KR" altLang="en-US" dirty="0" err="1"/>
              <a:t>뮤텍스</a:t>
            </a:r>
            <a:endParaRPr lang="en-US" altLang="ko-KR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태스크매니저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ko-KR" altLang="en-US" dirty="0"/>
              <a:t>인터럽트관리</a:t>
            </a:r>
            <a:endParaRPr lang="en-US" altLang="ko-KR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시그널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DC41653-EA00-8068-2018-4151DD51EE8D}"/>
              </a:ext>
            </a:extLst>
          </p:cNvPr>
          <p:cNvSpPr/>
          <p:nvPr/>
        </p:nvSpPr>
        <p:spPr>
          <a:xfrm>
            <a:off x="5748676" y="4415607"/>
            <a:ext cx="3183038" cy="1754322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Ex) DSP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altLang="ko-KR" dirty="0"/>
              <a:t>FFT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altLang="ko-KR" dirty="0"/>
              <a:t>LPF HPF BPF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ko-KR" altLang="en-US" dirty="0" err="1"/>
              <a:t>머신러닝</a:t>
            </a:r>
            <a:r>
              <a:rPr lang="en-US" altLang="ko-KR" dirty="0"/>
              <a:t>_</a:t>
            </a:r>
            <a:r>
              <a:rPr lang="ko-KR" altLang="en-US" dirty="0"/>
              <a:t> 필터 커널 최적화</a:t>
            </a: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6E3C21-7509-B195-380B-EBCC5E03B512}"/>
              </a:ext>
            </a:extLst>
          </p:cNvPr>
          <p:cNvSpPr/>
          <p:nvPr/>
        </p:nvSpPr>
        <p:spPr>
          <a:xfrm>
            <a:off x="10468178" y="4969604"/>
            <a:ext cx="3183038" cy="646327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Ex) </a:t>
            </a:r>
            <a:r>
              <a:rPr lang="ko-KR" altLang="en-US" dirty="0"/>
              <a:t>팀워크</a:t>
            </a: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현업에서 한 팀 </a:t>
            </a:r>
            <a:r>
              <a:rPr lang="en-US" altLang="ko-KR" dirty="0"/>
              <a:t>–</a:t>
            </a:r>
            <a:r>
              <a:rPr lang="ko-KR" altLang="en-US" dirty="0"/>
              <a:t> 손발이 맞음</a:t>
            </a:r>
            <a:endParaRPr lang="en-US" altLang="ko-KR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B3B294E-970C-1038-6E02-97DCA3B12B06}"/>
              </a:ext>
            </a:extLst>
          </p:cNvPr>
          <p:cNvSpPr/>
          <p:nvPr/>
        </p:nvSpPr>
        <p:spPr>
          <a:xfrm>
            <a:off x="2893671" y="7009796"/>
            <a:ext cx="7859210" cy="923326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혹은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RTOS</a:t>
            </a:r>
            <a:r>
              <a:rPr kumimoji="0" lang="ko-KR" alt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에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 대해서 어떠한 특성을 가지고 있는지 설명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+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 왜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RTOS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가 필요한지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* 강사님이 </a:t>
            </a:r>
            <a:r>
              <a:rPr lang="en-US" altLang="ko-KR" dirty="0"/>
              <a:t>RTOS</a:t>
            </a:r>
            <a:r>
              <a:rPr lang="ko-KR" altLang="en-US" dirty="0" err="1"/>
              <a:t>에</a:t>
            </a:r>
            <a:r>
              <a:rPr lang="ko-KR" altLang="en-US" dirty="0"/>
              <a:t> 대해서 잘 써보라고 하심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9101420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1007</Words>
  <Application>Microsoft Macintosh PowerPoint</Application>
  <PresentationFormat>사용자 지정</PresentationFormat>
  <Paragraphs>232</Paragraphs>
  <Slides>18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맑은 고딕</vt:lpstr>
      <vt:lpstr>NanumGothic</vt:lpstr>
      <vt:lpstr>Calibri Light</vt:lpstr>
      <vt:lpstr>Arial</vt:lpstr>
      <vt:lpstr>맑은 고딕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이승종/임베디드시스템공학과</cp:lastModifiedBy>
  <cp:revision>82</cp:revision>
  <dcterms:modified xsi:type="dcterms:W3CDTF">2025-03-19T07:09:39Z</dcterms:modified>
</cp:coreProperties>
</file>