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7551400" cy="98679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" name="Shape 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7556481" cy="987552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제목 텍스트"/>
          <p:cNvSpPr txBox="1"/>
          <p:nvPr>
            <p:ph type="title"/>
          </p:nvPr>
        </p:nvSpPr>
        <p:spPr>
          <a:xfrm>
            <a:off x="877569" y="132485"/>
            <a:ext cx="15796262" cy="2170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제목 텍스트</a:t>
            </a:r>
          </a:p>
        </p:txBody>
      </p:sp>
      <p:sp>
        <p:nvSpPr>
          <p:cNvPr id="4" name="본문 첫 번째 줄…"/>
          <p:cNvSpPr txBox="1"/>
          <p:nvPr>
            <p:ph type="body" idx="1"/>
          </p:nvPr>
        </p:nvSpPr>
        <p:spPr>
          <a:xfrm>
            <a:off x="877569" y="2302510"/>
            <a:ext cx="15796262" cy="7565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" name="슬라이드 번호"/>
          <p:cNvSpPr txBox="1"/>
          <p:nvPr>
            <p:ph type="sldNum" sz="quarter" idx="2"/>
          </p:nvPr>
        </p:nvSpPr>
        <p:spPr>
          <a:xfrm>
            <a:off x="8483176" y="8883394"/>
            <a:ext cx="4095328" cy="525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7556481" cy="987552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TextBox 7"/>
          <p:cNvSpPr txBox="1"/>
          <p:nvPr/>
        </p:nvSpPr>
        <p:spPr>
          <a:xfrm>
            <a:off x="1354882" y="1499017"/>
            <a:ext cx="5869628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pPr>
            <a:r>
              <a:t>LG </a:t>
            </a:r>
            <a:r>
              <a:t>부트캠프 </a:t>
            </a:r>
            <a:r>
              <a:t>8</a:t>
            </a:r>
            <a:r>
              <a:t>기 프로젝트반</a:t>
            </a:r>
          </a:p>
        </p:txBody>
      </p:sp>
      <p:sp>
        <p:nvSpPr>
          <p:cNvPr id="23" name="TextBox 9"/>
          <p:cNvSpPr txBox="1"/>
          <p:nvPr/>
        </p:nvSpPr>
        <p:spPr>
          <a:xfrm>
            <a:off x="1234961" y="5410268"/>
            <a:ext cx="14099229" cy="964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5400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lvl1pPr>
          </a:lstStyle>
          <a:p>
            <a:pPr/>
            <a:r>
              <a:t>프로젝트 제목을 기입합니다</a:t>
            </a:r>
          </a:p>
        </p:txBody>
      </p:sp>
      <p:sp>
        <p:nvSpPr>
          <p:cNvPr id="24" name="TextBox 10"/>
          <p:cNvSpPr txBox="1"/>
          <p:nvPr/>
        </p:nvSpPr>
        <p:spPr>
          <a:xfrm>
            <a:off x="10786193" y="7827364"/>
            <a:ext cx="5869628" cy="137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800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pPr>
            <a:r>
              <a:t>RTOS</a:t>
            </a:r>
          </a:p>
          <a:p>
            <a:pPr>
              <a:defRPr b="1" sz="2800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pPr>
          </a:p>
          <a:p>
            <a:pPr>
              <a:defRPr b="1" sz="2800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pPr>
            <a:r>
              <a:t>홍길동</a:t>
            </a:r>
          </a:p>
        </p:txBody>
      </p:sp>
      <p:sp>
        <p:nvSpPr>
          <p:cNvPr id="25" name="TextBox 11"/>
          <p:cNvSpPr txBox="1"/>
          <p:nvPr/>
        </p:nvSpPr>
        <p:spPr>
          <a:xfrm>
            <a:off x="1294921" y="4588833"/>
            <a:ext cx="14099229" cy="669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3600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lvl1pPr>
          </a:lstStyle>
          <a:p>
            <a:pPr/>
            <a:r>
              <a:t>프로젝트 결과보고서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7556481" cy="98755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Image 3" descr="Imag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48261" y="649795"/>
            <a:ext cx="4510136" cy="21945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Image 4" descr="Imag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92654" y="1373028"/>
            <a:ext cx="5253657" cy="1325882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TextBox 13"/>
          <p:cNvSpPr txBox="1"/>
          <p:nvPr/>
        </p:nvSpPr>
        <p:spPr>
          <a:xfrm>
            <a:off x="4542769" y="2878039"/>
            <a:ext cx="11068682" cy="6145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914400" indent="-914400">
              <a:lnSpc>
                <a:spcPct val="150000"/>
              </a:lnSpc>
              <a:buSzPct val="100000"/>
              <a:buAutoNum type="arabicPeriod" startAt="1"/>
              <a:defRPr b="1" sz="4400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pPr>
            <a:r>
              <a:t>주제 및 결과 요약</a:t>
            </a:r>
          </a:p>
          <a:p>
            <a:pPr marL="914400" indent="-914400">
              <a:lnSpc>
                <a:spcPct val="150000"/>
              </a:lnSpc>
              <a:buSzPct val="100000"/>
              <a:buAutoNum type="arabicPeriod" startAt="1"/>
              <a:defRPr b="1" sz="4400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pPr>
            <a:r>
              <a:t>개발 목표 및 개발 결과</a:t>
            </a:r>
          </a:p>
          <a:p>
            <a:pPr marL="914400" indent="-914400">
              <a:lnSpc>
                <a:spcPct val="150000"/>
              </a:lnSpc>
              <a:buSzPct val="100000"/>
              <a:buAutoNum type="arabicPeriod" startAt="1"/>
              <a:defRPr b="1" sz="4400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pPr>
            <a:r>
              <a:t>핵심 기술</a:t>
            </a:r>
          </a:p>
          <a:p>
            <a:pPr marL="914400" indent="-914400">
              <a:lnSpc>
                <a:spcPct val="150000"/>
              </a:lnSpc>
              <a:buSzPct val="100000"/>
              <a:buAutoNum type="arabicPeriod" startAt="1"/>
              <a:defRPr b="1" sz="4400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pPr>
            <a:r>
              <a:t>결과 분석 및 기대 효과</a:t>
            </a:r>
          </a:p>
          <a:p>
            <a:pPr marL="914400" indent="-914400">
              <a:lnSpc>
                <a:spcPct val="150000"/>
              </a:lnSpc>
              <a:buSzPct val="100000"/>
              <a:buAutoNum type="arabicPeriod" startAt="1"/>
              <a:defRPr b="1" sz="4400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pPr>
            <a:r>
              <a:t>향후 연구 과제</a:t>
            </a:r>
          </a:p>
          <a:p>
            <a:pPr marL="914400" indent="-914400">
              <a:lnSpc>
                <a:spcPct val="150000"/>
              </a:lnSpc>
              <a:buSzPct val="100000"/>
              <a:buAutoNum type="arabicPeriod" startAt="1"/>
              <a:defRPr b="1" sz="4400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pPr>
            <a:r>
              <a:t>프로젝트 수행 후기</a:t>
            </a:r>
          </a:p>
        </p:txBody>
      </p:sp>
      <p:grpSp>
        <p:nvGrpSpPr>
          <p:cNvPr id="33" name="직사각형 6"/>
          <p:cNvGrpSpPr/>
          <p:nvPr/>
        </p:nvGrpSpPr>
        <p:grpSpPr>
          <a:xfrm>
            <a:off x="10750088" y="7383726"/>
            <a:ext cx="6248623" cy="1184224"/>
            <a:chOff x="0" y="0"/>
            <a:chExt cx="6248622" cy="1184223"/>
          </a:xfrm>
        </p:grpSpPr>
        <p:sp>
          <p:nvSpPr>
            <p:cNvPr id="31" name="직사각형"/>
            <p:cNvSpPr/>
            <p:nvPr/>
          </p:nvSpPr>
          <p:spPr>
            <a:xfrm>
              <a:off x="-1" y="-1"/>
              <a:ext cx="6248624" cy="1184225"/>
            </a:xfrm>
            <a:prstGeom prst="rect">
              <a:avLst/>
            </a:prstGeom>
            <a:solidFill>
              <a:srgbClr val="FFFF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sz="3200"/>
              </a:pPr>
            </a:p>
          </p:txBody>
        </p:sp>
        <p:sp>
          <p:nvSpPr>
            <p:cNvPr id="32" name="필요시 목차 임의 수정 가능"/>
            <p:cNvSpPr txBox="1"/>
            <p:nvPr/>
          </p:nvSpPr>
          <p:spPr>
            <a:xfrm>
              <a:off x="52069" y="290863"/>
              <a:ext cx="6144483" cy="6024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sz="3200"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필요시 목차 임의 수정 가능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1"/>
          <p:cNvSpPr txBox="1"/>
          <p:nvPr/>
        </p:nvSpPr>
        <p:spPr>
          <a:xfrm>
            <a:off x="290581" y="238662"/>
            <a:ext cx="14099229" cy="964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5400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pPr>
            <a:r>
              <a:t>1. </a:t>
            </a:r>
            <a:r>
              <a:t>주제 및 결과 요약</a:t>
            </a:r>
          </a:p>
        </p:txBody>
      </p:sp>
      <p:grpSp>
        <p:nvGrpSpPr>
          <p:cNvPr id="38" name="직사각형 2"/>
          <p:cNvGrpSpPr/>
          <p:nvPr/>
        </p:nvGrpSpPr>
        <p:grpSpPr>
          <a:xfrm>
            <a:off x="2452897" y="2060600"/>
            <a:ext cx="11092723" cy="1124264"/>
            <a:chOff x="0" y="0"/>
            <a:chExt cx="11092721" cy="1124263"/>
          </a:xfrm>
        </p:grpSpPr>
        <p:sp>
          <p:nvSpPr>
            <p:cNvPr id="36" name="직사각형"/>
            <p:cNvSpPr/>
            <p:nvPr/>
          </p:nvSpPr>
          <p:spPr>
            <a:xfrm>
              <a:off x="-1" y="-1"/>
              <a:ext cx="11092723" cy="1124265"/>
            </a:xfrm>
            <a:prstGeom prst="rect">
              <a:avLst/>
            </a:prstGeom>
            <a:solidFill>
              <a:srgbClr val="FFFF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" name="간략하게 1 페이지에 프로젝트의 주제, 목표, 결과를 요약"/>
            <p:cNvSpPr txBox="1"/>
            <p:nvPr/>
          </p:nvSpPr>
          <p:spPr>
            <a:xfrm>
              <a:off x="52069" y="260883"/>
              <a:ext cx="10988583" cy="6024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b="1" sz="32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간략하게 </a:t>
              </a:r>
              <a:r>
                <a:t>1 </a:t>
              </a:r>
              <a:r>
                <a:rPr>
                  <a:latin typeface="+mn-lt"/>
                  <a:ea typeface="+mn-ea"/>
                  <a:cs typeface="+mn-cs"/>
                  <a:sym typeface="Helvetica"/>
                </a:rPr>
                <a:t>페이지에 프로젝트의 주제</a:t>
              </a:r>
              <a:r>
                <a:t>, </a:t>
              </a:r>
              <a:r>
                <a:rPr>
                  <a:latin typeface="+mn-lt"/>
                  <a:ea typeface="+mn-ea"/>
                  <a:cs typeface="+mn-cs"/>
                  <a:sym typeface="Helvetica"/>
                </a:rPr>
                <a:t>목표</a:t>
              </a:r>
              <a:r>
                <a:t>, </a:t>
              </a:r>
              <a:r>
                <a:rPr>
                  <a:latin typeface="+mn-lt"/>
                  <a:ea typeface="+mn-ea"/>
                  <a:cs typeface="+mn-cs"/>
                  <a:sym typeface="Helvetica"/>
                </a:rPr>
                <a:t>결과를 요약</a:t>
              </a:r>
            </a:p>
          </p:txBody>
        </p:sp>
      </p:grpSp>
      <p:sp>
        <p:nvSpPr>
          <p:cNvPr id="39" name="프로젝트 주제: 3-Band Equalizer &amp; Music Analyzer…"/>
          <p:cNvSpPr txBox="1"/>
          <p:nvPr/>
        </p:nvSpPr>
        <p:spPr>
          <a:xfrm>
            <a:off x="4784522" y="4325180"/>
            <a:ext cx="7132274" cy="1918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프로젝트 주제: 3-Band Equalizer &amp; Music Analyzer</a:t>
            </a:r>
          </a:p>
          <a:p>
            <a:pPr/>
          </a:p>
          <a:p>
            <a:pPr/>
            <a:r>
              <a:t>프로젝트 목표</a:t>
            </a:r>
          </a:p>
          <a:p>
            <a:pPr marL="180473" indent="-180473">
              <a:buSzPct val="100000"/>
              <a:buChar char="-"/>
            </a:pPr>
            <a:r>
              <a:t>오디오 신호를 주파수 대역으로 변환</a:t>
            </a:r>
          </a:p>
          <a:p>
            <a:pPr marL="180473" indent="-180473">
              <a:buSzPct val="100000"/>
              <a:buChar char="-"/>
            </a:pPr>
            <a:r>
              <a:t>주파수 대역으로 변환된 성분을 LCD를 활용하여 시각화</a:t>
            </a:r>
          </a:p>
          <a:p>
            <a:pPr marL="180473" indent="-180473">
              <a:buSzPct val="100000"/>
              <a:buChar char="-"/>
            </a:pPr>
            <a:r>
              <a:t>LPF, HPF, Gaussian Filter를 사용하여 주파수별 Filtering된 주파수 결과를 확인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1"/>
          <p:cNvSpPr txBox="1"/>
          <p:nvPr/>
        </p:nvSpPr>
        <p:spPr>
          <a:xfrm>
            <a:off x="290581" y="238662"/>
            <a:ext cx="14099229" cy="964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5400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pPr>
            <a:r>
              <a:t>2. </a:t>
            </a:r>
            <a:r>
              <a:t>개발 목표 및 개발 결과</a:t>
            </a:r>
          </a:p>
        </p:txBody>
      </p:sp>
      <p:grpSp>
        <p:nvGrpSpPr>
          <p:cNvPr id="44" name="직사각형 2"/>
          <p:cNvGrpSpPr/>
          <p:nvPr/>
        </p:nvGrpSpPr>
        <p:grpSpPr>
          <a:xfrm>
            <a:off x="6212060" y="764337"/>
            <a:ext cx="11092722" cy="2548329"/>
            <a:chOff x="0" y="0"/>
            <a:chExt cx="11092721" cy="2548327"/>
          </a:xfrm>
        </p:grpSpPr>
        <p:sp>
          <p:nvSpPr>
            <p:cNvPr id="42" name="직사각형"/>
            <p:cNvSpPr/>
            <p:nvPr/>
          </p:nvSpPr>
          <p:spPr>
            <a:xfrm>
              <a:off x="-1" y="0"/>
              <a:ext cx="11092723" cy="2548328"/>
            </a:xfrm>
            <a:prstGeom prst="rect">
              <a:avLst/>
            </a:prstGeom>
            <a:solidFill>
              <a:srgbClr val="FFFF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" name="처음 기획한 개발 목표…"/>
            <p:cNvSpPr txBox="1"/>
            <p:nvPr/>
          </p:nvSpPr>
          <p:spPr>
            <a:xfrm>
              <a:off x="52069" y="206331"/>
              <a:ext cx="10988583" cy="2135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marL="457200" indent="-457200">
                <a:buSzPct val="100000"/>
                <a:buChar char="-"/>
                <a:defRPr b="1" sz="32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처음 기획한 개발 목표</a:t>
              </a:r>
            </a:p>
            <a:p>
              <a:pPr marL="457200" indent="-457200">
                <a:buSzPct val="100000"/>
                <a:buChar char="-"/>
                <a:defRPr b="1" sz="32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실제 개발 결과 소개</a:t>
              </a:r>
            </a:p>
            <a:p>
              <a:pPr marL="457200" indent="-457200">
                <a:buSzPct val="100000"/>
                <a:buChar char="-"/>
                <a:defRPr b="1" sz="32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가급적 결과 내용을 상세히 기술</a:t>
              </a:r>
            </a:p>
            <a:p>
              <a:pPr marL="457200" indent="-457200">
                <a:buSzPct val="100000"/>
                <a:buChar char="-"/>
                <a:defRPr b="1" sz="32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페이지 수 무관</a:t>
              </a:r>
            </a:p>
          </p:txBody>
        </p:sp>
      </p:grpSp>
      <p:sp>
        <p:nvSpPr>
          <p:cNvPr id="45" name="처음 기획한 목표…"/>
          <p:cNvSpPr txBox="1"/>
          <p:nvPr/>
        </p:nvSpPr>
        <p:spPr>
          <a:xfrm>
            <a:off x="947584" y="3223620"/>
            <a:ext cx="6389793" cy="1626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처음 기획한 목표</a:t>
            </a:r>
          </a:p>
          <a:p>
            <a:pPr marL="180473" indent="-180473">
              <a:buSzPct val="100000"/>
              <a:buChar char="-"/>
            </a:pPr>
            <a:r>
              <a:t>음악 신호를 입력받아 FFT 변환을 통해 주파수 성분으로 변환</a:t>
            </a:r>
          </a:p>
          <a:p>
            <a:pPr marL="180473" indent="-180473">
              <a:buSzPct val="100000"/>
              <a:buChar char="-"/>
            </a:pPr>
            <a:r>
              <a:t>변환된 신호를 주파수 대역 별 진폭을 LCD에 표기</a:t>
            </a:r>
          </a:p>
          <a:p>
            <a:pPr marL="180473" indent="-180473">
              <a:buSzPct val="100000"/>
              <a:buChar char="-"/>
            </a:pPr>
            <a:r>
              <a:t>LPF, HPF, Gaussian Filter를 사용하여 주파수 대역별 진폭의 변화 확인</a:t>
            </a:r>
          </a:p>
          <a:p>
            <a:pPr marL="180473" indent="-180473">
              <a:buSzPct val="100000"/>
              <a:buChar char="-"/>
            </a:pPr>
            <a:r>
              <a:t>필터가 적용된 음악 신호를 다시 출력하여 필터 적용 전 후 차이를 확인</a:t>
            </a:r>
          </a:p>
        </p:txBody>
      </p:sp>
      <p:sp>
        <p:nvSpPr>
          <p:cNvPr id="46" name="첨부 사진…"/>
          <p:cNvSpPr txBox="1"/>
          <p:nvPr/>
        </p:nvSpPr>
        <p:spPr>
          <a:xfrm>
            <a:off x="5186364" y="6632792"/>
            <a:ext cx="2818007" cy="1309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첨부 사진</a:t>
            </a:r>
          </a:p>
          <a:p>
            <a:pPr/>
            <a:r>
              <a:t>1. 생성된 파형 사진</a:t>
            </a:r>
          </a:p>
          <a:p>
            <a:pPr/>
            <a:r>
              <a:t>2. 파형을 변환하여 LCD에 출력</a:t>
            </a:r>
          </a:p>
          <a:p>
            <a:pPr/>
            <a:r>
              <a:t>3. 필터 적용하여 LCD에 출력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1"/>
          <p:cNvSpPr txBox="1"/>
          <p:nvPr/>
        </p:nvSpPr>
        <p:spPr>
          <a:xfrm>
            <a:off x="290581" y="238662"/>
            <a:ext cx="14099229" cy="964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5400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pPr>
            <a:r>
              <a:t>3. </a:t>
            </a:r>
            <a:r>
              <a:t>핵심 기술</a:t>
            </a:r>
          </a:p>
        </p:txBody>
      </p:sp>
      <p:grpSp>
        <p:nvGrpSpPr>
          <p:cNvPr id="51" name="직사각형 2"/>
          <p:cNvGrpSpPr/>
          <p:nvPr/>
        </p:nvGrpSpPr>
        <p:grpSpPr>
          <a:xfrm>
            <a:off x="5149125" y="608785"/>
            <a:ext cx="11092722" cy="2188565"/>
            <a:chOff x="0" y="0"/>
            <a:chExt cx="11092721" cy="2188564"/>
          </a:xfrm>
        </p:grpSpPr>
        <p:sp>
          <p:nvSpPr>
            <p:cNvPr id="49" name="직사각형"/>
            <p:cNvSpPr/>
            <p:nvPr/>
          </p:nvSpPr>
          <p:spPr>
            <a:xfrm>
              <a:off x="-1" y="-1"/>
              <a:ext cx="11092723" cy="2188566"/>
            </a:xfrm>
            <a:prstGeom prst="rect">
              <a:avLst/>
            </a:prstGeom>
            <a:solidFill>
              <a:srgbClr val="FFFF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" name="개발에 사용된 가장 핵심적으로 구현된 기술 소개…"/>
            <p:cNvSpPr txBox="1"/>
            <p:nvPr/>
          </p:nvSpPr>
          <p:spPr>
            <a:xfrm>
              <a:off x="52069" y="281977"/>
              <a:ext cx="10988583" cy="16246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marL="457200" indent="-457200">
                <a:buSzPct val="100000"/>
                <a:buChar char="-"/>
                <a:defRPr b="1" sz="32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개발에 사용된 가장 핵심적으로 구현된 기술 소개</a:t>
              </a:r>
            </a:p>
            <a:p>
              <a:pPr marL="457200" indent="-457200">
                <a:buSzPct val="100000"/>
                <a:buChar char="-"/>
                <a:defRPr b="1" sz="32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기술 내용 또는 소스코드 등 다양한 방법으로 핵심을 소개</a:t>
              </a:r>
            </a:p>
            <a:p>
              <a:pPr marL="457200" indent="-457200">
                <a:buSzPct val="100000"/>
                <a:buChar char="-"/>
                <a:defRPr b="1" sz="32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페이지 수 무관</a:t>
              </a:r>
            </a:p>
          </p:txBody>
        </p:sp>
      </p:grpSp>
      <p:sp>
        <p:nvSpPr>
          <p:cNvPr id="52" name="실시간 3-Band Equalizer &amp; Music Analyzer에서는 오디오 신호의 실시간 처리와 분석이 핵심 요소임.…"/>
          <p:cNvSpPr txBox="1"/>
          <p:nvPr/>
        </p:nvSpPr>
        <p:spPr>
          <a:xfrm>
            <a:off x="1673491" y="3405096"/>
            <a:ext cx="12511674" cy="2795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실시간 3-Band Equalizer &amp; Music Analyzer에서는 오디오 신호의 </a:t>
            </a:r>
            <a:r>
              <a:rPr b="1"/>
              <a:t>실시간</a:t>
            </a:r>
            <a:r>
              <a:t> 처리와 분석이 핵심 요소임.</a:t>
            </a:r>
          </a:p>
          <a:p>
            <a:pPr/>
            <a:r>
              <a:t>이러한 실시간 처리에서는 보장된 시간 내에 작업을 완료해야 하므로 RTOS를 설계하였으며, 하기 기능들을 적용함</a:t>
            </a:r>
          </a:p>
          <a:p>
            <a:pPr/>
          </a:p>
          <a:p>
            <a:pPr/>
            <a:r>
              <a:t>- Task: RTOS에서 관리되는 프로그램 작업 단위</a:t>
            </a:r>
          </a:p>
          <a:p>
            <a:pPr marL="180473" indent="-180473">
              <a:buSzPct val="100000"/>
              <a:buChar char="-"/>
            </a:pPr>
            <a:r>
              <a:t>Scheduler: Task의 실행 순서를 관리하며 각 Task는 우선순위를 통해 실행 순서를 정하며 필요 시 Context Switching을 통해 Task전환을 수행</a:t>
            </a:r>
          </a:p>
          <a:p>
            <a:pPr marL="180473" indent="-180473">
              <a:buSzPct val="100000"/>
              <a:buChar char="-"/>
            </a:pPr>
            <a:r>
              <a:t>Delay based Blocked state: 일정 시간동안 Task상태를 Blocked상태로 전환하여 </a:t>
            </a:r>
          </a:p>
          <a:p>
            <a:pPr marL="180473" indent="-180473">
              <a:buSzPct val="100000"/>
              <a:buChar char="-"/>
            </a:pPr>
            <a:r>
              <a:t>Signaling</a:t>
            </a:r>
          </a:p>
          <a:p>
            <a:pPr marL="180473" indent="-180473">
              <a:buSzPct val="100000"/>
              <a:buChar char="-"/>
            </a:pPr>
            <a:r>
              <a:t>Queue</a:t>
            </a:r>
          </a:p>
          <a:p>
            <a:pPr marL="180473" indent="-180473">
              <a:buSzPct val="100000"/>
              <a:buChar char="-"/>
            </a:pPr>
            <a:r>
              <a:t>Mutex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1"/>
          <p:cNvSpPr txBox="1"/>
          <p:nvPr/>
        </p:nvSpPr>
        <p:spPr>
          <a:xfrm>
            <a:off x="290581" y="238662"/>
            <a:ext cx="14099229" cy="964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5400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pPr>
            <a:r>
              <a:t>4. </a:t>
            </a:r>
            <a:r>
              <a:t>결과 분석 및 기대 효과</a:t>
            </a:r>
          </a:p>
        </p:txBody>
      </p:sp>
      <p:grpSp>
        <p:nvGrpSpPr>
          <p:cNvPr id="57" name="직사각형 2"/>
          <p:cNvGrpSpPr/>
          <p:nvPr/>
        </p:nvGrpSpPr>
        <p:grpSpPr>
          <a:xfrm>
            <a:off x="884419" y="2488366"/>
            <a:ext cx="11092723" cy="2458389"/>
            <a:chOff x="0" y="0"/>
            <a:chExt cx="11092721" cy="2458388"/>
          </a:xfrm>
        </p:grpSpPr>
        <p:sp>
          <p:nvSpPr>
            <p:cNvPr id="55" name="직사각형"/>
            <p:cNvSpPr/>
            <p:nvPr/>
          </p:nvSpPr>
          <p:spPr>
            <a:xfrm>
              <a:off x="-1" y="-1"/>
              <a:ext cx="11092723" cy="2458390"/>
            </a:xfrm>
            <a:prstGeom prst="rect">
              <a:avLst/>
            </a:prstGeom>
            <a:solidFill>
              <a:srgbClr val="FFFF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" name="결과물에 대한 성능측정 또는 목표달성 여부 등 평가…"/>
            <p:cNvSpPr txBox="1"/>
            <p:nvPr/>
          </p:nvSpPr>
          <p:spPr>
            <a:xfrm>
              <a:off x="52069" y="161361"/>
              <a:ext cx="10988583" cy="2135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marL="457200" indent="-457200">
                <a:buSzPct val="100000"/>
                <a:buChar char="-"/>
                <a:defRPr b="1" sz="32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결과물에 대한 성능측정 또는 목표달성 여부 등 평가</a:t>
              </a:r>
            </a:p>
            <a:p>
              <a:pPr marL="457200" indent="-457200">
                <a:buSzPct val="100000"/>
                <a:buChar char="-"/>
                <a:defRPr b="1" sz="32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성능이 낮을 경우 원인 분석 및 개선책 검토 기록</a:t>
              </a:r>
            </a:p>
            <a:p>
              <a:pPr marL="457200" indent="-457200">
                <a:buSzPct val="100000"/>
                <a:buChar char="-"/>
                <a:defRPr b="1" sz="32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성능이 만족했을 경우 향후 활용 가능한 기대효과 기록</a:t>
              </a:r>
            </a:p>
            <a:p>
              <a:pPr marL="457200" indent="-457200">
                <a:buSzPct val="100000"/>
                <a:buChar char="-"/>
                <a:defRPr b="1" sz="32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가급적 </a:t>
              </a:r>
              <a:r>
                <a:t>1 </a:t>
              </a:r>
              <a:r>
                <a:rPr>
                  <a:latin typeface="+mn-lt"/>
                  <a:ea typeface="+mn-ea"/>
                  <a:cs typeface="+mn-cs"/>
                  <a:sym typeface="Helvetica"/>
                </a:rPr>
                <a:t>페이지로 정리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1"/>
          <p:cNvSpPr txBox="1"/>
          <p:nvPr/>
        </p:nvSpPr>
        <p:spPr>
          <a:xfrm>
            <a:off x="290581" y="238662"/>
            <a:ext cx="14099229" cy="964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5400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pPr>
            <a:r>
              <a:t>5. </a:t>
            </a:r>
            <a:r>
              <a:t>향후 연구 과제</a:t>
            </a:r>
          </a:p>
        </p:txBody>
      </p:sp>
      <p:grpSp>
        <p:nvGrpSpPr>
          <p:cNvPr id="62" name="직사각형 2"/>
          <p:cNvGrpSpPr/>
          <p:nvPr/>
        </p:nvGrpSpPr>
        <p:grpSpPr>
          <a:xfrm>
            <a:off x="884419" y="2488366"/>
            <a:ext cx="11092723" cy="1798821"/>
            <a:chOff x="0" y="0"/>
            <a:chExt cx="11092721" cy="1798820"/>
          </a:xfrm>
        </p:grpSpPr>
        <p:sp>
          <p:nvSpPr>
            <p:cNvPr id="60" name="직사각형"/>
            <p:cNvSpPr/>
            <p:nvPr/>
          </p:nvSpPr>
          <p:spPr>
            <a:xfrm>
              <a:off x="-1" y="-1"/>
              <a:ext cx="11092723" cy="1798822"/>
            </a:xfrm>
            <a:prstGeom prst="rect">
              <a:avLst/>
            </a:prstGeom>
            <a:solidFill>
              <a:srgbClr val="FFFF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" name="개발 결과물의 추후 개선점, 후속 개발 주제 등에 대한 내용…"/>
            <p:cNvSpPr txBox="1"/>
            <p:nvPr/>
          </p:nvSpPr>
          <p:spPr>
            <a:xfrm>
              <a:off x="52069" y="297786"/>
              <a:ext cx="10988583" cy="12032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marL="457200" indent="-457200">
                <a:buSzPct val="100000"/>
                <a:buChar char="-"/>
                <a:defRPr b="1" sz="32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개발 결과물의 추후 개선점</a:t>
              </a:r>
              <a:r>
                <a:t>, </a:t>
              </a:r>
              <a:r>
                <a:rPr>
                  <a:latin typeface="+mn-lt"/>
                  <a:ea typeface="+mn-ea"/>
                  <a:cs typeface="+mn-cs"/>
                  <a:sym typeface="Helvetica"/>
                </a:rPr>
                <a:t>후속 개발 주제 등에 대한 내용</a:t>
              </a:r>
            </a:p>
            <a:p>
              <a:pPr marL="457200" indent="-457200">
                <a:buSzPct val="100000"/>
                <a:buChar char="-"/>
                <a:defRPr b="1" sz="32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가급적 </a:t>
              </a:r>
              <a:r>
                <a:t>1</a:t>
              </a:r>
              <a:r>
                <a:rPr>
                  <a:latin typeface="+mn-lt"/>
                  <a:ea typeface="+mn-ea"/>
                  <a:cs typeface="+mn-cs"/>
                  <a:sym typeface="Helvetica"/>
                </a:rPr>
                <a:t>페이지로 요약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1"/>
          <p:cNvSpPr txBox="1"/>
          <p:nvPr/>
        </p:nvSpPr>
        <p:spPr>
          <a:xfrm>
            <a:off x="290581" y="238662"/>
            <a:ext cx="14099229" cy="964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5400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pPr>
            <a:r>
              <a:t>6. </a:t>
            </a:r>
            <a:r>
              <a:t>프로젝트 수행 후기</a:t>
            </a:r>
          </a:p>
        </p:txBody>
      </p:sp>
      <p:grpSp>
        <p:nvGrpSpPr>
          <p:cNvPr id="67" name="직사각형 2"/>
          <p:cNvGrpSpPr/>
          <p:nvPr/>
        </p:nvGrpSpPr>
        <p:grpSpPr>
          <a:xfrm>
            <a:off x="884419" y="2488366"/>
            <a:ext cx="11092723" cy="2203555"/>
            <a:chOff x="0" y="0"/>
            <a:chExt cx="11092721" cy="2203554"/>
          </a:xfrm>
        </p:grpSpPr>
        <p:sp>
          <p:nvSpPr>
            <p:cNvPr id="65" name="직사각형"/>
            <p:cNvSpPr/>
            <p:nvPr/>
          </p:nvSpPr>
          <p:spPr>
            <a:xfrm>
              <a:off x="-1" y="-1"/>
              <a:ext cx="11092723" cy="2203556"/>
            </a:xfrm>
            <a:prstGeom prst="rect">
              <a:avLst/>
            </a:prstGeom>
            <a:solidFill>
              <a:srgbClr val="FFFF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" name="프로젝트 수행에 따른 느낀점…"/>
            <p:cNvSpPr txBox="1"/>
            <p:nvPr/>
          </p:nvSpPr>
          <p:spPr>
            <a:xfrm>
              <a:off x="52069" y="289472"/>
              <a:ext cx="10988583" cy="16246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marL="457200" indent="-457200">
                <a:buSzPct val="100000"/>
                <a:buChar char="-"/>
                <a:defRPr b="1" sz="32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프로젝트 수행에 따른 느낀점</a:t>
              </a:r>
            </a:p>
            <a:p>
              <a:pPr marL="457200" indent="-457200">
                <a:buSzPct val="100000"/>
                <a:buChar char="-"/>
                <a:defRPr b="1" sz="32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개발중 어려웠던 점 그리고 이를 극복한 사연 등</a:t>
              </a:r>
            </a:p>
            <a:p>
              <a:pPr marL="457200" indent="-457200">
                <a:buSzPct val="100000"/>
                <a:buChar char="-"/>
                <a:defRPr b="1" sz="3200"/>
              </a:pPr>
              <a:r>
                <a:rPr>
                  <a:latin typeface="+mn-lt"/>
                  <a:ea typeface="+mn-ea"/>
                  <a:cs typeface="+mn-cs"/>
                  <a:sym typeface="Helvetica"/>
                </a:rPr>
                <a:t>교육과 프로젝트를 마무리한 소회 등</a:t>
              </a:r>
              <a:r>
                <a:t>… 1</a:t>
              </a:r>
              <a:r>
                <a:rPr>
                  <a:latin typeface="+mn-lt"/>
                  <a:ea typeface="+mn-ea"/>
                  <a:cs typeface="+mn-cs"/>
                  <a:sym typeface="Helvetica"/>
                </a:rPr>
                <a:t>페이지로 정리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