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1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8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think/topics/ai-trism" TargetMode="External"/><Relationship Id="rId2" Type="http://schemas.openxmlformats.org/officeDocument/2006/relationships/hyperlink" Target="http://www.gov.pl/web/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D2813B-54CF-B8D4-EF4F-19F0F296E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 fontScale="90000"/>
          </a:bodyPr>
          <a:lstStyle/>
          <a:p>
            <a:r>
              <a:rPr lang="pl-PL" dirty="0"/>
              <a:t>Prawne uwarunkowania stosowania technologii AI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2ED8E2-87C8-D0AE-8C03-C2CE7613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pl-PL" dirty="0"/>
              <a:t>Unia Europejska i Prawo lokalne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31701BD3-7D00-6EC2-DFDF-4CB30AD2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051" r="8730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8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3FC19-01FC-3AFC-6165-9D68FCD9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63E313-DCB6-7DC0-B293-F3EBB1D4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artificialintelligenceact.eu</a:t>
            </a:r>
          </a:p>
          <a:p>
            <a:r>
              <a:rPr lang="pl-PL" dirty="0">
                <a:hlinkClick r:id="rId2"/>
              </a:rPr>
              <a:t>www.gov.pl/web/ai</a:t>
            </a:r>
            <a:endParaRPr lang="pl-PL" dirty="0"/>
          </a:p>
          <a:p>
            <a:r>
              <a:rPr lang="pl-PL" dirty="0"/>
              <a:t>cyberpolicy.nask.pl</a:t>
            </a:r>
          </a:p>
          <a:p>
            <a:r>
              <a:rPr lang="pl-PL" dirty="0">
                <a:hlinkClick r:id="rId3"/>
              </a:rPr>
              <a:t>www.ibm.com/think/topics/ai-trism</a:t>
            </a:r>
            <a:endParaRPr lang="pl-PL" dirty="0"/>
          </a:p>
          <a:p>
            <a:r>
              <a:rPr lang="pl-PL" dirty="0"/>
              <a:t>digital-strategy.ec.europa.eu/en/</a:t>
            </a:r>
            <a:r>
              <a:rPr lang="pl-PL" dirty="0" err="1"/>
              <a:t>policies</a:t>
            </a:r>
            <a:r>
              <a:rPr lang="pl-PL" dirty="0"/>
              <a:t>/regulatory-</a:t>
            </a:r>
            <a:r>
              <a:rPr lang="pl-PL" dirty="0" err="1"/>
              <a:t>framework</a:t>
            </a:r>
            <a:r>
              <a:rPr lang="pl-PL" dirty="0"/>
              <a:t>-</a:t>
            </a:r>
            <a:r>
              <a:rPr lang="pl-PL" dirty="0" err="1"/>
              <a:t>ai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28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96AD55-F302-50E2-8541-DF703B37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pl-PL" dirty="0"/>
              <a:t>Dlaczego regulujemy SI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9729B0-5012-CBEC-0CA0-776CA93E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Światowy rynek wycenia skumulowany wpływ AI na przemysł na 2 000 mld. dolarów (IDC) i ogólnoświatowy wzrost GDP o 7% (Goldman </a:t>
            </a:r>
            <a:r>
              <a:rPr lang="pl-PL" dirty="0" err="1"/>
              <a:t>Sachs</a:t>
            </a:r>
            <a:r>
              <a:rPr lang="pl-PL" dirty="0"/>
              <a:t>)</a:t>
            </a:r>
          </a:p>
          <a:p>
            <a:r>
              <a:rPr lang="pl-PL" dirty="0"/>
              <a:t>Różnorodność narzędzi – LLM, rozpoznawanie obrazu, biometria, agenci, systemy wbudowane</a:t>
            </a:r>
          </a:p>
          <a:p>
            <a:r>
              <a:rPr lang="pl-PL" dirty="0"/>
              <a:t>W związku z tym mamy wysoki potencjał zmiany krajobrazu gospodarczego</a:t>
            </a:r>
          </a:p>
          <a:p>
            <a:r>
              <a:rPr lang="pl-PL" dirty="0"/>
              <a:t>…a co za tym idzie spore pola do nadużyć</a:t>
            </a:r>
          </a:p>
          <a:p>
            <a:r>
              <a:rPr lang="pl-PL" dirty="0"/>
              <a:t>Jak pogodzić prawo z przemianą gospodarczą?</a:t>
            </a:r>
            <a:endParaRPr lang="en-US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E2BC51B-0F9F-3F17-7790-001E62590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8" r="3170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AD52F8BC-FF9D-9B13-8327-AB3C02C2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Podejścia do regulacji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DD5BF160-61D7-C20B-C222-410C812CC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3526269" cy="695373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pl-PL" dirty="0"/>
              <a:t>Unia Europejska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760253E6-58C5-38E5-8024-E45CC722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3526269" cy="319125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l-PL" dirty="0"/>
              <a:t>AI </a:t>
            </a:r>
            <a:r>
              <a:rPr lang="pl-PL" dirty="0" err="1"/>
              <a:t>Act</a:t>
            </a:r>
            <a:r>
              <a:rPr lang="pl-PL" dirty="0"/>
              <a:t> – rozporządzenie, które weszło w życie 1 sierpnia 2024 i stanowi ramę dla wspólnoty w kwestii aplikacji rozwiązań SI w prywatnych i publicznych organizacjach</a:t>
            </a:r>
          </a:p>
          <a:p>
            <a:r>
              <a:rPr lang="pl-PL" dirty="0"/>
              <a:t>Organem monitorującym będzie AI Office przy Komisji</a:t>
            </a:r>
          </a:p>
          <a:p>
            <a:r>
              <a:rPr lang="pl-PL" dirty="0"/>
              <a:t>Uzupełnia się z innymi aktami prawnymi np. NIS2, DORA</a:t>
            </a:r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06EC71C1-6671-9F75-9F03-F226D40D3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2408" y="2311351"/>
            <a:ext cx="3526270" cy="695373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algn="ctr"/>
            <a:r>
              <a:rPr lang="pl-PL" dirty="0"/>
              <a:t>Stany Zjednoczone</a:t>
            </a:r>
          </a:p>
        </p:txBody>
      </p:sp>
      <p:sp>
        <p:nvSpPr>
          <p:cNvPr id="13" name="Symbol zastępczy zawartości 12">
            <a:extLst>
              <a:ext uri="{FF2B5EF4-FFF2-40B4-BE49-F238E27FC236}">
                <a16:creationId xmlns:a16="http://schemas.microsoft.com/office/drawing/2014/main" id="{E0E3F15A-216E-CE1F-4EC7-3ED3C868A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2406" y="3006724"/>
            <a:ext cx="3526270" cy="319125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pl-PL" dirty="0"/>
              <a:t>Brak </a:t>
            </a:r>
            <a:r>
              <a:rPr lang="pl-PL"/>
              <a:t>(jeszcze) </a:t>
            </a:r>
            <a:r>
              <a:rPr lang="pl-PL" dirty="0"/>
              <a:t>konkretnych regulacji na poziomie federalnym</a:t>
            </a:r>
          </a:p>
          <a:p>
            <a:r>
              <a:rPr lang="pl-PL" dirty="0"/>
              <a:t>Niektóre stany wdrożyły regulacje narzucające ramy etyczne i chroniące konsumenta</a:t>
            </a:r>
          </a:p>
          <a:p>
            <a:r>
              <a:rPr lang="pl-PL" dirty="0"/>
              <a:t>FCT oraz NIST stworzyły własne wskazówki do implementacji AI</a:t>
            </a:r>
          </a:p>
          <a:p>
            <a:r>
              <a:rPr lang="pl-PL" dirty="0" err="1"/>
              <a:t>Executive</a:t>
            </a:r>
            <a:r>
              <a:rPr lang="pl-PL" dirty="0"/>
              <a:t> Order 14110 skupia się na ochronie praw człowieka i rzetelności</a:t>
            </a:r>
          </a:p>
        </p:txBody>
      </p:sp>
      <p:sp>
        <p:nvSpPr>
          <p:cNvPr id="14" name="Symbol zastępczy tekstu 8">
            <a:extLst>
              <a:ext uri="{FF2B5EF4-FFF2-40B4-BE49-F238E27FC236}">
                <a16:creationId xmlns:a16="http://schemas.microsoft.com/office/drawing/2014/main" id="{E020EC7E-2F02-E4EF-AF72-78E23D7FE226}"/>
              </a:ext>
            </a:extLst>
          </p:cNvPr>
          <p:cNvSpPr txBox="1">
            <a:spLocks/>
          </p:cNvSpPr>
          <p:nvPr/>
        </p:nvSpPr>
        <p:spPr>
          <a:xfrm>
            <a:off x="8004734" y="2311351"/>
            <a:ext cx="3526270" cy="6953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/>
              <a:t>Chiny</a:t>
            </a:r>
          </a:p>
        </p:txBody>
      </p:sp>
      <p:sp>
        <p:nvSpPr>
          <p:cNvPr id="15" name="Symbol zastępczy zawartości 10">
            <a:extLst>
              <a:ext uri="{FF2B5EF4-FFF2-40B4-BE49-F238E27FC236}">
                <a16:creationId xmlns:a16="http://schemas.microsoft.com/office/drawing/2014/main" id="{4BF3E756-1F29-F1AD-E0BE-A5BA352946B0}"/>
              </a:ext>
            </a:extLst>
          </p:cNvPr>
          <p:cNvSpPr txBox="1">
            <a:spLocks/>
          </p:cNvSpPr>
          <p:nvPr/>
        </p:nvSpPr>
        <p:spPr>
          <a:xfrm>
            <a:off x="8004730" y="3006724"/>
            <a:ext cx="3526269" cy="3191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Administracja Cyberprzestrzeni Chin (CAC) – główny regulator AI - w sierpniu 2023 opublikowała szereg zaleceń dotyczących generatywnej sztucznej inteligencji – m.in. Sposób działania algorytmów, screening treści, bezpieczeństwo danych</a:t>
            </a:r>
          </a:p>
          <a:p>
            <a:r>
              <a:rPr lang="pl-PL" dirty="0"/>
              <a:t>Klauzule „głębokiej syntezy” i systemów rekomendacji – skupione na </a:t>
            </a:r>
            <a:r>
              <a:rPr lang="pl-PL" dirty="0" err="1"/>
              <a:t>cyberbezpieczeństwie</a:t>
            </a:r>
            <a:r>
              <a:rPr lang="pl-PL" dirty="0"/>
              <a:t> i zgodności z prawem</a:t>
            </a:r>
          </a:p>
          <a:p>
            <a:r>
              <a:rPr lang="pl-PL" dirty="0"/>
              <a:t>PIPL i DSL – prawa ochrony danych osobowych</a:t>
            </a:r>
          </a:p>
          <a:p>
            <a:r>
              <a:rPr lang="pl-PL" dirty="0"/>
              <a:t>Obowiązkowe oznaczanie treści AI od 2025</a:t>
            </a:r>
          </a:p>
        </p:txBody>
      </p:sp>
    </p:spTree>
    <p:extLst>
      <p:ext uri="{BB962C8B-B14F-4D97-AF65-F5344CB8AC3E}">
        <p14:creationId xmlns:p14="http://schemas.microsoft.com/office/powerpoint/2010/main" val="116860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9C9C25-8AE6-9BBF-F28B-A94F5B1B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trzeba wiedzieć o AI </a:t>
            </a:r>
            <a:r>
              <a:rPr lang="pl-PL" dirty="0" err="1"/>
              <a:t>Act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B5C25F-1A11-0902-17CE-26ED526F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Jako rozporządzenie AI </a:t>
            </a:r>
            <a:r>
              <a:rPr lang="pl-PL" dirty="0" err="1"/>
              <a:t>Act</a:t>
            </a:r>
            <a:r>
              <a:rPr lang="pl-PL" dirty="0"/>
              <a:t> ustala ogólne ramy działania i komercjalizacji systemów SI w krajach członkowskich. Zawiera zestaw wymogów – od upewnienia się, że członkowie organizacji stosujących SI są zaznajomieni z technologią – po szczegółowe ramy raportowania zastosowań wysokiego ryzyka. Akt dotyczy dostawców systemów AI w UE (bez względu na siedzibę), podmiotów stosujących AI na terenie UE, importerów i dystrybutorów AI. Akt nie obejmuje AI wykorzystywanych w obronności, bezpieczeństwie narodowym i dla celów badawczych.</a:t>
            </a:r>
          </a:p>
          <a:p>
            <a:pPr marL="0" indent="0">
              <a:buNone/>
            </a:pPr>
            <a:r>
              <a:rPr lang="pl-PL" dirty="0"/>
              <a:t>Formalnie AI </a:t>
            </a:r>
            <a:r>
              <a:rPr lang="pl-PL" dirty="0" err="1"/>
              <a:t>Act</a:t>
            </a:r>
            <a:r>
              <a:rPr lang="pl-PL" dirty="0"/>
              <a:t> wszedł w życie </a:t>
            </a:r>
            <a:r>
              <a:rPr lang="pl-PL" b="1" u="sng" dirty="0"/>
              <a:t>1 sierpnia 2024</a:t>
            </a:r>
            <a:r>
              <a:rPr lang="pl-PL" dirty="0"/>
              <a:t>, ale Komisja dała dwa lata na wprowadzenie większości zapisów. Wyjątek stanowi stosowanie systemów zakazanych, które obowiązuje od lutego 2025. Od 2 sierpnia zaczynają obowiązywać również kary administracyjne. Prawo wyszczególnia systemy zakazane, wysokiego, ograniczonego oraz minimalnego ryzyka, a także modele ogólnego przeznaczenia (GPAI).</a:t>
            </a:r>
          </a:p>
          <a:p>
            <a:pPr marL="0" indent="0">
              <a:buNone/>
            </a:pPr>
            <a:r>
              <a:rPr lang="pl-PL" dirty="0"/>
              <a:t>Rozporządzenie wyróżnia też kategorię </a:t>
            </a:r>
            <a:r>
              <a:rPr lang="pl-PL" b="1" u="sng" dirty="0"/>
              <a:t>Małych i Średnich Przedsiębiorstw (SME)</a:t>
            </a:r>
            <a:r>
              <a:rPr lang="pl-PL" dirty="0"/>
              <a:t>, które mogą liczyć na szereg pomniejszych ustępstw m.in. Uproszczenie dokumentacji, piaskownica regulacyjna lub obniżenie kosztów procedur </a:t>
            </a:r>
            <a:r>
              <a:rPr lang="pl-PL" dirty="0" err="1"/>
              <a:t>compliance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Jako akt prawny UE jest on wiążący na poziomie krajowym i nie potrzebuje osobnych legislacji w państwach członkowskich – jednak jednym z wymogów jest utworzenie lub przekazanie obowiązków implementacji oraz nadzoru prawa na jednostkę informującą i co najmniej jedną jednostkę nadzorującą.</a:t>
            </a:r>
          </a:p>
        </p:txBody>
      </p:sp>
    </p:spTree>
    <p:extLst>
      <p:ext uri="{BB962C8B-B14F-4D97-AF65-F5344CB8AC3E}">
        <p14:creationId xmlns:p14="http://schemas.microsoft.com/office/powerpoint/2010/main" val="352639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A67205-CCE8-E64C-1B59-A5C2A8C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Zakazane praktyki SI wg AI </a:t>
            </a:r>
            <a:r>
              <a:rPr lang="pl-PL" dirty="0" err="1"/>
              <a:t>Act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811A67-6663-8C8B-AB89-0D267D2C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07479"/>
            <a:ext cx="10890928" cy="38921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W artykule 5 Komisja wylicza zakazane praktyki, których nie można stosować w ogóle w swoich rozwiązaniach. Są to między innymi;</a:t>
            </a:r>
          </a:p>
          <a:p>
            <a:r>
              <a:rPr lang="pl-PL" dirty="0"/>
              <a:t>Techniki manipulacyjne, zwodnicze i przekaz podprogowy;</a:t>
            </a:r>
          </a:p>
          <a:p>
            <a:r>
              <a:rPr lang="pl-PL" dirty="0"/>
              <a:t>Wykorzystywanie słabości związanych z wiekiem, niepełnosprawnością, statusem społecznym;</a:t>
            </a:r>
          </a:p>
          <a:p>
            <a:r>
              <a:rPr lang="pl-PL" dirty="0"/>
              <a:t>Kategoryzacja biometryczna danych wrażliwych np. poglądy czy orientacja, o ile nie są pozyskane legalnie jako zbiory danych lub do celów użycia przez organy ścigania;</a:t>
            </a:r>
          </a:p>
          <a:p>
            <a:r>
              <a:rPr lang="pl-PL" dirty="0"/>
              <a:t>Ocena ryzyka popełnienia przestępstwa w oparciu na nieobiektywnych, nieweryfikowalnych danych;</a:t>
            </a:r>
          </a:p>
          <a:p>
            <a:r>
              <a:rPr lang="pl-PL" dirty="0"/>
              <a:t>Kompilacja baz danych rozpoznawania twarzy za pomocą </a:t>
            </a:r>
            <a:r>
              <a:rPr lang="pl-PL" dirty="0" err="1"/>
              <a:t>internetu</a:t>
            </a:r>
            <a:r>
              <a:rPr lang="pl-PL" dirty="0"/>
              <a:t> i nagrań CCTV</a:t>
            </a:r>
          </a:p>
          <a:p>
            <a:r>
              <a:rPr lang="pl-PL" dirty="0"/>
              <a:t>Wnioskowanie po emocjach w miejscach pracy, instytucjach publicznych, za wyjątkiem powodów medycznych</a:t>
            </a:r>
          </a:p>
          <a:p>
            <a:r>
              <a:rPr lang="pl-PL" dirty="0"/>
              <a:t>Zdalna identyfikacja biometryczna w czasie rzeczywistym (RBI) w przestrzeni publicznej – z wyjątkiem sytuacji wyjątkowych (np. ryzyko brutalnego przestępstwa, terroryzmu) lub nie zagrozi to prawom podstawowym</a:t>
            </a:r>
          </a:p>
        </p:txBody>
      </p:sp>
    </p:spTree>
    <p:extLst>
      <p:ext uri="{BB962C8B-B14F-4D97-AF65-F5344CB8AC3E}">
        <p14:creationId xmlns:p14="http://schemas.microsoft.com/office/powerpoint/2010/main" val="118416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BE5BDB-53DF-A74D-F42B-877275CC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Systemy wysokiego ryzyka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FDE9B9-8135-9A6A-6ED4-6516EAF2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313616"/>
            <a:ext cx="10890928" cy="38860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dirty="0"/>
              <a:t>Rozdział III wyszczególnia pewne systemy, które są legalne, ale ze względu na zwiększone ryzyko będą podlegać dodatkowym wymogom. Takimi systemami są m.in.:</a:t>
            </a:r>
          </a:p>
          <a:p>
            <a:r>
              <a:rPr lang="pl-PL" dirty="0"/>
              <a:t>Biometria i systemy rekrutacji, a także zarządzanie pracownikami w tym decydowanie o zatrudnieniu i promocjach;</a:t>
            </a:r>
          </a:p>
          <a:p>
            <a:r>
              <a:rPr lang="pl-PL" dirty="0"/>
              <a:t>Systemy powiązane z zarządzaniem i operacjami infrastrukturą krytyczną np. transport publiczny, energetyka;</a:t>
            </a:r>
          </a:p>
          <a:p>
            <a:r>
              <a:rPr lang="pl-PL" dirty="0"/>
              <a:t>Edukacja oraz szkolenia – systemy związane z przydzielaniem do poziomu edukacji, ocenianiu, nadzorowaniu procesu edukacji, a także nadzorujące uczniów podczas egzaminów</a:t>
            </a:r>
          </a:p>
          <a:p>
            <a:r>
              <a:rPr lang="pl-PL" dirty="0"/>
              <a:t>Systemy decydujące o dostępności do podstawowych usług prywatnych lub publicznych i benefitów np. zarządzanie ryzykiem w przypadku ubezpieczeń od zdrowia i życia albo </a:t>
            </a:r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(za wyjątkiem KYC)</a:t>
            </a:r>
          </a:p>
          <a:p>
            <a:r>
              <a:rPr lang="pl-PL" dirty="0"/>
              <a:t>Usługi związane z nadzorem prawnym i służbami publicznymi – na przykład śledztwa prokuratorskie, ale także systemy administracyjne</a:t>
            </a:r>
          </a:p>
          <a:p>
            <a:r>
              <a:rPr lang="pl-PL" dirty="0"/>
              <a:t>Systemy tworzone wokół migracji, służby celnej oraz granicznej;</a:t>
            </a:r>
          </a:p>
          <a:p>
            <a:r>
              <a:rPr lang="pl-PL" dirty="0"/>
              <a:t>Wszystkie inne systemy automatyzujące dane prywatne uznawane za dane wysokiego ryzyka;</a:t>
            </a:r>
          </a:p>
        </p:txBody>
      </p:sp>
    </p:spTree>
    <p:extLst>
      <p:ext uri="{BB962C8B-B14F-4D97-AF65-F5344CB8AC3E}">
        <p14:creationId xmlns:p14="http://schemas.microsoft.com/office/powerpoint/2010/main" val="15720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C310A-D8CB-597E-7F2A-5F073CF5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Obowiązki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1D69F6-2BB6-8871-3DFD-E7826057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Dostawca usług wysokiego ryzyka jest zobowiązany do utworzenia rzetelnego systemu zarządzania ryzykiem przez CAŁY cykl życia AI. Ale także zarządzanie danymi (m.in. dbanie o kompletność), utrzymywanie dokumentacji technicznej, która potwierdzi </a:t>
            </a:r>
            <a:r>
              <a:rPr lang="pl-PL" dirty="0" err="1"/>
              <a:t>compliance</a:t>
            </a:r>
            <a:r>
              <a:rPr lang="pl-PL" dirty="0"/>
              <a:t>, nadzór jakościowy, nadzór człowieka i odpowiednie </a:t>
            </a:r>
            <a:r>
              <a:rPr lang="pl-PL" dirty="0" err="1"/>
              <a:t>cyberzabezpieczenia</a:t>
            </a:r>
            <a:r>
              <a:rPr lang="pl-PL" dirty="0"/>
              <a:t>. Pełen zestaw obowiązków zależy od roli – dostawcy, reprezentanta, dystrybutora, wdrożeniowca itp. Niespełnienie obowiązków dokumentacyjnych lub raportowania może skutkować karami nawet do </a:t>
            </a:r>
            <a:r>
              <a:rPr lang="pl-PL" b="1" u="sng" dirty="0"/>
              <a:t>15 milionów euro</a:t>
            </a:r>
            <a:r>
              <a:rPr lang="pl-PL" dirty="0"/>
              <a:t> lub do 3% rocznego obrotu.</a:t>
            </a:r>
          </a:p>
          <a:p>
            <a:pPr marL="0" indent="0">
              <a:buNone/>
            </a:pPr>
            <a:r>
              <a:rPr lang="pl-PL" dirty="0"/>
              <a:t>W żadnym wypadku nie można stosować praktyk zakazanych w SI. Nieprzestrzeganie tych zasad może skutkować karą administracyjną do </a:t>
            </a:r>
            <a:r>
              <a:rPr lang="pl-PL" b="1" u="sng" dirty="0"/>
              <a:t>35 milionów euro</a:t>
            </a:r>
            <a:r>
              <a:rPr lang="pl-PL" dirty="0"/>
              <a:t> lub </a:t>
            </a:r>
            <a:r>
              <a:rPr lang="pl-PL" b="1" u="sng" dirty="0"/>
              <a:t>7% rocznego obrotu </a:t>
            </a:r>
            <a:r>
              <a:rPr lang="pl-PL" dirty="0"/>
              <a:t>– w przypadku MŚP i startupów będzie to stawka preferencyjna.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0215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24C352-30EC-8040-B751-85BC125E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pl-PL"/>
              <a:t>Implementacja AI Act w Polsce</a:t>
            </a:r>
            <a:endParaRPr lang="pl-PL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az 4" descr="Obraz zawierający tekst, linia, zrzut ekranu, trójkąt">
            <a:extLst>
              <a:ext uri="{FF2B5EF4-FFF2-40B4-BE49-F238E27FC236}">
                <a16:creationId xmlns:a16="http://schemas.microsoft.com/office/drawing/2014/main" id="{968DFEC1-251A-7713-4AEB-0F63ED9DB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652629"/>
            <a:ext cx="5648193" cy="353012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C16CF8-B931-B6B7-384A-24A3E28F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600" dirty="0"/>
              <a:t>Za regulację i nadzór nad tematem odpowiada Ministerstwo Cyfryzacji.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Przy Ministerstwie pracuje również od kilku lat Grupa robocza ds. sztucznej inteligencji i </a:t>
            </a:r>
            <a:r>
              <a:rPr lang="pl-PL" sz="1600" dirty="0" err="1"/>
              <a:t>internetu</a:t>
            </a:r>
            <a:r>
              <a:rPr lang="pl-PL" sz="1600" dirty="0"/>
              <a:t> rzeczy (GRAI) składająca się ze specjalistów pracujących pro bono.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Regulację SI bada instytut NASK i stanowi jednocześnie organ opiniujący.</a:t>
            </a:r>
          </a:p>
          <a:p>
            <a:pPr>
              <a:lnSpc>
                <a:spcPct val="110000"/>
              </a:lnSpc>
            </a:pPr>
            <a:r>
              <a:rPr lang="pl-PL" sz="1600" dirty="0"/>
              <a:t>Aktualnie w legislacji, na etapie opiniowania, czeka projekt ustawy o systemach sztucznej inteligencji jako implementacji AI </a:t>
            </a:r>
            <a:r>
              <a:rPr lang="pl-PL" sz="1600" dirty="0" err="1"/>
              <a:t>Act</a:t>
            </a:r>
            <a:r>
              <a:rPr lang="pl-PL" sz="1600" dirty="0"/>
              <a:t> na terenie Polski – temat wciąż szeroko komentowany.</a:t>
            </a:r>
          </a:p>
        </p:txBody>
      </p:sp>
    </p:spTree>
    <p:extLst>
      <p:ext uri="{BB962C8B-B14F-4D97-AF65-F5344CB8AC3E}">
        <p14:creationId xmlns:p14="http://schemas.microsoft.com/office/powerpoint/2010/main" val="161962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84CD0E-DB82-ADF1-1D49-7CA806A8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pl-PL" dirty="0"/>
              <a:t>AI </a:t>
            </a:r>
            <a:r>
              <a:rPr lang="pl-PL"/>
              <a:t>TRiSM</a:t>
            </a:r>
            <a:r>
              <a:rPr lang="pl-PL" dirty="0"/>
              <a:t> i </a:t>
            </a:r>
            <a:r>
              <a:rPr lang="pl-PL"/>
              <a:t>Governance</a:t>
            </a:r>
            <a:endParaRPr lang="pl-PL" dirty="0"/>
          </a:p>
        </p:txBody>
      </p:sp>
      <p:pic>
        <p:nvPicPr>
          <p:cNvPr id="5" name="Obraz 4" descr="Obraz zawierający tekst, diagram, zrzut ekranu, linia">
            <a:extLst>
              <a:ext uri="{FF2B5EF4-FFF2-40B4-BE49-F238E27FC236}">
                <a16:creationId xmlns:a16="http://schemas.microsoft.com/office/drawing/2014/main" id="{BB553022-CBDA-CF7A-C912-BF5D5FE3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547962"/>
            <a:ext cx="5648193" cy="3177108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B717B4-6855-8491-D4E9-096774CA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l-PL" sz="1300" dirty="0"/>
              <a:t>Jak widać dopiero wchodzimy w etap regulacji i nadzoru SI. Wiąże się to z potrzebą stworzenia ram zarządzania ryzykiem oraz portfolio rozwiązań stosowanych w organizacji. Każda z nich na pewnym etapie stanie przed dylematem czy zastosowany komponent lub kod już kwalifikuje się do zobowiązań regulacyjnych.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1300" b="1" u="sng" dirty="0"/>
              <a:t>AI </a:t>
            </a:r>
            <a:r>
              <a:rPr lang="pl-PL" sz="1300" b="1" u="sng" dirty="0" err="1"/>
              <a:t>TRiSM</a:t>
            </a:r>
            <a:r>
              <a:rPr lang="pl-PL" sz="1300" b="1" u="sng" dirty="0"/>
              <a:t> </a:t>
            </a:r>
            <a:r>
              <a:rPr lang="pl-PL" sz="1300" dirty="0"/>
              <a:t>(Trust, </a:t>
            </a:r>
            <a:r>
              <a:rPr lang="pl-PL" sz="1300" dirty="0" err="1"/>
              <a:t>Risk</a:t>
            </a:r>
            <a:r>
              <a:rPr lang="pl-PL" sz="1300" dirty="0"/>
              <a:t>, Security Management), termin ukuty przez firmę Gartner, to rosnąca kategoria technologii skupionych wokół ułatwienia wdrażania lub utworzenia modeli zapewniających wdrożenie technologii SI z uwzględnieniem etyki, rzetelności oraz regulacji.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l-PL" sz="1300" dirty="0"/>
              <a:t>Na rynku pojawiają się nowe produkty </a:t>
            </a:r>
            <a:r>
              <a:rPr lang="pl-PL" sz="1300" dirty="0" err="1"/>
              <a:t>RegTechowe</a:t>
            </a:r>
            <a:r>
              <a:rPr lang="pl-PL" sz="1300" dirty="0"/>
              <a:t>, które oferują coraz to nowsze rozwiązania w tym zakresie – od portfolio managerów po rozwinięte narzędzia analityczne nadzorujące wdrożone modele.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4507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1132</Words>
  <Application>Microsoft Office PowerPoint</Application>
  <PresentationFormat>Panoramiczny</PresentationFormat>
  <Paragraphs>64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Prawne uwarunkowania stosowania technologii AI</vt:lpstr>
      <vt:lpstr>Dlaczego regulujemy SI</vt:lpstr>
      <vt:lpstr>Podejścia do regulacji</vt:lpstr>
      <vt:lpstr>Co trzeba wiedzieć o AI Act</vt:lpstr>
      <vt:lpstr>Zakazane praktyki SI wg AI Act</vt:lpstr>
      <vt:lpstr>Systemy wysokiego ryzyka</vt:lpstr>
      <vt:lpstr>Obowiązki</vt:lpstr>
      <vt:lpstr>Implementacja AI Act w Polsce</vt:lpstr>
      <vt:lpstr>AI TRiSM i Governance</vt:lpstr>
      <vt:lpstr>Źródła: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 Tott</dc:creator>
  <cp:lastModifiedBy>Dawid Tott</cp:lastModifiedBy>
  <cp:revision>12</cp:revision>
  <dcterms:created xsi:type="dcterms:W3CDTF">2025-03-22T17:56:10Z</dcterms:created>
  <dcterms:modified xsi:type="dcterms:W3CDTF">2025-03-30T06:34:44Z</dcterms:modified>
</cp:coreProperties>
</file>