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8.png" ContentType="image/png"/>
  <Override PartName="/ppt/media/image7.png" ContentType="image/png"/>
  <Override PartName="/ppt/media/image9.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6.jpeg" ContentType="image/jpeg"/>
  <Override PartName="/ppt/media/image5.jpeg" ContentType="image/jpeg"/>
  <Override PartName="/ppt/media/image4.jpeg" ContentType="image/jpeg"/>
  <Override PartName="/ppt/media/image14.png" ContentType="image/png"/>
  <Override PartName="/ppt/media/image3.jpeg" ContentType="image/jpeg"/>
  <Override PartName="/ppt/media/image11.png" ContentType="image/png"/>
  <Override PartName="/ppt/media/image1.jpeg" ContentType="image/jpeg"/>
  <Override PartName="/ppt/media/image2.jpeg" ContentType="image/jpeg"/>
  <Override PartName="/ppt/media/image10.png" ContentType="image/png"/>
  <Override PartName="/ppt/media/image12.png" ContentType="image/png"/>
  <Override PartName="/ppt/media/image13.png" ContentType="image/png"/>
  <Override PartName="/ppt/media/image15.png" ContentType="image/png"/>
  <Override PartName="/ppt/media/image1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6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7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7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7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73" name="PlaceHolder 6"/>
          <p:cNvSpPr>
            <a:spLocks noGrp="1"/>
          </p:cNvSpPr>
          <p:nvPr>
            <p:ph type="sldNum"/>
          </p:nvPr>
        </p:nvSpPr>
        <p:spPr>
          <a:xfrm>
            <a:off x="4399200" y="9555480"/>
            <a:ext cx="3372840" cy="502560"/>
          </a:xfrm>
          <a:prstGeom prst="rect">
            <a:avLst/>
          </a:prstGeom>
        </p:spPr>
        <p:txBody>
          <a:bodyPr lIns="0" rIns="0" tIns="0" bIns="0" anchor="b"/>
          <a:p>
            <a:pPr algn="r"/>
            <a:fld id="{6A4C5B9B-F294-4FD7-92CC-596ADE37D390}"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6040" cy="3085920"/>
          </a:xfrm>
          <a:prstGeom prst="rect">
            <a:avLst/>
          </a:prstGeom>
        </p:spPr>
      </p:sp>
      <p:sp>
        <p:nvSpPr>
          <p:cNvPr id="29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Framework Gateways are built closely too and with the underlying services. They tend to focus on a single platform, but often expose a REST API for cross platform usage.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Managed Gateways are provided by a 3</a:t>
            </a:r>
            <a:r>
              <a:rPr b="0" lang="en-US" sz="2000" spc="-1" strike="noStrike" baseline="101000">
                <a:latin typeface="Arial"/>
              </a:rPr>
              <a:t>rd</a:t>
            </a:r>
            <a:r>
              <a:rPr b="0" lang="en-US" sz="2000" spc="-1" strike="noStrike">
                <a:latin typeface="Arial"/>
              </a:rPr>
              <a:t> party and usually have hidden benefits like HA, autoscaling, and load balancing built right into the infrastructure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Reverse Proxies are the most independent. As they aren’t tied to any particular platforms or technologies. They require the most work and must be installed and configured as part of the system.</a:t>
            </a:r>
            <a:endParaRPr b="0" lang="en-US" sz="2000" spc="-1" strike="noStrike">
              <a:latin typeface="Arial"/>
            </a:endParaRPr>
          </a:p>
        </p:txBody>
      </p:sp>
      <p:sp>
        <p:nvSpPr>
          <p:cNvPr id="291" name="TextShape 3"/>
          <p:cNvSpPr txBox="1"/>
          <p:nvPr/>
        </p:nvSpPr>
        <p:spPr>
          <a:xfrm>
            <a:off x="3884760" y="8685360"/>
            <a:ext cx="2971440" cy="458280"/>
          </a:xfrm>
          <a:prstGeom prst="rect">
            <a:avLst/>
          </a:prstGeom>
          <a:noFill/>
          <a:ln>
            <a:noFill/>
          </a:ln>
        </p:spPr>
        <p:txBody>
          <a:bodyPr anchor="b"/>
          <a:p>
            <a:pPr algn="r">
              <a:lnSpc>
                <a:spcPct val="100000"/>
              </a:lnSpc>
            </a:pPr>
            <a:fld id="{FC69D99B-306E-48E6-8600-8A2E6EB1B61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6040" cy="3085920"/>
          </a:xfrm>
          <a:prstGeom prst="rect">
            <a:avLst/>
          </a:prstGeom>
        </p:spPr>
      </p:sp>
      <p:sp>
        <p:nvSpPr>
          <p:cNvPr id="29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Framework Gateways are built closely too and with the underlying services. They tend to focus on a single platform, but often expose a REST API for cross platform usage.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Managed Gateways are provided by a 3</a:t>
            </a:r>
            <a:r>
              <a:rPr b="0" lang="en-US" sz="2000" spc="-1" strike="noStrike" baseline="101000">
                <a:latin typeface="Arial"/>
              </a:rPr>
              <a:t>rd</a:t>
            </a:r>
            <a:r>
              <a:rPr b="0" lang="en-US" sz="2000" spc="-1" strike="noStrike">
                <a:latin typeface="Arial"/>
              </a:rPr>
              <a:t> party and usually have hidden benefits like HA, autoscaling, and load balancing built right into the infrastructure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Reverse Proxies are the most independent. As they aren’t tied to any particular platforms or technologies. They require the most work and must be installed and configured as part of the system.</a:t>
            </a:r>
            <a:endParaRPr b="0" lang="en-US" sz="2000" spc="-1" strike="noStrike">
              <a:latin typeface="Arial"/>
            </a:endParaRPr>
          </a:p>
        </p:txBody>
      </p:sp>
      <p:sp>
        <p:nvSpPr>
          <p:cNvPr id="294" name="TextShape 3"/>
          <p:cNvSpPr txBox="1"/>
          <p:nvPr/>
        </p:nvSpPr>
        <p:spPr>
          <a:xfrm>
            <a:off x="3884760" y="8685360"/>
            <a:ext cx="2971440" cy="458280"/>
          </a:xfrm>
          <a:prstGeom prst="rect">
            <a:avLst/>
          </a:prstGeom>
          <a:noFill/>
          <a:ln>
            <a:noFill/>
          </a:ln>
        </p:spPr>
        <p:txBody>
          <a:bodyPr anchor="b"/>
          <a:p>
            <a:pPr algn="r">
              <a:lnSpc>
                <a:spcPct val="100000"/>
              </a:lnSpc>
            </a:pPr>
            <a:fld id="{BD1DE0FA-FE3C-423E-B745-33A5C2AB4F1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381240" y="694800"/>
            <a:ext cx="6095160" cy="3428640"/>
          </a:xfrm>
          <a:prstGeom prst="rect">
            <a:avLst/>
          </a:prstGeom>
        </p:spPr>
      </p:sp>
      <p:sp>
        <p:nvSpPr>
          <p:cNvPr id="296" name="PlaceHolder 2"/>
          <p:cNvSpPr>
            <a:spLocks noGrp="1"/>
          </p:cNvSpPr>
          <p:nvPr>
            <p:ph type="body"/>
          </p:nvPr>
        </p:nvSpPr>
        <p:spPr>
          <a:xfrm>
            <a:off x="685800" y="4343400"/>
            <a:ext cx="5486040" cy="4114440"/>
          </a:xfrm>
          <a:prstGeom prst="rect">
            <a:avLst/>
          </a:prstGeom>
        </p:spPr>
        <p:txBody>
          <a:bodyPr lIns="0" rIns="0" tIns="0" bIns="0"/>
          <a:p>
            <a:r>
              <a:rPr b="0" lang="en-US" sz="2000" spc="-1" strike="noStrike">
                <a:latin typeface="Arial"/>
              </a:rPr>
              <a:t>In small setups like this it is kind of simple. With single application instances, we are trying to guarantee that the service’s ip will remain constant. We have to ask then is the gateway necessary. Requests could be made directly to the instances, but this is highly unrealistic.</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381240" y="694800"/>
            <a:ext cx="6095160" cy="3428640"/>
          </a:xfrm>
          <a:prstGeom prst="rect">
            <a:avLst/>
          </a:prstGeom>
        </p:spPr>
      </p:sp>
      <p:sp>
        <p:nvSpPr>
          <p:cNvPr id="298" name="PlaceHolder 2"/>
          <p:cNvSpPr>
            <a:spLocks noGrp="1"/>
          </p:cNvSpPr>
          <p:nvPr>
            <p:ph type="body"/>
          </p:nvPr>
        </p:nvSpPr>
        <p:spPr>
          <a:xfrm>
            <a:off x="685800" y="4343400"/>
            <a:ext cx="5486040" cy="4114440"/>
          </a:xfrm>
          <a:prstGeom prst="rect">
            <a:avLst/>
          </a:prstGeom>
        </p:spPr>
        <p:txBody>
          <a:bodyPr lIns="0" rIns="0" tIns="0" bIns="0"/>
          <a:p>
            <a:r>
              <a:rPr b="0" lang="en-US" sz="2000" spc="-1" strike="noStrike">
                <a:latin typeface="Arial"/>
              </a:rPr>
              <a:t>This is a more practical setup. Aiming for HA and load balancing in the enterprise world. Now however, we can guarantee ip addresses so we will have to rely on the gateway to help us get to the correct service.</a:t>
            </a: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381240" y="694800"/>
            <a:ext cx="6095160" cy="3428640"/>
          </a:xfrm>
          <a:prstGeom prst="rect">
            <a:avLst/>
          </a:prstGeom>
        </p:spPr>
      </p:sp>
      <p:sp>
        <p:nvSpPr>
          <p:cNvPr id="300" name="PlaceHolder 2"/>
          <p:cNvSpPr>
            <a:spLocks noGrp="1"/>
          </p:cNvSpPr>
          <p:nvPr>
            <p:ph type="body"/>
          </p:nvPr>
        </p:nvSpPr>
        <p:spPr>
          <a:xfrm>
            <a:off x="685800" y="4343400"/>
            <a:ext cx="5486040" cy="4114440"/>
          </a:xfrm>
          <a:prstGeom prst="rect">
            <a:avLst/>
          </a:prstGeom>
        </p:spPr>
        <p:txBody>
          <a:bodyPr lIns="0" rIns="0" tIns="0" bIns="0"/>
          <a:p>
            <a:r>
              <a:rPr b="0" lang="en-US" sz="2000" spc="-1" strike="noStrike">
                <a:latin typeface="Arial"/>
              </a:rPr>
              <a:t>This final setup is the one used in the example. The system is deployed to a Kubernetes cluster which adds a lot of moving parts and without some kind of gateway communicating with the services will be impossible.</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533520" y="764280"/>
            <a:ext cx="6704640" cy="3771360"/>
          </a:xfrm>
          <a:prstGeom prst="rect">
            <a:avLst/>
          </a:prstGeom>
        </p:spPr>
      </p:sp>
      <p:sp>
        <p:nvSpPr>
          <p:cNvPr id="270"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3 practical concepts of the API Gateway that I will cover are.</a:t>
            </a:r>
            <a:endParaRPr b="0" lang="en-US" sz="2000" spc="-1" strike="noStrike">
              <a:latin typeface="Arial"/>
            </a:endParaRPr>
          </a:p>
          <a:p>
            <a:endParaRPr b="0" lang="en-US" sz="2000" spc="-1" strike="noStrike">
              <a:latin typeface="Arial"/>
            </a:endParaRPr>
          </a:p>
          <a:p>
            <a:r>
              <a:rPr b="0" lang="en-US" sz="2000" spc="-1" strike="noStrike">
                <a:latin typeface="Arial"/>
              </a:rPr>
              <a:t>* Routing</a:t>
            </a:r>
            <a:endParaRPr b="0" lang="en-US" sz="2000" spc="-1" strike="noStrike">
              <a:latin typeface="Arial"/>
            </a:endParaRPr>
          </a:p>
          <a:p>
            <a:r>
              <a:rPr b="0" lang="en-US" sz="2000" spc="-1" strike="noStrike">
                <a:latin typeface="Arial"/>
              </a:rPr>
              <a:t>* Interface</a:t>
            </a:r>
            <a:endParaRPr b="0" lang="en-US" sz="2000" spc="-1" strike="noStrike">
              <a:latin typeface="Arial"/>
            </a:endParaRPr>
          </a:p>
          <a:p>
            <a:r>
              <a:rPr b="0" lang="en-US" sz="2000" spc="-1" strike="noStrike">
                <a:latin typeface="Arial"/>
              </a:rPr>
              <a:t>* Marketing</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685800" y="1143000"/>
            <a:ext cx="5486040" cy="3085920"/>
          </a:xfrm>
          <a:prstGeom prst="rect">
            <a:avLst/>
          </a:prstGeom>
        </p:spPr>
      </p:sp>
      <p:sp>
        <p:nvSpPr>
          <p:cNvPr id="27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We use a service like Google Maps because often we don't know the extensive list of businesses in our area and often we don't know the most efficient way to navigate to those businesses. The API Gateway provides us with a way to find and navigate to individual services in the system.</a:t>
            </a:r>
            <a:endParaRPr b="0" lang="en-US" sz="2000" spc="-1" strike="noStrike">
              <a:latin typeface="Arial"/>
            </a:endParaRPr>
          </a:p>
        </p:txBody>
      </p:sp>
      <p:sp>
        <p:nvSpPr>
          <p:cNvPr id="273" name="TextShape 3"/>
          <p:cNvSpPr txBox="1"/>
          <p:nvPr/>
        </p:nvSpPr>
        <p:spPr>
          <a:xfrm>
            <a:off x="3884760" y="8685360"/>
            <a:ext cx="2971440" cy="458280"/>
          </a:xfrm>
          <a:prstGeom prst="rect">
            <a:avLst/>
          </a:prstGeom>
          <a:noFill/>
          <a:ln>
            <a:noFill/>
          </a:ln>
        </p:spPr>
        <p:txBody>
          <a:bodyPr anchor="b"/>
          <a:p>
            <a:pPr algn="r">
              <a:lnSpc>
                <a:spcPct val="100000"/>
              </a:lnSpc>
            </a:pPr>
            <a:fld id="{C593A450-C2EB-4C7A-827D-FE0A88CD6062}" type="slidenum">
              <a:rPr b="0" lang="en-US" sz="1200" spc="-1" strike="noStrike">
                <a:latin typeface="Times New Roman"/>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6040" cy="3085920"/>
          </a:xfrm>
          <a:prstGeom prst="rect">
            <a:avLst/>
          </a:prstGeom>
        </p:spPr>
      </p:sp>
      <p:sp>
        <p:nvSpPr>
          <p:cNvPr id="275"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API Gateway provides a function of finding services in distributed systems. Because distributed system have targets that are ephemeral in nature, it would be impossible for a client to know the exact location of the requests target (besides simply a name/url). Typically the find function can be configured in 1 of 2 ways.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 Hard coding</a:t>
            </a:r>
            <a:endParaRPr b="0" lang="en-US" sz="2000" spc="-1" strike="noStrike">
              <a:latin typeface="Arial"/>
            </a:endParaRPr>
          </a:p>
          <a:p>
            <a:pPr marL="216000" indent="-216000">
              <a:lnSpc>
                <a:spcPct val="100000"/>
              </a:lnSpc>
            </a:pPr>
            <a:r>
              <a:rPr b="0" lang="en-US" sz="2000" spc="-1" strike="noStrike">
                <a:latin typeface="Arial"/>
              </a:rPr>
              <a:t>* Discovery Services</a:t>
            </a:r>
            <a:endParaRPr b="0" lang="en-US" sz="2000" spc="-1" strike="noStrike">
              <a:latin typeface="Arial"/>
            </a:endParaRPr>
          </a:p>
        </p:txBody>
      </p:sp>
      <p:sp>
        <p:nvSpPr>
          <p:cNvPr id="276" name="TextShape 3"/>
          <p:cNvSpPr txBox="1"/>
          <p:nvPr/>
        </p:nvSpPr>
        <p:spPr>
          <a:xfrm>
            <a:off x="3884760" y="8685360"/>
            <a:ext cx="2971440" cy="458280"/>
          </a:xfrm>
          <a:prstGeom prst="rect">
            <a:avLst/>
          </a:prstGeom>
          <a:noFill/>
          <a:ln>
            <a:noFill/>
          </a:ln>
        </p:spPr>
        <p:txBody>
          <a:bodyPr anchor="b"/>
          <a:p>
            <a:pPr algn="r">
              <a:lnSpc>
                <a:spcPct val="100000"/>
              </a:lnSpc>
            </a:pPr>
            <a:fld id="{75CF096C-5CC0-4778-85B0-659F9A934033}" type="slidenum">
              <a:rPr b="0" lang="en-US" sz="1200" spc="-1" strike="noStrike">
                <a:latin typeface="Times New Roman"/>
              </a:rPr>
              <a:t>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6040" cy="3085920"/>
          </a:xfrm>
          <a:prstGeom prst="rect">
            <a:avLst/>
          </a:prstGeom>
        </p:spPr>
      </p:sp>
      <p:sp>
        <p:nvSpPr>
          <p:cNvPr id="27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Once the API Gateway uses it finding function it has the information to locate the service for the request. Clients can utilize the find and navigate functions of a gateway usually through some naming scheme typically DNS.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Routing is not load balancing. Routing may have some clientside load balancing included, but its not a guarantee in all Gateways</a:t>
            </a:r>
            <a:endParaRPr b="0" lang="en-US" sz="2000" spc="-1" strike="noStrike">
              <a:latin typeface="Arial"/>
            </a:endParaRPr>
          </a:p>
        </p:txBody>
      </p:sp>
      <p:sp>
        <p:nvSpPr>
          <p:cNvPr id="279" name="TextShape 3"/>
          <p:cNvSpPr txBox="1"/>
          <p:nvPr/>
        </p:nvSpPr>
        <p:spPr>
          <a:xfrm>
            <a:off x="3884760" y="8685360"/>
            <a:ext cx="2971440" cy="458280"/>
          </a:xfrm>
          <a:prstGeom prst="rect">
            <a:avLst/>
          </a:prstGeom>
          <a:noFill/>
          <a:ln>
            <a:noFill/>
          </a:ln>
        </p:spPr>
        <p:txBody>
          <a:bodyPr anchor="b"/>
          <a:p>
            <a:pPr algn="r">
              <a:lnSpc>
                <a:spcPct val="100000"/>
              </a:lnSpc>
            </a:pPr>
            <a:fld id="{38E65579-B32A-4339-B7CF-D9F612FB720E}" type="slidenum">
              <a:rPr b="0" lang="en-US" sz="1200" spc="-1" strike="noStrike">
                <a:latin typeface="Times New Roman"/>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6040" cy="3085920"/>
          </a:xfrm>
          <a:prstGeom prst="rect">
            <a:avLst/>
          </a:prstGeom>
        </p:spPr>
      </p:sp>
      <p:sp>
        <p:nvSpPr>
          <p:cNvPr id="281"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Ours phones contain a list of contacts because many of us don't want to have to remember the contact information of individuals in the our list. The contact list gives us all a common way of finding the contact information by a simple name.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API Gateway provides a common interface in this way. Contacting a service behind a Gateway can be achieved by simply knowing how the Gateway exposes it through its interface. Typically this is done through URLs</a:t>
            </a:r>
            <a:endParaRPr b="0" lang="en-US" sz="2000" spc="-1" strike="noStrike">
              <a:latin typeface="Arial"/>
            </a:endParaRPr>
          </a:p>
        </p:txBody>
      </p:sp>
      <p:sp>
        <p:nvSpPr>
          <p:cNvPr id="282" name="TextShape 3"/>
          <p:cNvSpPr txBox="1"/>
          <p:nvPr/>
        </p:nvSpPr>
        <p:spPr>
          <a:xfrm>
            <a:off x="3884760" y="8685360"/>
            <a:ext cx="2971440" cy="458280"/>
          </a:xfrm>
          <a:prstGeom prst="rect">
            <a:avLst/>
          </a:prstGeom>
          <a:noFill/>
          <a:ln>
            <a:noFill/>
          </a:ln>
        </p:spPr>
        <p:txBody>
          <a:bodyPr anchor="b"/>
          <a:p>
            <a:pPr algn="r">
              <a:lnSpc>
                <a:spcPct val="100000"/>
              </a:lnSpc>
            </a:pPr>
            <a:fld id="{C8F4D3B5-A8E5-4008-8D1F-7B0D8D159C28}" type="slidenum">
              <a:rPr b="0" lang="en-US" sz="1200" spc="-1" strike="noStrike">
                <a:latin typeface="Times New Roman"/>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6040" cy="3085920"/>
          </a:xfrm>
          <a:prstGeom prst="rect">
            <a:avLst/>
          </a:prstGeom>
        </p:spPr>
      </p:sp>
      <p:sp>
        <p:nvSpPr>
          <p:cNvPr id="28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Many companies expose their solutions through APIs Gateways and charge for the use of those APIs or underlying systems. Think about how AWS, Google, and Microsoft host and expose their cloud platforms.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Other companies offer public APIs without charging but may enforce request throttling. Think about how companies like Facebook, Twitter, and Spotify offer public web APIs at no charge.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API Gateway is an integral part to modern day enterprise applications. It allows companies to build solutions and expose all or part of the system according to their business model.</a:t>
            </a:r>
            <a:endParaRPr b="0" lang="en-US" sz="2000" spc="-1" strike="noStrike">
              <a:latin typeface="Arial"/>
            </a:endParaRPr>
          </a:p>
        </p:txBody>
      </p:sp>
      <p:sp>
        <p:nvSpPr>
          <p:cNvPr id="285" name="TextShape 3"/>
          <p:cNvSpPr txBox="1"/>
          <p:nvPr/>
        </p:nvSpPr>
        <p:spPr>
          <a:xfrm>
            <a:off x="3884760" y="8685360"/>
            <a:ext cx="2971440" cy="458280"/>
          </a:xfrm>
          <a:prstGeom prst="rect">
            <a:avLst/>
          </a:prstGeom>
          <a:noFill/>
          <a:ln>
            <a:noFill/>
          </a:ln>
        </p:spPr>
        <p:txBody>
          <a:bodyPr anchor="b"/>
          <a:p>
            <a:pPr algn="r">
              <a:lnSpc>
                <a:spcPct val="100000"/>
              </a:lnSpc>
            </a:pPr>
            <a:fld id="{7AE00086-9D99-4A1C-8C8C-065F1FE7B6B7}" type="slidenum">
              <a:rPr b="0" lang="en-US" sz="1200" spc="-1" strike="noStrike">
                <a:latin typeface="Times New Roman"/>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6040" cy="3085920"/>
          </a:xfrm>
          <a:prstGeom prst="rect">
            <a:avLst/>
          </a:prstGeom>
        </p:spPr>
      </p:sp>
      <p:sp>
        <p:nvSpPr>
          <p:cNvPr id="28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There are many different ways to implement an API Gateway in your solutions and the different ways are not necessarily mutually exclusive. The Gateway pattern can be layered with one Gateway routing to other gateways and on and on. However this would rarely be the case. Kind of like if you lived in a gated community. The gate to the community gives access to the community, but the gate in your fence gives access to your yard, and your front door gives access to your home and your home exposes all of the "services" of your house.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You could experience Framework gateways, managed gateways, and reverse proxies</a:t>
            </a:r>
            <a:endParaRPr b="0" lang="en-US" sz="2000" spc="-1" strike="noStrike">
              <a:latin typeface="Arial"/>
            </a:endParaRPr>
          </a:p>
        </p:txBody>
      </p:sp>
      <p:sp>
        <p:nvSpPr>
          <p:cNvPr id="288" name="TextShape 3"/>
          <p:cNvSpPr txBox="1"/>
          <p:nvPr/>
        </p:nvSpPr>
        <p:spPr>
          <a:xfrm>
            <a:off x="3884760" y="8685360"/>
            <a:ext cx="2971440" cy="458280"/>
          </a:xfrm>
          <a:prstGeom prst="rect">
            <a:avLst/>
          </a:prstGeom>
          <a:noFill/>
          <a:ln>
            <a:noFill/>
          </a:ln>
        </p:spPr>
        <p:txBody>
          <a:bodyPr anchor="b"/>
          <a:p>
            <a:pPr algn="r">
              <a:lnSpc>
                <a:spcPct val="100000"/>
              </a:lnSpc>
            </a:pPr>
            <a:fld id="{758567C2-9F46-4BB0-ABF4-349EBBEAEE19}" type="slidenum">
              <a:rPr b="0" lang="en-US" sz="1200" spc="-1" strike="noStrike">
                <a:latin typeface="Times New Roman"/>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2410200" y="159588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2410200" y="316404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31"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4"/>
          <p:cNvSpPr>
            <a:spLocks noGrp="1"/>
          </p:cNvSpPr>
          <p:nvPr>
            <p:ph type="body"/>
          </p:nvPr>
        </p:nvSpPr>
        <p:spPr>
          <a:xfrm>
            <a:off x="24102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5"/>
          <p:cNvSpPr>
            <a:spLocks noGrp="1"/>
          </p:cNvSpPr>
          <p:nvPr>
            <p:ph type="body"/>
          </p:nvPr>
        </p:nvSpPr>
        <p:spPr>
          <a:xfrm>
            <a:off x="39906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36" name="PlaceHolder 2"/>
          <p:cNvSpPr>
            <a:spLocks noGrp="1"/>
          </p:cNvSpPr>
          <p:nvPr>
            <p:ph type="body"/>
          </p:nvPr>
        </p:nvSpPr>
        <p:spPr>
          <a:xfrm>
            <a:off x="241020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345312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449604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241020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6"/>
          <p:cNvSpPr>
            <a:spLocks noGrp="1"/>
          </p:cNvSpPr>
          <p:nvPr>
            <p:ph type="body"/>
          </p:nvPr>
        </p:nvSpPr>
        <p:spPr>
          <a:xfrm>
            <a:off x="345312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7"/>
          <p:cNvSpPr>
            <a:spLocks noGrp="1"/>
          </p:cNvSpPr>
          <p:nvPr>
            <p:ph type="body"/>
          </p:nvPr>
        </p:nvSpPr>
        <p:spPr>
          <a:xfrm>
            <a:off x="449604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49" name="PlaceHolder 2"/>
          <p:cNvSpPr>
            <a:spLocks noGrp="1"/>
          </p:cNvSpPr>
          <p:nvPr>
            <p:ph type="subTitle"/>
          </p:nvPr>
        </p:nvSpPr>
        <p:spPr>
          <a:xfrm>
            <a:off x="2410200" y="1595880"/>
            <a:ext cx="3084120" cy="300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51" name="PlaceHolder 2"/>
          <p:cNvSpPr>
            <a:spLocks noGrp="1"/>
          </p:cNvSpPr>
          <p:nvPr>
            <p:ph type="body"/>
          </p:nvPr>
        </p:nvSpPr>
        <p:spPr>
          <a:xfrm>
            <a:off x="2410200" y="1595880"/>
            <a:ext cx="3084120" cy="3001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53" name="PlaceHolder 2"/>
          <p:cNvSpPr>
            <a:spLocks noGrp="1"/>
          </p:cNvSpPr>
          <p:nvPr>
            <p:ph type="body"/>
          </p:nvPr>
        </p:nvSpPr>
        <p:spPr>
          <a:xfrm>
            <a:off x="24102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3"/>
          <p:cNvSpPr>
            <a:spLocks noGrp="1"/>
          </p:cNvSpPr>
          <p:nvPr>
            <p:ph type="body"/>
          </p:nvPr>
        </p:nvSpPr>
        <p:spPr>
          <a:xfrm>
            <a:off x="39906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2400120" y="576000"/>
            <a:ext cx="6320880" cy="2943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39906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24102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subTitle"/>
          </p:nvPr>
        </p:nvSpPr>
        <p:spPr>
          <a:xfrm>
            <a:off x="2410200" y="1595880"/>
            <a:ext cx="3084120" cy="300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24102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39906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66"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4"/>
          <p:cNvSpPr>
            <a:spLocks noGrp="1"/>
          </p:cNvSpPr>
          <p:nvPr>
            <p:ph type="body"/>
          </p:nvPr>
        </p:nvSpPr>
        <p:spPr>
          <a:xfrm>
            <a:off x="2410200" y="316404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70" name="PlaceHolder 2"/>
          <p:cNvSpPr>
            <a:spLocks noGrp="1"/>
          </p:cNvSpPr>
          <p:nvPr>
            <p:ph type="body"/>
          </p:nvPr>
        </p:nvSpPr>
        <p:spPr>
          <a:xfrm>
            <a:off x="2410200" y="159588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2410200" y="316404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73"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4"/>
          <p:cNvSpPr>
            <a:spLocks noGrp="1"/>
          </p:cNvSpPr>
          <p:nvPr>
            <p:ph type="body"/>
          </p:nvPr>
        </p:nvSpPr>
        <p:spPr>
          <a:xfrm>
            <a:off x="24102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5"/>
          <p:cNvSpPr>
            <a:spLocks noGrp="1"/>
          </p:cNvSpPr>
          <p:nvPr>
            <p:ph type="body"/>
          </p:nvPr>
        </p:nvSpPr>
        <p:spPr>
          <a:xfrm>
            <a:off x="39906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78" name="PlaceHolder 2"/>
          <p:cNvSpPr>
            <a:spLocks noGrp="1"/>
          </p:cNvSpPr>
          <p:nvPr>
            <p:ph type="body"/>
          </p:nvPr>
        </p:nvSpPr>
        <p:spPr>
          <a:xfrm>
            <a:off x="241020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3"/>
          <p:cNvSpPr>
            <a:spLocks noGrp="1"/>
          </p:cNvSpPr>
          <p:nvPr>
            <p:ph type="body"/>
          </p:nvPr>
        </p:nvSpPr>
        <p:spPr>
          <a:xfrm>
            <a:off x="345312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4"/>
          <p:cNvSpPr>
            <a:spLocks noGrp="1"/>
          </p:cNvSpPr>
          <p:nvPr>
            <p:ph type="body"/>
          </p:nvPr>
        </p:nvSpPr>
        <p:spPr>
          <a:xfrm>
            <a:off x="449604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5"/>
          <p:cNvSpPr>
            <a:spLocks noGrp="1"/>
          </p:cNvSpPr>
          <p:nvPr>
            <p:ph type="body"/>
          </p:nvPr>
        </p:nvSpPr>
        <p:spPr>
          <a:xfrm>
            <a:off x="241020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6"/>
          <p:cNvSpPr>
            <a:spLocks noGrp="1"/>
          </p:cNvSpPr>
          <p:nvPr>
            <p:ph type="body"/>
          </p:nvPr>
        </p:nvSpPr>
        <p:spPr>
          <a:xfrm>
            <a:off x="345312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7"/>
          <p:cNvSpPr>
            <a:spLocks noGrp="1"/>
          </p:cNvSpPr>
          <p:nvPr>
            <p:ph type="body"/>
          </p:nvPr>
        </p:nvSpPr>
        <p:spPr>
          <a:xfrm>
            <a:off x="449604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90" name="PlaceHolder 2"/>
          <p:cNvSpPr>
            <a:spLocks noGrp="1"/>
          </p:cNvSpPr>
          <p:nvPr>
            <p:ph type="subTitle"/>
          </p:nvPr>
        </p:nvSpPr>
        <p:spPr>
          <a:xfrm>
            <a:off x="2410200" y="1595880"/>
            <a:ext cx="3084120" cy="300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92" name="PlaceHolder 2"/>
          <p:cNvSpPr>
            <a:spLocks noGrp="1"/>
          </p:cNvSpPr>
          <p:nvPr>
            <p:ph type="body"/>
          </p:nvPr>
        </p:nvSpPr>
        <p:spPr>
          <a:xfrm>
            <a:off x="2410200" y="1595880"/>
            <a:ext cx="3084120" cy="3001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94" name="PlaceHolder 2"/>
          <p:cNvSpPr>
            <a:spLocks noGrp="1"/>
          </p:cNvSpPr>
          <p:nvPr>
            <p:ph type="body"/>
          </p:nvPr>
        </p:nvSpPr>
        <p:spPr>
          <a:xfrm>
            <a:off x="24102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95" name="PlaceHolder 3"/>
          <p:cNvSpPr>
            <a:spLocks noGrp="1"/>
          </p:cNvSpPr>
          <p:nvPr>
            <p:ph type="body"/>
          </p:nvPr>
        </p:nvSpPr>
        <p:spPr>
          <a:xfrm>
            <a:off x="39906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9" name="PlaceHolder 2"/>
          <p:cNvSpPr>
            <a:spLocks noGrp="1"/>
          </p:cNvSpPr>
          <p:nvPr>
            <p:ph type="body"/>
          </p:nvPr>
        </p:nvSpPr>
        <p:spPr>
          <a:xfrm>
            <a:off x="2410200" y="1595880"/>
            <a:ext cx="3084120" cy="3001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2400120" y="576000"/>
            <a:ext cx="6320880" cy="2943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99"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 name="PlaceHolder 3"/>
          <p:cNvSpPr>
            <a:spLocks noGrp="1"/>
          </p:cNvSpPr>
          <p:nvPr>
            <p:ph type="body"/>
          </p:nvPr>
        </p:nvSpPr>
        <p:spPr>
          <a:xfrm>
            <a:off x="39906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4"/>
          <p:cNvSpPr>
            <a:spLocks noGrp="1"/>
          </p:cNvSpPr>
          <p:nvPr>
            <p:ph type="body"/>
          </p:nvPr>
        </p:nvSpPr>
        <p:spPr>
          <a:xfrm>
            <a:off x="24102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24102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39906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07"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4"/>
          <p:cNvSpPr>
            <a:spLocks noGrp="1"/>
          </p:cNvSpPr>
          <p:nvPr>
            <p:ph type="body"/>
          </p:nvPr>
        </p:nvSpPr>
        <p:spPr>
          <a:xfrm>
            <a:off x="2410200" y="316404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11" name="PlaceHolder 2"/>
          <p:cNvSpPr>
            <a:spLocks noGrp="1"/>
          </p:cNvSpPr>
          <p:nvPr>
            <p:ph type="body"/>
          </p:nvPr>
        </p:nvSpPr>
        <p:spPr>
          <a:xfrm>
            <a:off x="2410200" y="159588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3"/>
          <p:cNvSpPr>
            <a:spLocks noGrp="1"/>
          </p:cNvSpPr>
          <p:nvPr>
            <p:ph type="body"/>
          </p:nvPr>
        </p:nvSpPr>
        <p:spPr>
          <a:xfrm>
            <a:off x="2410200" y="316404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14"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4"/>
          <p:cNvSpPr>
            <a:spLocks noGrp="1"/>
          </p:cNvSpPr>
          <p:nvPr>
            <p:ph type="body"/>
          </p:nvPr>
        </p:nvSpPr>
        <p:spPr>
          <a:xfrm>
            <a:off x="24102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17" name="PlaceHolder 5"/>
          <p:cNvSpPr>
            <a:spLocks noGrp="1"/>
          </p:cNvSpPr>
          <p:nvPr>
            <p:ph type="body"/>
          </p:nvPr>
        </p:nvSpPr>
        <p:spPr>
          <a:xfrm>
            <a:off x="39906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19" name="PlaceHolder 2"/>
          <p:cNvSpPr>
            <a:spLocks noGrp="1"/>
          </p:cNvSpPr>
          <p:nvPr>
            <p:ph type="body"/>
          </p:nvPr>
        </p:nvSpPr>
        <p:spPr>
          <a:xfrm>
            <a:off x="241020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3"/>
          <p:cNvSpPr>
            <a:spLocks noGrp="1"/>
          </p:cNvSpPr>
          <p:nvPr>
            <p:ph type="body"/>
          </p:nvPr>
        </p:nvSpPr>
        <p:spPr>
          <a:xfrm>
            <a:off x="345312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4"/>
          <p:cNvSpPr>
            <a:spLocks noGrp="1"/>
          </p:cNvSpPr>
          <p:nvPr>
            <p:ph type="body"/>
          </p:nvPr>
        </p:nvSpPr>
        <p:spPr>
          <a:xfrm>
            <a:off x="449604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5"/>
          <p:cNvSpPr>
            <a:spLocks noGrp="1"/>
          </p:cNvSpPr>
          <p:nvPr>
            <p:ph type="body"/>
          </p:nvPr>
        </p:nvSpPr>
        <p:spPr>
          <a:xfrm>
            <a:off x="241020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6"/>
          <p:cNvSpPr>
            <a:spLocks noGrp="1"/>
          </p:cNvSpPr>
          <p:nvPr>
            <p:ph type="body"/>
          </p:nvPr>
        </p:nvSpPr>
        <p:spPr>
          <a:xfrm>
            <a:off x="345312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7"/>
          <p:cNvSpPr>
            <a:spLocks noGrp="1"/>
          </p:cNvSpPr>
          <p:nvPr>
            <p:ph type="body"/>
          </p:nvPr>
        </p:nvSpPr>
        <p:spPr>
          <a:xfrm>
            <a:off x="449604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33" name="PlaceHolder 2"/>
          <p:cNvSpPr>
            <a:spLocks noGrp="1"/>
          </p:cNvSpPr>
          <p:nvPr>
            <p:ph type="subTitle"/>
          </p:nvPr>
        </p:nvSpPr>
        <p:spPr>
          <a:xfrm>
            <a:off x="2410200" y="1595880"/>
            <a:ext cx="3084120" cy="300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35" name="PlaceHolder 2"/>
          <p:cNvSpPr>
            <a:spLocks noGrp="1"/>
          </p:cNvSpPr>
          <p:nvPr>
            <p:ph type="body"/>
          </p:nvPr>
        </p:nvSpPr>
        <p:spPr>
          <a:xfrm>
            <a:off x="2410200" y="1595880"/>
            <a:ext cx="3084120" cy="3001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1" name="PlaceHolder 2"/>
          <p:cNvSpPr>
            <a:spLocks noGrp="1"/>
          </p:cNvSpPr>
          <p:nvPr>
            <p:ph type="body"/>
          </p:nvPr>
        </p:nvSpPr>
        <p:spPr>
          <a:xfrm>
            <a:off x="24102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12" name="PlaceHolder 3"/>
          <p:cNvSpPr>
            <a:spLocks noGrp="1"/>
          </p:cNvSpPr>
          <p:nvPr>
            <p:ph type="body"/>
          </p:nvPr>
        </p:nvSpPr>
        <p:spPr>
          <a:xfrm>
            <a:off x="39906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37" name="PlaceHolder 2"/>
          <p:cNvSpPr>
            <a:spLocks noGrp="1"/>
          </p:cNvSpPr>
          <p:nvPr>
            <p:ph type="body"/>
          </p:nvPr>
        </p:nvSpPr>
        <p:spPr>
          <a:xfrm>
            <a:off x="24102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138" name="PlaceHolder 3"/>
          <p:cNvSpPr>
            <a:spLocks noGrp="1"/>
          </p:cNvSpPr>
          <p:nvPr>
            <p:ph type="body"/>
          </p:nvPr>
        </p:nvSpPr>
        <p:spPr>
          <a:xfrm>
            <a:off x="39906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2400120" y="576000"/>
            <a:ext cx="6320880" cy="2943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42"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3"/>
          <p:cNvSpPr>
            <a:spLocks noGrp="1"/>
          </p:cNvSpPr>
          <p:nvPr>
            <p:ph type="body"/>
          </p:nvPr>
        </p:nvSpPr>
        <p:spPr>
          <a:xfrm>
            <a:off x="39906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4"/>
          <p:cNvSpPr>
            <a:spLocks noGrp="1"/>
          </p:cNvSpPr>
          <p:nvPr>
            <p:ph type="body"/>
          </p:nvPr>
        </p:nvSpPr>
        <p:spPr>
          <a:xfrm>
            <a:off x="24102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46" name="PlaceHolder 2"/>
          <p:cNvSpPr>
            <a:spLocks noGrp="1"/>
          </p:cNvSpPr>
          <p:nvPr>
            <p:ph type="body"/>
          </p:nvPr>
        </p:nvSpPr>
        <p:spPr>
          <a:xfrm>
            <a:off x="24102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4"/>
          <p:cNvSpPr>
            <a:spLocks noGrp="1"/>
          </p:cNvSpPr>
          <p:nvPr>
            <p:ph type="body"/>
          </p:nvPr>
        </p:nvSpPr>
        <p:spPr>
          <a:xfrm>
            <a:off x="39906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50"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52" name="PlaceHolder 4"/>
          <p:cNvSpPr>
            <a:spLocks noGrp="1"/>
          </p:cNvSpPr>
          <p:nvPr>
            <p:ph type="body"/>
          </p:nvPr>
        </p:nvSpPr>
        <p:spPr>
          <a:xfrm>
            <a:off x="2410200" y="316404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54" name="PlaceHolder 2"/>
          <p:cNvSpPr>
            <a:spLocks noGrp="1"/>
          </p:cNvSpPr>
          <p:nvPr>
            <p:ph type="body"/>
          </p:nvPr>
        </p:nvSpPr>
        <p:spPr>
          <a:xfrm>
            <a:off x="2410200" y="159588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55" name="PlaceHolder 3"/>
          <p:cNvSpPr>
            <a:spLocks noGrp="1"/>
          </p:cNvSpPr>
          <p:nvPr>
            <p:ph type="body"/>
          </p:nvPr>
        </p:nvSpPr>
        <p:spPr>
          <a:xfrm>
            <a:off x="2410200" y="316404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57"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58"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59" name="PlaceHolder 4"/>
          <p:cNvSpPr>
            <a:spLocks noGrp="1"/>
          </p:cNvSpPr>
          <p:nvPr>
            <p:ph type="body"/>
          </p:nvPr>
        </p:nvSpPr>
        <p:spPr>
          <a:xfrm>
            <a:off x="24102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5"/>
          <p:cNvSpPr>
            <a:spLocks noGrp="1"/>
          </p:cNvSpPr>
          <p:nvPr>
            <p:ph type="body"/>
          </p:nvPr>
        </p:nvSpPr>
        <p:spPr>
          <a:xfrm>
            <a:off x="39906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62" name="PlaceHolder 2"/>
          <p:cNvSpPr>
            <a:spLocks noGrp="1"/>
          </p:cNvSpPr>
          <p:nvPr>
            <p:ph type="body"/>
          </p:nvPr>
        </p:nvSpPr>
        <p:spPr>
          <a:xfrm>
            <a:off x="241020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63" name="PlaceHolder 3"/>
          <p:cNvSpPr>
            <a:spLocks noGrp="1"/>
          </p:cNvSpPr>
          <p:nvPr>
            <p:ph type="body"/>
          </p:nvPr>
        </p:nvSpPr>
        <p:spPr>
          <a:xfrm>
            <a:off x="345312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64" name="PlaceHolder 4"/>
          <p:cNvSpPr>
            <a:spLocks noGrp="1"/>
          </p:cNvSpPr>
          <p:nvPr>
            <p:ph type="body"/>
          </p:nvPr>
        </p:nvSpPr>
        <p:spPr>
          <a:xfrm>
            <a:off x="4496040" y="159588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5"/>
          <p:cNvSpPr>
            <a:spLocks noGrp="1"/>
          </p:cNvSpPr>
          <p:nvPr>
            <p:ph type="body"/>
          </p:nvPr>
        </p:nvSpPr>
        <p:spPr>
          <a:xfrm>
            <a:off x="241020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6"/>
          <p:cNvSpPr>
            <a:spLocks noGrp="1"/>
          </p:cNvSpPr>
          <p:nvPr>
            <p:ph type="body"/>
          </p:nvPr>
        </p:nvSpPr>
        <p:spPr>
          <a:xfrm>
            <a:off x="345312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67" name="PlaceHolder 7"/>
          <p:cNvSpPr>
            <a:spLocks noGrp="1"/>
          </p:cNvSpPr>
          <p:nvPr>
            <p:ph type="body"/>
          </p:nvPr>
        </p:nvSpPr>
        <p:spPr>
          <a:xfrm>
            <a:off x="4496040" y="3164040"/>
            <a:ext cx="99288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400120" y="576000"/>
            <a:ext cx="6320880" cy="2943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39906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24102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2410200" y="1595880"/>
            <a:ext cx="1504800" cy="300168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3990600" y="316404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00120" y="576000"/>
            <a:ext cx="6320880" cy="63468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24102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3990600" y="1595880"/>
            <a:ext cx="1504800" cy="143172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4"/>
          <p:cNvSpPr>
            <a:spLocks noGrp="1"/>
          </p:cNvSpPr>
          <p:nvPr>
            <p:ph type="body"/>
          </p:nvPr>
        </p:nvSpPr>
        <p:spPr>
          <a:xfrm>
            <a:off x="2410200" y="3164040"/>
            <a:ext cx="3084120" cy="1431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pic>
        <p:nvPicPr>
          <p:cNvPr id="0" name="Google Shape;9;p1" descr=""/>
          <p:cNvPicPr/>
          <p:nvPr/>
        </p:nvPicPr>
        <p:blipFill>
          <a:blip r:embed="rId2"/>
          <a:stretch/>
        </p:blipFill>
        <p:spPr>
          <a:xfrm>
            <a:off x="0" y="4626360"/>
            <a:ext cx="1484280" cy="518040"/>
          </a:xfrm>
          <a:prstGeom prst="rect">
            <a:avLst/>
          </a:prstGeom>
          <a:ln>
            <a:noFill/>
          </a:ln>
        </p:spPr>
      </p:pic>
      <p:sp>
        <p:nvSpPr>
          <p:cNvPr id="1" name="CustomShape 1"/>
          <p:cNvSpPr/>
          <p:nvPr/>
        </p:nvSpPr>
        <p:spPr>
          <a:xfrm>
            <a:off x="2477880" y="415800"/>
            <a:ext cx="6243480" cy="3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 name="CustomShape 2"/>
          <p:cNvSpPr/>
          <p:nvPr/>
        </p:nvSpPr>
        <p:spPr>
          <a:xfrm>
            <a:off x="2477880" y="4740120"/>
            <a:ext cx="6243480" cy="36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sp>
        <p:nvSpPr>
          <p:cNvPr id="3" name="CustomShape 3"/>
          <p:cNvSpPr/>
          <p:nvPr/>
        </p:nvSpPr>
        <p:spPr>
          <a:xfrm>
            <a:off x="425160" y="415800"/>
            <a:ext cx="182520" cy="36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sp>
        <p:nvSpPr>
          <p:cNvPr id="4" name="PlaceHolder 4"/>
          <p:cNvSpPr>
            <a:spLocks noGrp="1"/>
          </p:cNvSpPr>
          <p:nvPr>
            <p:ph type="title"/>
          </p:nvPr>
        </p:nvSpPr>
        <p:spPr>
          <a:xfrm>
            <a:off x="2400120" y="576000"/>
            <a:ext cx="6320880" cy="6346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Google Shape;9;p1" descr=""/>
          <p:cNvPicPr/>
          <p:nvPr/>
        </p:nvPicPr>
        <p:blipFill>
          <a:blip r:embed="rId2"/>
          <a:stretch/>
        </p:blipFill>
        <p:spPr>
          <a:xfrm>
            <a:off x="0" y="4626360"/>
            <a:ext cx="1484280" cy="518040"/>
          </a:xfrm>
          <a:prstGeom prst="rect">
            <a:avLst/>
          </a:prstGeom>
          <a:ln>
            <a:noFill/>
          </a:ln>
        </p:spPr>
      </p:pic>
      <p:sp>
        <p:nvSpPr>
          <p:cNvPr id="43" name="CustomShape 1"/>
          <p:cNvSpPr/>
          <p:nvPr/>
        </p:nvSpPr>
        <p:spPr>
          <a:xfrm>
            <a:off x="2477880" y="415800"/>
            <a:ext cx="6243480" cy="360"/>
          </a:xfrm>
          <a:custGeom>
            <a:avLst/>
            <a:gdLst/>
            <a:ahLst/>
            <a:rect l="l" t="t" r="r" b="b"/>
            <a:pathLst>
              <a:path w="21600" h="21600">
                <a:moveTo>
                  <a:pt x="0" y="0"/>
                </a:moveTo>
                <a:lnTo>
                  <a:pt x="21600" y="21600"/>
                </a:lnTo>
              </a:path>
            </a:pathLst>
          </a:custGeom>
          <a:noFill/>
          <a:ln w="38160">
            <a:solidFill>
              <a:srgbClr val="000000"/>
            </a:solidFill>
            <a:round/>
          </a:ln>
        </p:spPr>
        <p:style>
          <a:lnRef idx="0"/>
          <a:fillRef idx="0"/>
          <a:effectRef idx="0"/>
          <a:fontRef idx="minor"/>
        </p:style>
      </p:sp>
      <p:sp>
        <p:nvSpPr>
          <p:cNvPr id="44" name="CustomShape 2"/>
          <p:cNvSpPr/>
          <p:nvPr/>
        </p:nvSpPr>
        <p:spPr>
          <a:xfrm>
            <a:off x="2477880" y="4740120"/>
            <a:ext cx="6243480" cy="360"/>
          </a:xfrm>
          <a:custGeom>
            <a:avLst/>
            <a:gdLst/>
            <a:ahLst/>
            <a:rect l="l" t="t" r="r" b="b"/>
            <a:pathLst>
              <a:path w="21600" h="21600">
                <a:moveTo>
                  <a:pt x="0" y="0"/>
                </a:moveTo>
                <a:lnTo>
                  <a:pt x="21600" y="21600"/>
                </a:lnTo>
              </a:path>
            </a:pathLst>
          </a:custGeom>
          <a:noFill/>
          <a:ln w="19080">
            <a:solidFill>
              <a:srgbClr val="000000"/>
            </a:solidFill>
            <a:round/>
          </a:ln>
        </p:spPr>
        <p:style>
          <a:lnRef idx="0"/>
          <a:fillRef idx="0"/>
          <a:effectRef idx="0"/>
          <a:fontRef idx="minor"/>
        </p:style>
      </p:sp>
      <p:sp>
        <p:nvSpPr>
          <p:cNvPr id="45" name="CustomShape 3"/>
          <p:cNvSpPr/>
          <p:nvPr/>
        </p:nvSpPr>
        <p:spPr>
          <a:xfrm>
            <a:off x="425160" y="415800"/>
            <a:ext cx="182520" cy="360"/>
          </a:xfrm>
          <a:custGeom>
            <a:avLst/>
            <a:gdLst/>
            <a:ahLst/>
            <a:rect l="l" t="t" r="r" b="b"/>
            <a:pathLst>
              <a:path w="21600" h="21600">
                <a:moveTo>
                  <a:pt x="0" y="0"/>
                </a:moveTo>
                <a:lnTo>
                  <a:pt x="21600" y="21600"/>
                </a:lnTo>
              </a:path>
            </a:pathLst>
          </a:custGeom>
          <a:noFill/>
          <a:ln w="19080">
            <a:solidFill>
              <a:srgbClr val="000000"/>
            </a:solidFill>
            <a:round/>
          </a:ln>
        </p:spPr>
        <p:style>
          <a:lnRef idx="0"/>
          <a:fillRef idx="0"/>
          <a:effectRef idx="0"/>
          <a:fontRef idx="minor"/>
        </p:style>
      </p:sp>
      <p:sp>
        <p:nvSpPr>
          <p:cNvPr id="46" name="PlaceHolder 4"/>
          <p:cNvSpPr>
            <a:spLocks noGrp="1"/>
          </p:cNvSpPr>
          <p:nvPr>
            <p:ph type="title"/>
          </p:nvPr>
        </p:nvSpPr>
        <p:spPr>
          <a:xfrm>
            <a:off x="2400120" y="576000"/>
            <a:ext cx="6320880" cy="6346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7" name="PlaceHolder 5"/>
          <p:cNvSpPr>
            <a:spLocks noGrp="1"/>
          </p:cNvSpPr>
          <p:nvPr>
            <p:ph type="body"/>
          </p:nvPr>
        </p:nvSpPr>
        <p:spPr>
          <a:xfrm>
            <a:off x="2410200" y="1595880"/>
            <a:ext cx="6320880" cy="3001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pic>
        <p:nvPicPr>
          <p:cNvPr id="84" name="Google Shape;9;p1" descr=""/>
          <p:cNvPicPr/>
          <p:nvPr/>
        </p:nvPicPr>
        <p:blipFill>
          <a:blip r:embed="rId2"/>
          <a:stretch/>
        </p:blipFill>
        <p:spPr>
          <a:xfrm>
            <a:off x="0" y="4626360"/>
            <a:ext cx="1484280" cy="518040"/>
          </a:xfrm>
          <a:prstGeom prst="rect">
            <a:avLst/>
          </a:prstGeom>
          <a:ln>
            <a:noFill/>
          </a:ln>
        </p:spPr>
      </p:pic>
      <p:sp>
        <p:nvSpPr>
          <p:cNvPr id="85" name="CustomShape 1"/>
          <p:cNvSpPr/>
          <p:nvPr/>
        </p:nvSpPr>
        <p:spPr>
          <a:xfrm>
            <a:off x="425160" y="415800"/>
            <a:ext cx="8296200" cy="3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86" name="CustomShape 2"/>
          <p:cNvSpPr/>
          <p:nvPr/>
        </p:nvSpPr>
        <p:spPr>
          <a:xfrm>
            <a:off x="425160" y="4740120"/>
            <a:ext cx="8296200" cy="36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sp>
        <p:nvSpPr>
          <p:cNvPr id="87" name="PlaceHolder 3"/>
          <p:cNvSpPr>
            <a:spLocks noGrp="1"/>
          </p:cNvSpPr>
          <p:nvPr>
            <p:ph type="title"/>
          </p:nvPr>
        </p:nvSpPr>
        <p:spPr>
          <a:xfrm>
            <a:off x="457200" y="205200"/>
            <a:ext cx="8229240" cy="8586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8"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5" name="Google Shape;9;p1" descr=""/>
          <p:cNvPicPr/>
          <p:nvPr/>
        </p:nvPicPr>
        <p:blipFill>
          <a:blip r:embed="rId2"/>
          <a:stretch/>
        </p:blipFill>
        <p:spPr>
          <a:xfrm>
            <a:off x="0" y="4626360"/>
            <a:ext cx="1484280" cy="518040"/>
          </a:xfrm>
          <a:prstGeom prst="rect">
            <a:avLst/>
          </a:prstGeom>
          <a:ln>
            <a:noFill/>
          </a:ln>
        </p:spPr>
      </p:pic>
      <p:sp>
        <p:nvSpPr>
          <p:cNvPr id="126" name="CustomShape 1"/>
          <p:cNvSpPr/>
          <p:nvPr/>
        </p:nvSpPr>
        <p:spPr>
          <a:xfrm>
            <a:off x="2477880" y="415800"/>
            <a:ext cx="6243480" cy="360"/>
          </a:xfrm>
          <a:custGeom>
            <a:avLst/>
            <a:gdLst/>
            <a:ahLst/>
            <a:rect l="l" t="t" r="r" b="b"/>
            <a:pathLst>
              <a:path w="21600" h="21600">
                <a:moveTo>
                  <a:pt x="0" y="0"/>
                </a:moveTo>
                <a:lnTo>
                  <a:pt x="21600" y="21600"/>
                </a:lnTo>
              </a:path>
            </a:pathLst>
          </a:custGeom>
          <a:noFill/>
          <a:ln w="38160">
            <a:solidFill>
              <a:srgbClr val="000000"/>
            </a:solidFill>
            <a:round/>
          </a:ln>
        </p:spPr>
        <p:style>
          <a:lnRef idx="0"/>
          <a:fillRef idx="0"/>
          <a:effectRef idx="0"/>
          <a:fontRef idx="minor"/>
        </p:style>
      </p:sp>
      <p:sp>
        <p:nvSpPr>
          <p:cNvPr id="127" name="CustomShape 2"/>
          <p:cNvSpPr/>
          <p:nvPr/>
        </p:nvSpPr>
        <p:spPr>
          <a:xfrm>
            <a:off x="2477880" y="4740120"/>
            <a:ext cx="6243480" cy="360"/>
          </a:xfrm>
          <a:custGeom>
            <a:avLst/>
            <a:gdLst/>
            <a:ahLst/>
            <a:rect l="l" t="t" r="r" b="b"/>
            <a:pathLst>
              <a:path w="21600" h="21600">
                <a:moveTo>
                  <a:pt x="0" y="0"/>
                </a:moveTo>
                <a:lnTo>
                  <a:pt x="21600" y="21600"/>
                </a:lnTo>
              </a:path>
            </a:pathLst>
          </a:custGeom>
          <a:noFill/>
          <a:ln w="19080">
            <a:solidFill>
              <a:srgbClr val="000000"/>
            </a:solidFill>
            <a:round/>
          </a:ln>
        </p:spPr>
        <p:style>
          <a:lnRef idx="0"/>
          <a:fillRef idx="0"/>
          <a:effectRef idx="0"/>
          <a:fontRef idx="minor"/>
        </p:style>
      </p:sp>
      <p:sp>
        <p:nvSpPr>
          <p:cNvPr id="128" name="CustomShape 3"/>
          <p:cNvSpPr/>
          <p:nvPr/>
        </p:nvSpPr>
        <p:spPr>
          <a:xfrm>
            <a:off x="425160" y="415800"/>
            <a:ext cx="182520" cy="360"/>
          </a:xfrm>
          <a:custGeom>
            <a:avLst/>
            <a:gdLst/>
            <a:ahLst/>
            <a:rect l="l" t="t" r="r" b="b"/>
            <a:pathLst>
              <a:path w="21600" h="21600">
                <a:moveTo>
                  <a:pt x="0" y="0"/>
                </a:moveTo>
                <a:lnTo>
                  <a:pt x="21600" y="21600"/>
                </a:lnTo>
              </a:path>
            </a:pathLst>
          </a:custGeom>
          <a:noFill/>
          <a:ln w="19080">
            <a:solidFill>
              <a:srgbClr val="000000"/>
            </a:solidFill>
            <a:round/>
          </a:ln>
        </p:spPr>
        <p:style>
          <a:lnRef idx="0"/>
          <a:fillRef idx="0"/>
          <a:effectRef idx="0"/>
          <a:fontRef idx="minor"/>
        </p:style>
      </p:sp>
      <p:sp>
        <p:nvSpPr>
          <p:cNvPr id="129" name="PlaceHolder 4"/>
          <p:cNvSpPr>
            <a:spLocks noGrp="1"/>
          </p:cNvSpPr>
          <p:nvPr>
            <p:ph type="title"/>
          </p:nvPr>
        </p:nvSpPr>
        <p:spPr>
          <a:xfrm>
            <a:off x="2400120" y="576000"/>
            <a:ext cx="6320880" cy="6346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0" name="PlaceHolder 5"/>
          <p:cNvSpPr>
            <a:spLocks noGrp="1"/>
          </p:cNvSpPr>
          <p:nvPr>
            <p:ph type="body"/>
          </p:nvPr>
        </p:nvSpPr>
        <p:spPr>
          <a:xfrm>
            <a:off x="2410200" y="1595880"/>
            <a:ext cx="3084120" cy="3001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31" name="PlaceHolder 6"/>
          <p:cNvSpPr>
            <a:spLocks noGrp="1"/>
          </p:cNvSpPr>
          <p:nvPr>
            <p:ph type="body"/>
          </p:nvPr>
        </p:nvSpPr>
        <p:spPr>
          <a:xfrm>
            <a:off x="5649120" y="1595880"/>
            <a:ext cx="3084120" cy="3001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0.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0.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0.xml"/><Relationship Id="rId3"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13.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slideLayout" Target="../slideLayouts/slideLayout13.xml"/><Relationship Id="rId8"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390400" y="608040"/>
            <a:ext cx="6330960" cy="1541160"/>
          </a:xfrm>
          <a:prstGeom prst="rect">
            <a:avLst/>
          </a:prstGeom>
          <a:noFill/>
          <a:ln>
            <a:noFill/>
          </a:ln>
        </p:spPr>
        <p:style>
          <a:lnRef idx="0"/>
          <a:fillRef idx="0"/>
          <a:effectRef idx="0"/>
          <a:fontRef idx="minor"/>
        </p:style>
        <p:txBody>
          <a:bodyPr lIns="90000" rIns="90000" tIns="91440" bIns="91440"/>
          <a:p>
            <a:pPr>
              <a:lnSpc>
                <a:spcPct val="100000"/>
              </a:lnSpc>
            </a:pPr>
            <a:r>
              <a:rPr b="1" lang="en-US" sz="4800" spc="-1" strike="noStrike">
                <a:solidFill>
                  <a:srgbClr val="ffffff"/>
                </a:solidFill>
                <a:latin typeface="Raleway"/>
                <a:ea typeface="Raleway"/>
              </a:rPr>
              <a:t>API Gateway</a:t>
            </a:r>
            <a:br/>
            <a:r>
              <a:rPr b="1" lang="en-US" sz="1800" spc="-1" strike="noStrike">
                <a:solidFill>
                  <a:srgbClr val="ffffff"/>
                </a:solidFill>
                <a:latin typeface="Raleway"/>
                <a:ea typeface="Raleway"/>
              </a:rPr>
              <a:t>An Introduction</a:t>
            </a:r>
            <a:endParaRPr b="0" lang="en-US" sz="1800" spc="-1" strike="noStrike">
              <a:latin typeface="Arial"/>
            </a:endParaRPr>
          </a:p>
        </p:txBody>
      </p:sp>
      <p:sp>
        <p:nvSpPr>
          <p:cNvPr id="175" name="CustomShape 2"/>
          <p:cNvSpPr/>
          <p:nvPr/>
        </p:nvSpPr>
        <p:spPr>
          <a:xfrm>
            <a:off x="2390400" y="3238560"/>
            <a:ext cx="6330960" cy="1240920"/>
          </a:xfrm>
          <a:prstGeom prst="rect">
            <a:avLst/>
          </a:prstGeom>
          <a:noFill/>
          <a:ln>
            <a:noFill/>
          </a:ln>
        </p:spPr>
        <p:style>
          <a:lnRef idx="0"/>
          <a:fillRef idx="0"/>
          <a:effectRef idx="0"/>
          <a:fontRef idx="minor"/>
        </p:style>
        <p:txBody>
          <a:bodyPr lIns="90000" rIns="90000" tIns="91440" bIns="91440" anchor="b"/>
          <a:p>
            <a:pPr>
              <a:lnSpc>
                <a:spcPct val="100000"/>
              </a:lnSpc>
            </a:pPr>
            <a:r>
              <a:rPr b="0" lang="en-US" sz="1800" spc="-1" strike="noStrike">
                <a:solidFill>
                  <a:srgbClr val="ffffff"/>
                </a:solidFill>
                <a:latin typeface="Lato"/>
                <a:ea typeface="Lato"/>
              </a:rPr>
              <a:t>August Duet @ Revature 7/01/2020</a:t>
            </a:r>
            <a:endParaRPr b="0" lang="en-US" sz="18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API Gateway (In practice)</a:t>
            </a:r>
            <a:endParaRPr b="0" lang="en-US" sz="3000" spc="-1" strike="noStrike">
              <a:latin typeface="Arial"/>
            </a:endParaRPr>
          </a:p>
        </p:txBody>
      </p:sp>
      <p:sp>
        <p:nvSpPr>
          <p:cNvPr id="254" name="CustomShape 2"/>
          <p:cNvSpPr/>
          <p:nvPr/>
        </p:nvSpPr>
        <p:spPr>
          <a:xfrm>
            <a:off x="2949480" y="1693080"/>
            <a:ext cx="5781600" cy="3001680"/>
          </a:xfrm>
          <a:prstGeom prst="rect">
            <a:avLst/>
          </a:prstGeom>
          <a:noFill/>
          <a:ln>
            <a:noFill/>
          </a:ln>
        </p:spPr>
        <p:style>
          <a:lnRef idx="0"/>
          <a:fillRef idx="0"/>
          <a:effectRef idx="0"/>
          <a:fontRef idx="minor"/>
        </p:style>
      </p:sp>
      <p:sp>
        <p:nvSpPr>
          <p:cNvPr id="255" name="TextShape 3"/>
          <p:cNvSpPr txBox="1"/>
          <p:nvPr/>
        </p:nvSpPr>
        <p:spPr>
          <a:xfrm>
            <a:off x="2536560" y="1244880"/>
            <a:ext cx="2401200" cy="1114200"/>
          </a:xfrm>
          <a:prstGeom prst="rect">
            <a:avLst/>
          </a:prstGeom>
          <a:noFill/>
          <a:ln>
            <a:noFill/>
          </a:ln>
        </p:spPr>
        <p:txBody>
          <a:bodyPr lIns="90000" rIns="90000" tIns="45000" bIns="45000"/>
          <a:p>
            <a:r>
              <a:rPr b="0" lang="en-US" sz="1800" spc="-1" strike="noStrike">
                <a:latin typeface="Arial"/>
              </a:rPr>
              <a:t>Framework Gateways</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Zuul</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Ocelot</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Hapi</a:t>
            </a:r>
            <a:endParaRPr b="0" lang="en-US" sz="1800" spc="-1" strike="noStrike">
              <a:latin typeface="Arial"/>
            </a:endParaRPr>
          </a:p>
        </p:txBody>
      </p:sp>
      <p:sp>
        <p:nvSpPr>
          <p:cNvPr id="256" name="TextShape 4"/>
          <p:cNvSpPr txBox="1"/>
          <p:nvPr/>
        </p:nvSpPr>
        <p:spPr>
          <a:xfrm>
            <a:off x="5943600" y="1693080"/>
            <a:ext cx="2806200" cy="2109240"/>
          </a:xfrm>
          <a:prstGeom prst="rect">
            <a:avLst/>
          </a:prstGeom>
          <a:noFill/>
          <a:ln>
            <a:noFill/>
          </a:ln>
        </p:spPr>
        <p:txBody>
          <a:bodyPr lIns="90000" rIns="90000" tIns="45000" bIns="45000"/>
          <a:p>
            <a:r>
              <a:rPr b="0" lang="en-US" sz="1800" spc="-1" strike="noStrike">
                <a:latin typeface="Arial"/>
              </a:rPr>
              <a:t>Managed Gateway</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AWS API Gateway</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GCP Cloud Endpoints</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Azure API Management</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Tyk</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Apigee</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Mulesoft</a:t>
            </a:r>
            <a:endParaRPr b="0" lang="en-US" sz="1800" spc="-1" strike="noStrike">
              <a:latin typeface="Arial"/>
            </a:endParaRPr>
          </a:p>
        </p:txBody>
      </p:sp>
      <p:sp>
        <p:nvSpPr>
          <p:cNvPr id="257" name="TextShape 5"/>
          <p:cNvSpPr txBox="1"/>
          <p:nvPr/>
        </p:nvSpPr>
        <p:spPr>
          <a:xfrm>
            <a:off x="2560320" y="3201840"/>
            <a:ext cx="2834640" cy="1370160"/>
          </a:xfrm>
          <a:prstGeom prst="rect">
            <a:avLst/>
          </a:prstGeom>
          <a:noFill/>
          <a:ln>
            <a:noFill/>
          </a:ln>
        </p:spPr>
        <p:txBody>
          <a:bodyPr lIns="90000" rIns="90000" tIns="45000" bIns="45000"/>
          <a:p>
            <a:r>
              <a:rPr b="0" lang="en-US" sz="1800" spc="-1" strike="noStrike">
                <a:latin typeface="Arial"/>
              </a:rPr>
              <a:t>Reverse Proxies</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Nginx</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Virtually any webserver capable of reverse proxy config</a:t>
            </a:r>
            <a:endParaRPr b="0" lang="en-US" sz="1800" spc="-1" strike="noStrike">
              <a:latin typeface="Arial"/>
            </a:endParaRPr>
          </a:p>
        </p:txBody>
      </p:sp>
    </p:spTree>
  </p:cSld>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1">
                                  <p:stCondLst>
                                    <p:cond delay="0"/>
                                  </p:stCondLst>
                                  <p:childTnLst>
                                    <p:set>
                                      <p:cBhvr>
                                        <p:cTn id="123"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1">
                                  <p:stCondLst>
                                    <p:cond delay="0"/>
                                  </p:stCondLst>
                                  <p:childTnLst>
                                    <p:set>
                                      <p:cBhvr>
                                        <p:cTn id="127" dur="1" fill="hold">
                                          <p:stCondLst>
                                            <p:cond delay="0"/>
                                          </p:stCondLst>
                                        </p:cTn>
                                        <p:tgtEl>
                                          <p:spTgt spid="255">
                                            <p:txEl>
                                              <p:pRg st="1" end="1"/>
                                            </p:txEl>
                                          </p:spTgt>
                                        </p:tgtEl>
                                        <p:attrNameLst>
                                          <p:attrName>style.visibility</p:attrName>
                                        </p:attrNameLst>
                                      </p:cBhvr>
                                      <p:to>
                                        <p:strVal val="visible"/>
                                      </p:to>
                                    </p:set>
                                  </p:childTnLst>
                                </p:cTn>
                              </p:par>
                              <p:par>
                                <p:cTn id="128" nodeType="withEffect" fill="hold" presetClass="entr" presetID="1">
                                  <p:stCondLst>
                                    <p:cond delay="0"/>
                                  </p:stCondLst>
                                  <p:childTnLst>
                                    <p:set>
                                      <p:cBhvr>
                                        <p:cTn id="129" dur="1" fill="hold">
                                          <p:stCondLst>
                                            <p:cond delay="0"/>
                                          </p:stCondLst>
                                        </p:cTn>
                                        <p:tgtEl>
                                          <p:spTgt spid="255">
                                            <p:txEl>
                                              <p:pRg st="2" end="2"/>
                                            </p:txEl>
                                          </p:spTgt>
                                        </p:tgtEl>
                                        <p:attrNameLst>
                                          <p:attrName>style.visibility</p:attrName>
                                        </p:attrNameLst>
                                      </p:cBhvr>
                                      <p:to>
                                        <p:strVal val="visible"/>
                                      </p:to>
                                    </p:set>
                                  </p:childTnLst>
                                </p:cTn>
                              </p:par>
                              <p:par>
                                <p:cTn id="130" nodeType="withEffect" fill="hold" presetClass="entr" presetID="1">
                                  <p:stCondLst>
                                    <p:cond delay="0"/>
                                  </p:stCondLst>
                                  <p:childTnLst>
                                    <p:set>
                                      <p:cBhvr>
                                        <p:cTn id="131"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1">
                                  <p:stCondLst>
                                    <p:cond delay="0"/>
                                  </p:stCondLst>
                                  <p:childTnLst>
                                    <p:set>
                                      <p:cBhvr>
                                        <p:cTn id="135"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1">
                                  <p:stCondLst>
                                    <p:cond delay="0"/>
                                  </p:stCondLst>
                                  <p:childTnLst>
                                    <p:set>
                                      <p:cBhvr>
                                        <p:cTn id="139" dur="1" fill="hold">
                                          <p:stCondLst>
                                            <p:cond delay="0"/>
                                          </p:stCondLst>
                                        </p:cTn>
                                        <p:tgtEl>
                                          <p:spTgt spid="256">
                                            <p:txEl>
                                              <p:pRg st="1" end="1"/>
                                            </p:txEl>
                                          </p:spTgt>
                                        </p:tgtEl>
                                        <p:attrNameLst>
                                          <p:attrName>style.visibility</p:attrName>
                                        </p:attrNameLst>
                                      </p:cBhvr>
                                      <p:to>
                                        <p:strVal val="visible"/>
                                      </p:to>
                                    </p:set>
                                  </p:childTnLst>
                                </p:cTn>
                              </p:par>
                              <p:par>
                                <p:cTn id="140" nodeType="withEffect" fill="hold" presetClass="entr" presetID="1">
                                  <p:stCondLst>
                                    <p:cond delay="0"/>
                                  </p:stCondLst>
                                  <p:childTnLst>
                                    <p:set>
                                      <p:cBhvr>
                                        <p:cTn id="141" dur="1" fill="hold">
                                          <p:stCondLst>
                                            <p:cond delay="0"/>
                                          </p:stCondLst>
                                        </p:cTn>
                                        <p:tgtEl>
                                          <p:spTgt spid="256">
                                            <p:txEl>
                                              <p:pRg st="2" end="2"/>
                                            </p:txEl>
                                          </p:spTgt>
                                        </p:tgtEl>
                                        <p:attrNameLst>
                                          <p:attrName>style.visibility</p:attrName>
                                        </p:attrNameLst>
                                      </p:cBhvr>
                                      <p:to>
                                        <p:strVal val="visible"/>
                                      </p:to>
                                    </p:set>
                                  </p:childTnLst>
                                </p:cTn>
                              </p:par>
                              <p:par>
                                <p:cTn id="142" nodeType="withEffect" fill="hold" presetClass="entr" presetID="1">
                                  <p:stCondLst>
                                    <p:cond delay="0"/>
                                  </p:stCondLst>
                                  <p:childTnLst>
                                    <p:set>
                                      <p:cBhvr>
                                        <p:cTn id="143" dur="1" fill="hold">
                                          <p:stCondLst>
                                            <p:cond delay="0"/>
                                          </p:stCondLst>
                                        </p:cTn>
                                        <p:tgtEl>
                                          <p:spTgt spid="256">
                                            <p:txEl>
                                              <p:pRg st="3" end="3"/>
                                            </p:txEl>
                                          </p:spTgt>
                                        </p:tgtEl>
                                        <p:attrNameLst>
                                          <p:attrName>style.visibility</p:attrName>
                                        </p:attrNameLst>
                                      </p:cBhvr>
                                      <p:to>
                                        <p:strVal val="visible"/>
                                      </p:to>
                                    </p:set>
                                  </p:childTnLst>
                                </p:cTn>
                              </p:par>
                              <p:par>
                                <p:cTn id="144" nodeType="withEffect" fill="hold" presetClass="entr" presetID="1">
                                  <p:stCondLst>
                                    <p:cond delay="0"/>
                                  </p:stCondLst>
                                  <p:childTnLst>
                                    <p:set>
                                      <p:cBhvr>
                                        <p:cTn id="145" dur="1" fill="hold">
                                          <p:stCondLst>
                                            <p:cond delay="0"/>
                                          </p:stCondLst>
                                        </p:cTn>
                                        <p:tgtEl>
                                          <p:spTgt spid="256">
                                            <p:txEl>
                                              <p:pRg st="4" end="4"/>
                                            </p:txEl>
                                          </p:spTgt>
                                        </p:tgtEl>
                                        <p:attrNameLst>
                                          <p:attrName>style.visibility</p:attrName>
                                        </p:attrNameLst>
                                      </p:cBhvr>
                                      <p:to>
                                        <p:strVal val="visible"/>
                                      </p:to>
                                    </p:set>
                                  </p:childTnLst>
                                </p:cTn>
                              </p:par>
                              <p:par>
                                <p:cTn id="146" nodeType="withEffect" fill="hold" presetClass="entr" presetID="1">
                                  <p:stCondLst>
                                    <p:cond delay="0"/>
                                  </p:stCondLst>
                                  <p:childTnLst>
                                    <p:set>
                                      <p:cBhvr>
                                        <p:cTn id="147" dur="1" fill="hold">
                                          <p:stCondLst>
                                            <p:cond delay="0"/>
                                          </p:stCondLst>
                                        </p:cTn>
                                        <p:tgtEl>
                                          <p:spTgt spid="256">
                                            <p:txEl>
                                              <p:pRg st="5" end="5"/>
                                            </p:txEl>
                                          </p:spTgt>
                                        </p:tgtEl>
                                        <p:attrNameLst>
                                          <p:attrName>style.visibility</p:attrName>
                                        </p:attrNameLst>
                                      </p:cBhvr>
                                      <p:to>
                                        <p:strVal val="visible"/>
                                      </p:to>
                                    </p:set>
                                  </p:childTnLst>
                                </p:cTn>
                              </p:par>
                              <p:par>
                                <p:cTn id="148" nodeType="withEffect" fill="hold" presetClass="entr" presetID="1">
                                  <p:stCondLst>
                                    <p:cond delay="0"/>
                                  </p:stCondLst>
                                  <p:childTnLst>
                                    <p:set>
                                      <p:cBhvr>
                                        <p:cTn id="149" dur="1" fill="hold">
                                          <p:stCondLst>
                                            <p:cond delay="0"/>
                                          </p:stCondLst>
                                        </p:cTn>
                                        <p:tgtEl>
                                          <p:spTgt spid="256">
                                            <p:txEl>
                                              <p:pRg st="6" end="6"/>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
                                  <p:stCondLst>
                                    <p:cond delay="0"/>
                                  </p:stCondLst>
                                  <p:childTnLst>
                                    <p:set>
                                      <p:cBhvr>
                                        <p:cTn id="153"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
                                  <p:stCondLst>
                                    <p:cond delay="0"/>
                                  </p:stCondLst>
                                  <p:childTnLst>
                                    <p:set>
                                      <p:cBhvr>
                                        <p:cTn id="157" dur="1" fill="hold">
                                          <p:stCondLst>
                                            <p:cond delay="0"/>
                                          </p:stCondLst>
                                        </p:cTn>
                                        <p:tgtEl>
                                          <p:spTgt spid="257">
                                            <p:txEl>
                                              <p:pRg st="1" end="1"/>
                                            </p:txEl>
                                          </p:spTgt>
                                        </p:tgtEl>
                                        <p:attrNameLst>
                                          <p:attrName>style.visibility</p:attrName>
                                        </p:attrNameLst>
                                      </p:cBhvr>
                                      <p:to>
                                        <p:strVal val="visible"/>
                                      </p:to>
                                    </p:set>
                                  </p:childTnLst>
                                </p:cTn>
                              </p:par>
                              <p:par>
                                <p:cTn id="158" nodeType="withEffect" fill="hold" presetClass="entr" presetID="1">
                                  <p:stCondLst>
                                    <p:cond delay="0"/>
                                  </p:stCondLst>
                                  <p:childTnLst>
                                    <p:set>
                                      <p:cBhvr>
                                        <p:cTn id="159"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API Gateway (In practice)</a:t>
            </a:r>
            <a:endParaRPr b="0" lang="en-US" sz="3000" spc="-1" strike="noStrike">
              <a:latin typeface="Arial"/>
            </a:endParaRPr>
          </a:p>
        </p:txBody>
      </p:sp>
      <p:sp>
        <p:nvSpPr>
          <p:cNvPr id="259" name="CustomShape 2"/>
          <p:cNvSpPr/>
          <p:nvPr/>
        </p:nvSpPr>
        <p:spPr>
          <a:xfrm>
            <a:off x="2949480" y="1693080"/>
            <a:ext cx="5781600" cy="3001680"/>
          </a:xfrm>
          <a:prstGeom prst="rect">
            <a:avLst/>
          </a:prstGeom>
          <a:noFill/>
          <a:ln>
            <a:noFill/>
          </a:ln>
        </p:spPr>
        <p:style>
          <a:lnRef idx="0"/>
          <a:fillRef idx="0"/>
          <a:effectRef idx="0"/>
          <a:fontRef idx="minor"/>
        </p:style>
      </p:sp>
      <p:sp>
        <p:nvSpPr>
          <p:cNvPr id="260" name="TextShape 3"/>
          <p:cNvSpPr txBox="1"/>
          <p:nvPr/>
        </p:nvSpPr>
        <p:spPr>
          <a:xfrm>
            <a:off x="2560320" y="1848600"/>
            <a:ext cx="2777040" cy="1626120"/>
          </a:xfrm>
          <a:prstGeom prst="rect">
            <a:avLst/>
          </a:prstGeom>
          <a:noFill/>
          <a:ln>
            <a:noFill/>
          </a:ln>
        </p:spPr>
        <p:txBody>
          <a:bodyPr lIns="90000" rIns="90000" tIns="45000" bIns="45000"/>
          <a:p>
            <a:r>
              <a:rPr b="0" lang="en-US" sz="1800" spc="-1" strike="noStrike">
                <a:latin typeface="Arial"/>
              </a:rPr>
              <a:t>Key Features</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API Security</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Monitoring and Logging</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Rate Limiting</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Threat protection</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Scaling</a:t>
            </a:r>
            <a:endParaRPr b="0" lang="en-US" sz="1800" spc="-1" strike="noStrike">
              <a:latin typeface="Arial"/>
            </a:endParaRPr>
          </a:p>
        </p:txBody>
      </p:sp>
      <p:sp>
        <p:nvSpPr>
          <p:cNvPr id="261" name="TextShape 4"/>
          <p:cNvSpPr txBox="1"/>
          <p:nvPr/>
        </p:nvSpPr>
        <p:spPr>
          <a:xfrm>
            <a:off x="5924880" y="1737360"/>
            <a:ext cx="2806200" cy="2109240"/>
          </a:xfrm>
          <a:prstGeom prst="rect">
            <a:avLst/>
          </a:prstGeom>
          <a:noFill/>
          <a:ln>
            <a:noFill/>
          </a:ln>
        </p:spPr>
        <p:txBody>
          <a:bodyPr lIns="90000" rIns="90000" tIns="45000" bIns="45000"/>
          <a:p>
            <a:r>
              <a:rPr b="0" lang="en-US" sz="1800" spc="-1" strike="noStrike">
                <a:latin typeface="Arial"/>
              </a:rPr>
              <a:t>Bonus Features</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Retry Policies</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Caching</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Authentication</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Authorization</a:t>
            </a:r>
            <a:endParaRPr b="0" lang="en-US" sz="1800" spc="-1" strike="noStrike">
              <a:latin typeface="Arial"/>
            </a:endParaRPr>
          </a:p>
          <a:p>
            <a:pPr marL="216000" indent="-216000">
              <a:buClr>
                <a:srgbClr val="000000"/>
              </a:buClr>
              <a:buSzPct val="45000"/>
              <a:buFont typeface="Symbol" charset="2"/>
              <a:buChar char=""/>
            </a:pPr>
            <a:r>
              <a:rPr b="0" lang="en-US" sz="1800" spc="-1" strike="noStrike">
                <a:latin typeface="Arial"/>
              </a:rPr>
              <a:t>Caching</a:t>
            </a:r>
            <a:endParaRPr b="0" lang="en-US" sz="1800" spc="-1" strike="noStrike">
              <a:latin typeface="Arial"/>
            </a:endParaRPr>
          </a:p>
        </p:txBody>
      </p:sp>
    </p:spTree>
  </p:cSld>
  <p:timing>
    <p:tnLst>
      <p:par>
        <p:cTn id="160" dur="indefinite" restart="never" nodeType="tmRoot">
          <p:childTnLst>
            <p:seq>
              <p:cTn id="161" dur="indefinite" nodeType="mainSeq">
                <p:childTnLst>
                  <p:par>
                    <p:cTn id="162" fill="hold">
                      <p:stCondLst>
                        <p:cond delay="indefinite"/>
                      </p:stCondLst>
                      <p:childTnLst>
                        <p:par>
                          <p:cTn id="163" fill="hold">
                            <p:stCondLst>
                              <p:cond delay="0"/>
                            </p:stCondLst>
                            <p:childTnLst>
                              <p:par>
                                <p:cTn id="164" nodeType="clickEffect" fill="hold" presetClass="entr" presetID="1">
                                  <p:stCondLst>
                                    <p:cond delay="0"/>
                                  </p:stCondLst>
                                  <p:childTnLst>
                                    <p:set>
                                      <p:cBhvr>
                                        <p:cTn id="165"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1">
                                  <p:stCondLst>
                                    <p:cond delay="0"/>
                                  </p:stCondLst>
                                  <p:childTnLst>
                                    <p:set>
                                      <p:cBhvr>
                                        <p:cTn id="169" dur="1" fill="hold">
                                          <p:stCondLst>
                                            <p:cond delay="0"/>
                                          </p:stCondLst>
                                        </p:cTn>
                                        <p:tgtEl>
                                          <p:spTgt spid="260">
                                            <p:txEl>
                                              <p:pRg st="1" end="1"/>
                                            </p:txEl>
                                          </p:spTgt>
                                        </p:tgtEl>
                                        <p:attrNameLst>
                                          <p:attrName>style.visibility</p:attrName>
                                        </p:attrNameLst>
                                      </p:cBhvr>
                                      <p:to>
                                        <p:strVal val="visible"/>
                                      </p:to>
                                    </p:set>
                                  </p:childTnLst>
                                </p:cTn>
                              </p:par>
                              <p:par>
                                <p:cTn id="170" nodeType="withEffect" fill="hold" presetClass="entr" presetID="1">
                                  <p:stCondLst>
                                    <p:cond delay="0"/>
                                  </p:stCondLst>
                                  <p:childTnLst>
                                    <p:set>
                                      <p:cBhvr>
                                        <p:cTn id="171" dur="1" fill="hold">
                                          <p:stCondLst>
                                            <p:cond delay="0"/>
                                          </p:stCondLst>
                                        </p:cTn>
                                        <p:tgtEl>
                                          <p:spTgt spid="260">
                                            <p:txEl>
                                              <p:pRg st="2" end="2"/>
                                            </p:txEl>
                                          </p:spTgt>
                                        </p:tgtEl>
                                        <p:attrNameLst>
                                          <p:attrName>style.visibility</p:attrName>
                                        </p:attrNameLst>
                                      </p:cBhvr>
                                      <p:to>
                                        <p:strVal val="visible"/>
                                      </p:to>
                                    </p:set>
                                  </p:childTnLst>
                                </p:cTn>
                              </p:par>
                              <p:par>
                                <p:cTn id="172" nodeType="withEffect" fill="hold" presetClass="entr" presetID="1">
                                  <p:stCondLst>
                                    <p:cond delay="0"/>
                                  </p:stCondLst>
                                  <p:childTnLst>
                                    <p:set>
                                      <p:cBhvr>
                                        <p:cTn id="173" dur="1" fill="hold">
                                          <p:stCondLst>
                                            <p:cond delay="0"/>
                                          </p:stCondLst>
                                        </p:cTn>
                                        <p:tgtEl>
                                          <p:spTgt spid="260">
                                            <p:txEl>
                                              <p:pRg st="3" end="3"/>
                                            </p:txEl>
                                          </p:spTgt>
                                        </p:tgtEl>
                                        <p:attrNameLst>
                                          <p:attrName>style.visibility</p:attrName>
                                        </p:attrNameLst>
                                      </p:cBhvr>
                                      <p:to>
                                        <p:strVal val="visible"/>
                                      </p:to>
                                    </p:set>
                                  </p:childTnLst>
                                </p:cTn>
                              </p:par>
                              <p:par>
                                <p:cTn id="174" nodeType="withEffect" fill="hold" presetClass="entr" presetID="1">
                                  <p:stCondLst>
                                    <p:cond delay="0"/>
                                  </p:stCondLst>
                                  <p:childTnLst>
                                    <p:set>
                                      <p:cBhvr>
                                        <p:cTn id="175" dur="1" fill="hold">
                                          <p:stCondLst>
                                            <p:cond delay="0"/>
                                          </p:stCondLst>
                                        </p:cTn>
                                        <p:tgtEl>
                                          <p:spTgt spid="260">
                                            <p:txEl>
                                              <p:pRg st="4" end="4"/>
                                            </p:txEl>
                                          </p:spTgt>
                                        </p:tgtEl>
                                        <p:attrNameLst>
                                          <p:attrName>style.visibility</p:attrName>
                                        </p:attrNameLst>
                                      </p:cBhvr>
                                      <p:to>
                                        <p:strVal val="visible"/>
                                      </p:to>
                                    </p:set>
                                  </p:childTnLst>
                                </p:cTn>
                              </p:par>
                              <p:par>
                                <p:cTn id="176" nodeType="withEffect" fill="hold" presetClass="entr" presetID="1">
                                  <p:stCondLst>
                                    <p:cond delay="0"/>
                                  </p:stCondLst>
                                  <p:childTnLst>
                                    <p:set>
                                      <p:cBhvr>
                                        <p:cTn id="177"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
                                  <p:stCondLst>
                                    <p:cond delay="0"/>
                                  </p:stCondLst>
                                  <p:childTnLst>
                                    <p:set>
                                      <p:cBhvr>
                                        <p:cTn id="181" dur="1" fill="hold">
                                          <p:stCondLst>
                                            <p:cond delay="0"/>
                                          </p:stCondLst>
                                        </p:cTn>
                                        <p:tgtEl>
                                          <p:spTgt spid="261">
                                            <p:txEl>
                                              <p:pRg st="0" end="0"/>
                                            </p:txEl>
                                          </p:spTgt>
                                        </p:tgtEl>
                                        <p:attrNameLst>
                                          <p:attrName>style.visibility</p:attrName>
                                        </p:attrNameLst>
                                      </p:cBhvr>
                                      <p:to>
                                        <p:strVal val="visible"/>
                                      </p:to>
                                    </p:set>
                                  </p:childTnLst>
                                </p:cTn>
                              </p:par>
                              <p:par>
                                <p:cTn id="182" nodeType="withEffect" fill="hold" presetClass="entr" presetID="1">
                                  <p:stCondLst>
                                    <p:cond delay="0"/>
                                  </p:stCondLst>
                                  <p:childTnLst>
                                    <p:set>
                                      <p:cBhvr>
                                        <p:cTn id="183" dur="1" fill="hold">
                                          <p:stCondLst>
                                            <p:cond delay="0"/>
                                          </p:stCondLst>
                                        </p:cTn>
                                        <p:tgtEl>
                                          <p:spTgt spid="261">
                                            <p:txEl>
                                              <p:pRg st="1" end="1"/>
                                            </p:txEl>
                                          </p:spTgt>
                                        </p:tgtEl>
                                        <p:attrNameLst>
                                          <p:attrName>style.visibility</p:attrName>
                                        </p:attrNameLst>
                                      </p:cBhvr>
                                      <p:to>
                                        <p:strVal val="visible"/>
                                      </p:to>
                                    </p:set>
                                  </p:childTnLst>
                                </p:cTn>
                              </p:par>
                              <p:par>
                                <p:cTn id="184" nodeType="withEffect" fill="hold" presetClass="entr" presetID="1">
                                  <p:stCondLst>
                                    <p:cond delay="0"/>
                                  </p:stCondLst>
                                  <p:childTnLst>
                                    <p:set>
                                      <p:cBhvr>
                                        <p:cTn id="185" dur="1" fill="hold">
                                          <p:stCondLst>
                                            <p:cond delay="0"/>
                                          </p:stCondLst>
                                        </p:cTn>
                                        <p:tgtEl>
                                          <p:spTgt spid="261">
                                            <p:txEl>
                                              <p:pRg st="2" end="2"/>
                                            </p:txEl>
                                          </p:spTgt>
                                        </p:tgtEl>
                                        <p:attrNameLst>
                                          <p:attrName>style.visibility</p:attrName>
                                        </p:attrNameLst>
                                      </p:cBhvr>
                                      <p:to>
                                        <p:strVal val="visible"/>
                                      </p:to>
                                    </p:set>
                                  </p:childTnLst>
                                </p:cTn>
                              </p:par>
                              <p:par>
                                <p:cTn id="186" nodeType="withEffect" fill="hold" presetClass="entr" presetID="1">
                                  <p:stCondLst>
                                    <p:cond delay="0"/>
                                  </p:stCondLst>
                                  <p:childTnLst>
                                    <p:set>
                                      <p:cBhvr>
                                        <p:cTn id="187" dur="1" fill="hold">
                                          <p:stCondLst>
                                            <p:cond delay="0"/>
                                          </p:stCondLst>
                                        </p:cTn>
                                        <p:tgtEl>
                                          <p:spTgt spid="261">
                                            <p:txEl>
                                              <p:pRg st="3" end="3"/>
                                            </p:txEl>
                                          </p:spTgt>
                                        </p:tgtEl>
                                        <p:attrNameLst>
                                          <p:attrName>style.visibility</p:attrName>
                                        </p:attrNameLst>
                                      </p:cBhvr>
                                      <p:to>
                                        <p:strVal val="visible"/>
                                      </p:to>
                                    </p:set>
                                  </p:childTnLst>
                                </p:cTn>
                              </p:par>
                              <p:par>
                                <p:cTn id="188" nodeType="withEffect" fill="hold" presetClass="entr" presetID="1">
                                  <p:stCondLst>
                                    <p:cond delay="0"/>
                                  </p:stCondLst>
                                  <p:childTnLst>
                                    <p:set>
                                      <p:cBhvr>
                                        <p:cTn id="189" dur="1" fill="hold">
                                          <p:stCondLst>
                                            <p:cond delay="0"/>
                                          </p:stCondLst>
                                        </p:cTn>
                                        <p:tgtEl>
                                          <p:spTgt spid="261">
                                            <p:txEl>
                                              <p:pRg st="4" end="4"/>
                                            </p:txEl>
                                          </p:spTgt>
                                        </p:tgtEl>
                                        <p:attrNameLst>
                                          <p:attrName>style.visibility</p:attrName>
                                        </p:attrNameLst>
                                      </p:cBhvr>
                                      <p:to>
                                        <p:strVal val="visible"/>
                                      </p:to>
                                    </p:set>
                                  </p:childTnLst>
                                </p:cTn>
                              </p:par>
                              <p:par>
                                <p:cTn id="190" nodeType="withEffect" fill="hold" presetClass="entr" presetID="1">
                                  <p:stCondLst>
                                    <p:cond delay="0"/>
                                  </p:stCondLst>
                                  <p:childTnLst>
                                    <p:set>
                                      <p:cBhvr>
                                        <p:cTn id="191" dur="1" fill="hold">
                                          <p:stCondLst>
                                            <p:cond delay="0"/>
                                          </p:stCondLst>
                                        </p:cTn>
                                        <p:tgtEl>
                                          <p:spTgt spid="26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406440" y="1806840"/>
            <a:ext cx="8296200" cy="15411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US" sz="4800" spc="-1" strike="noStrike">
                <a:solidFill>
                  <a:srgbClr val="ffffff"/>
                </a:solidFill>
                <a:latin typeface="Raleway"/>
                <a:ea typeface="Raleway"/>
              </a:rPr>
              <a:t>Let’s get Started</a:t>
            </a:r>
            <a:endParaRPr b="0" lang="en-US" sz="4800" spc="-1" strike="noStrike">
              <a:latin typeface="Arial"/>
            </a:endParaRPr>
          </a:p>
        </p:txBody>
      </p:sp>
    </p:spTree>
  </p:cSld>
  <p:timing>
    <p:tnLst>
      <p:par>
        <p:cTn id="192" dur="indefinite" restart="never" nodeType="tmRoot">
          <p:childTnLst>
            <p:seq>
              <p:cTn id="193"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Its Easy</a:t>
            </a:r>
            <a:endParaRPr b="0" lang="en-US" sz="3000" spc="-1" strike="noStrike">
              <a:latin typeface="Arial"/>
            </a:endParaRPr>
          </a:p>
        </p:txBody>
      </p:sp>
      <p:pic>
        <p:nvPicPr>
          <p:cNvPr id="264" name="" descr=""/>
          <p:cNvPicPr/>
          <p:nvPr/>
        </p:nvPicPr>
        <p:blipFill>
          <a:blip r:embed="rId1"/>
          <a:stretch/>
        </p:blipFill>
        <p:spPr>
          <a:xfrm>
            <a:off x="3200400" y="1431000"/>
            <a:ext cx="4962240" cy="2866680"/>
          </a:xfrm>
          <a:prstGeom prst="rect">
            <a:avLst/>
          </a:prstGeom>
          <a:ln>
            <a:noFill/>
          </a:ln>
        </p:spPr>
      </p:pic>
    </p:spTree>
  </p:cSld>
  <p:timing>
    <p:tnLst>
      <p:par>
        <p:cTn id="194" dur="indefinite" restart="never" nodeType="tmRoot">
          <p:childTnLst>
            <p:seq>
              <p:cTn id="195"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Or Not</a:t>
            </a:r>
            <a:endParaRPr b="0" lang="en-US" sz="3000" spc="-1" strike="noStrike">
              <a:latin typeface="Arial"/>
            </a:endParaRPr>
          </a:p>
        </p:txBody>
      </p:sp>
      <p:pic>
        <p:nvPicPr>
          <p:cNvPr id="266" name="" descr=""/>
          <p:cNvPicPr/>
          <p:nvPr/>
        </p:nvPicPr>
        <p:blipFill>
          <a:blip r:embed="rId1"/>
          <a:stretch/>
        </p:blipFill>
        <p:spPr>
          <a:xfrm>
            <a:off x="3072960" y="1280160"/>
            <a:ext cx="5248080" cy="3342960"/>
          </a:xfrm>
          <a:prstGeom prst="rect">
            <a:avLst/>
          </a:prstGeom>
          <a:ln>
            <a:noFill/>
          </a:ln>
        </p:spPr>
      </p:pic>
    </p:spTree>
  </p:cSld>
  <p:timing>
    <p:tnLst>
      <p:par>
        <p:cTn id="196" dur="indefinite" restart="never" nodeType="tmRoot">
          <p:childTnLst>
            <p:seq>
              <p:cTn id="197"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Definitely Not</a:t>
            </a:r>
            <a:endParaRPr b="0" lang="en-US" sz="3000" spc="-1" strike="noStrike">
              <a:latin typeface="Arial"/>
            </a:endParaRPr>
          </a:p>
        </p:txBody>
      </p:sp>
      <p:pic>
        <p:nvPicPr>
          <p:cNvPr id="268" name="" descr=""/>
          <p:cNvPicPr/>
          <p:nvPr/>
        </p:nvPicPr>
        <p:blipFill>
          <a:blip r:embed="rId1"/>
          <a:stretch/>
        </p:blipFill>
        <p:spPr>
          <a:xfrm>
            <a:off x="1463040" y="1097280"/>
            <a:ext cx="7372080" cy="3657240"/>
          </a:xfrm>
          <a:prstGeom prst="rect">
            <a:avLst/>
          </a:prstGeom>
          <a:ln>
            <a:noFill/>
          </a:ln>
        </p:spPr>
      </p:pic>
    </p:spTree>
  </p:cSld>
  <p:timing>
    <p:tnLst>
      <p:par>
        <p:cTn id="198" dur="indefinite" restart="never" nodeType="tmRoot">
          <p:childTnLst>
            <p:seq>
              <p:cTn id="199"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Overview</a:t>
            </a:r>
            <a:endParaRPr b="0" lang="en-US" sz="3000" spc="-1" strike="noStrike">
              <a:latin typeface="Arial"/>
            </a:endParaRPr>
          </a:p>
        </p:txBody>
      </p:sp>
      <p:sp>
        <p:nvSpPr>
          <p:cNvPr id="177" name="CustomShape 2"/>
          <p:cNvSpPr/>
          <p:nvPr/>
        </p:nvSpPr>
        <p:spPr>
          <a:xfrm>
            <a:off x="2400120" y="1576440"/>
            <a:ext cx="6320880" cy="3001680"/>
          </a:xfrm>
          <a:prstGeom prst="rect">
            <a:avLst/>
          </a:prstGeom>
          <a:noFill/>
          <a:ln>
            <a:noFill/>
          </a:ln>
        </p:spPr>
        <p:style>
          <a:lnRef idx="0"/>
          <a:fillRef idx="0"/>
          <a:effectRef idx="0"/>
          <a:fontRef idx="minor"/>
        </p:style>
        <p:txBody>
          <a:bodyPr lIns="90000" rIns="90000" tIns="91440" bIns="91440"/>
          <a:p>
            <a:pPr>
              <a:lnSpc>
                <a:spcPct val="115000"/>
              </a:lnSpc>
            </a:pPr>
            <a:r>
              <a:rPr b="0" lang="en-US" sz="1400" spc="-1" strike="noStrike">
                <a:solidFill>
                  <a:srgbClr val="000000"/>
                </a:solidFill>
                <a:latin typeface="Lato"/>
                <a:ea typeface="Lato"/>
              </a:rPr>
              <a:t>API Gateway is a means of routing traffic in a distributed system</a:t>
            </a:r>
            <a:endParaRPr b="0" lang="en-US" sz="1400" spc="-1" strike="noStrike">
              <a:latin typeface="Arial"/>
            </a:endParaRPr>
          </a:p>
          <a:p>
            <a:pPr>
              <a:lnSpc>
                <a:spcPct val="115000"/>
              </a:lnSpc>
              <a:spcBef>
                <a:spcPts val="1599"/>
              </a:spcBef>
            </a:pPr>
            <a:r>
              <a:rPr b="0" lang="en-US" sz="1400" spc="-1" strike="noStrike">
                <a:solidFill>
                  <a:srgbClr val="000000"/>
                </a:solidFill>
                <a:latin typeface="Lato"/>
                <a:ea typeface="Lato"/>
              </a:rPr>
              <a:t>API Gateway is used to simplify the client requests model</a:t>
            </a:r>
            <a:endParaRPr b="0" lang="en-US" sz="1400" spc="-1" strike="noStrike">
              <a:latin typeface="Arial"/>
            </a:endParaRPr>
          </a:p>
          <a:p>
            <a:pPr>
              <a:lnSpc>
                <a:spcPct val="115000"/>
              </a:lnSpc>
              <a:spcBef>
                <a:spcPts val="1599"/>
              </a:spcBef>
            </a:pPr>
            <a:r>
              <a:rPr b="0" lang="en-US" sz="1400" spc="-1" strike="noStrike">
                <a:solidFill>
                  <a:srgbClr val="000000"/>
                </a:solidFill>
                <a:latin typeface="Lato"/>
                <a:ea typeface="Lato"/>
              </a:rPr>
              <a:t>API Gateway provides a common interface for services to be leveraged by clients.</a:t>
            </a:r>
            <a:endParaRPr b="0" lang="en-US" sz="1400" spc="-1" strike="noStrike">
              <a:latin typeface="Arial"/>
            </a:endParaRPr>
          </a:p>
          <a:p>
            <a:pPr>
              <a:lnSpc>
                <a:spcPct val="115000"/>
              </a:lnSpc>
              <a:spcBef>
                <a:spcPts val="1599"/>
              </a:spcBef>
            </a:pPr>
            <a:r>
              <a:rPr b="0" lang="en-US" sz="1400" spc="-1" strike="noStrike">
                <a:solidFill>
                  <a:srgbClr val="000000"/>
                </a:solidFill>
                <a:latin typeface="Lato"/>
                <a:ea typeface="Lato"/>
              </a:rPr>
              <a:t>API Gateway == $$$$$ </a:t>
            </a:r>
            <a:endParaRPr b="0" lang="en-US" sz="1400" spc="-1" strike="noStrike">
              <a:latin typeface="Arial"/>
            </a:endParaRPr>
          </a:p>
          <a:p>
            <a:pPr>
              <a:lnSpc>
                <a:spcPct val="115000"/>
              </a:lnSpc>
              <a:spcBef>
                <a:spcPts val="1599"/>
              </a:spcBef>
            </a:pPr>
            <a:endParaRPr b="0" lang="en-US" sz="1400" spc="-1" strike="noStrike">
              <a:latin typeface="Arial"/>
            </a:endParaRPr>
          </a:p>
          <a:p>
            <a:pPr>
              <a:lnSpc>
                <a:spcPct val="115000"/>
              </a:lnSpc>
              <a:spcBef>
                <a:spcPts val="1599"/>
              </a:spcBef>
            </a:pPr>
            <a:endParaRPr b="0" lang="en-US" sz="1400" spc="-1" strike="noStrike">
              <a:latin typeface="Arial"/>
            </a:endParaRPr>
          </a:p>
          <a:p>
            <a:pPr>
              <a:lnSpc>
                <a:spcPct val="115000"/>
              </a:lnSpc>
              <a:spcBef>
                <a:spcPts val="1599"/>
              </a:spcBef>
              <a:spcAft>
                <a:spcPts val="1599"/>
              </a:spcAft>
            </a:pPr>
            <a:endParaRPr b="0" lang="en-US" sz="14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What API Gateway is not</a:t>
            </a:r>
            <a:endParaRPr b="0" lang="en-US" sz="3000" spc="-1" strike="noStrike">
              <a:latin typeface="Arial"/>
            </a:endParaRPr>
          </a:p>
        </p:txBody>
      </p:sp>
      <p:sp>
        <p:nvSpPr>
          <p:cNvPr id="179" name="CustomShape 2"/>
          <p:cNvSpPr/>
          <p:nvPr/>
        </p:nvSpPr>
        <p:spPr>
          <a:xfrm>
            <a:off x="2410200" y="1595880"/>
            <a:ext cx="6320880" cy="3001680"/>
          </a:xfrm>
          <a:prstGeom prst="rect">
            <a:avLst/>
          </a:prstGeom>
          <a:noFill/>
          <a:ln>
            <a:noFill/>
          </a:ln>
        </p:spPr>
        <p:style>
          <a:lnRef idx="0"/>
          <a:fillRef idx="0"/>
          <a:effectRef idx="0"/>
          <a:fontRef idx="minor"/>
        </p:style>
        <p:txBody>
          <a:bodyPr lIns="90000" rIns="90000" tIns="91440" bIns="91440"/>
          <a:p>
            <a:pPr algn="ctr">
              <a:lnSpc>
                <a:spcPct val="115000"/>
              </a:lnSpc>
            </a:pPr>
            <a:endParaRPr b="0" lang="en-US" sz="1800" spc="-1" strike="noStrike">
              <a:latin typeface="Arial"/>
            </a:endParaRPr>
          </a:p>
          <a:p>
            <a:pPr algn="ctr">
              <a:lnSpc>
                <a:spcPct val="115000"/>
              </a:lnSpc>
            </a:pPr>
            <a:endParaRPr b="0" lang="en-US" sz="1800" spc="-1" strike="noStrike">
              <a:latin typeface="Arial"/>
            </a:endParaRPr>
          </a:p>
          <a:p>
            <a:pPr algn="ctr">
              <a:lnSpc>
                <a:spcPct val="115000"/>
              </a:lnSpc>
            </a:pPr>
            <a:endParaRPr b="0" lang="en-US" sz="1800" spc="-1" strike="noStrike">
              <a:latin typeface="Arial"/>
            </a:endParaRPr>
          </a:p>
          <a:p>
            <a:pPr algn="ctr">
              <a:lnSpc>
                <a:spcPct val="115000"/>
              </a:lnSpc>
            </a:pPr>
            <a:endParaRPr b="0" lang="en-US" sz="1800" spc="-1" strike="noStrike">
              <a:latin typeface="Arial"/>
            </a:endParaRPr>
          </a:p>
          <a:p>
            <a:pPr algn="ctr">
              <a:lnSpc>
                <a:spcPct val="115000"/>
              </a:lnSpc>
            </a:pPr>
            <a:endParaRPr b="0" lang="en-US" sz="1800" spc="-1" strike="noStrike">
              <a:latin typeface="Arial"/>
            </a:endParaRPr>
          </a:p>
          <a:p>
            <a:pPr algn="ctr">
              <a:lnSpc>
                <a:spcPct val="115000"/>
              </a:lnSpc>
            </a:pPr>
            <a:r>
              <a:rPr b="0" lang="en-US" sz="2000" spc="-1" strike="noStrike">
                <a:solidFill>
                  <a:srgbClr val="000000"/>
                </a:solidFill>
                <a:latin typeface="Lato"/>
                <a:ea typeface="Lato"/>
              </a:rPr>
              <a:t>API GATEWAYS ARE NOT LOAD BALANCERS!</a:t>
            </a:r>
            <a:endParaRPr b="0" lang="en-US" sz="20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API Gateway (Routing)</a:t>
            </a:r>
            <a:endParaRPr b="0" lang="en-US" sz="3000" spc="-1" strike="noStrike">
              <a:latin typeface="Arial"/>
            </a:endParaRPr>
          </a:p>
        </p:txBody>
      </p:sp>
      <p:sp>
        <p:nvSpPr>
          <p:cNvPr id="181" name="CustomShape 2"/>
          <p:cNvSpPr/>
          <p:nvPr/>
        </p:nvSpPr>
        <p:spPr>
          <a:xfrm>
            <a:off x="2410200" y="1595880"/>
            <a:ext cx="6320880" cy="3001680"/>
          </a:xfrm>
          <a:prstGeom prst="rect">
            <a:avLst/>
          </a:prstGeom>
          <a:noFill/>
          <a:ln>
            <a:noFill/>
          </a:ln>
        </p:spPr>
        <p:style>
          <a:lnRef idx="0"/>
          <a:fillRef idx="0"/>
          <a:effectRef idx="0"/>
          <a:fontRef idx="minor"/>
        </p:style>
        <p:txBody>
          <a:bodyPr lIns="90000" rIns="90000" tIns="91440" bIns="91440"/>
          <a:p>
            <a:pPr algn="ctr">
              <a:lnSpc>
                <a:spcPct val="115000"/>
              </a:lnSpc>
            </a:pPr>
            <a:r>
              <a:rPr b="0" lang="en-US" sz="2000" spc="-1" strike="noStrike">
                <a:solidFill>
                  <a:srgbClr val="000000"/>
                </a:solidFill>
                <a:latin typeface="Lato"/>
                <a:ea typeface="Lato"/>
              </a:rPr>
              <a:t>Why do you use Google Maps?</a:t>
            </a:r>
            <a:endParaRPr b="0" lang="en-US" sz="2000" spc="-1" strike="noStrike">
              <a:latin typeface="Arial"/>
            </a:endParaRPr>
          </a:p>
        </p:txBody>
      </p:sp>
      <p:grpSp>
        <p:nvGrpSpPr>
          <p:cNvPr id="182" name="Group 3"/>
          <p:cNvGrpSpPr/>
          <p:nvPr/>
        </p:nvGrpSpPr>
        <p:grpSpPr>
          <a:xfrm>
            <a:off x="3477600" y="2100960"/>
            <a:ext cx="1045440" cy="2496600"/>
            <a:chOff x="3477600" y="2100960"/>
            <a:chExt cx="1045440" cy="2496600"/>
          </a:xfrm>
        </p:grpSpPr>
        <p:sp>
          <p:nvSpPr>
            <p:cNvPr id="183" name="CustomShape 4"/>
            <p:cNvSpPr/>
            <p:nvPr/>
          </p:nvSpPr>
          <p:spPr>
            <a:xfrm>
              <a:off x="3634920" y="2100960"/>
              <a:ext cx="71388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FIND</a:t>
              </a:r>
              <a:endParaRPr b="0" lang="en-US" sz="1800" spc="-1" strike="noStrike">
                <a:latin typeface="Arial"/>
              </a:endParaRPr>
            </a:p>
          </p:txBody>
        </p:sp>
        <p:pic>
          <p:nvPicPr>
            <p:cNvPr id="184" name="Picture 2" descr=""/>
            <p:cNvPicPr/>
            <p:nvPr/>
          </p:nvPicPr>
          <p:blipFill>
            <a:blip r:embed="rId1"/>
            <a:stretch/>
          </p:blipFill>
          <p:spPr>
            <a:xfrm>
              <a:off x="3477600" y="2457360"/>
              <a:ext cx="1045440" cy="2140200"/>
            </a:xfrm>
            <a:prstGeom prst="rect">
              <a:avLst/>
            </a:prstGeom>
            <a:ln>
              <a:noFill/>
            </a:ln>
          </p:spPr>
        </p:pic>
      </p:grpSp>
      <p:grpSp>
        <p:nvGrpSpPr>
          <p:cNvPr id="185" name="Group 5"/>
          <p:cNvGrpSpPr/>
          <p:nvPr/>
        </p:nvGrpSpPr>
        <p:grpSpPr>
          <a:xfrm>
            <a:off x="6276240" y="2132280"/>
            <a:ext cx="1558080" cy="2434320"/>
            <a:chOff x="6276240" y="2132280"/>
            <a:chExt cx="1558080" cy="2434320"/>
          </a:xfrm>
        </p:grpSpPr>
        <p:sp>
          <p:nvSpPr>
            <p:cNvPr id="186" name="CustomShape 6"/>
            <p:cNvSpPr/>
            <p:nvPr/>
          </p:nvSpPr>
          <p:spPr>
            <a:xfrm>
              <a:off x="6276240" y="2132280"/>
              <a:ext cx="155808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NAVIGATE</a:t>
              </a:r>
              <a:endParaRPr b="0" lang="en-US" sz="1800" spc="-1" strike="noStrike">
                <a:latin typeface="Arial"/>
              </a:endParaRPr>
            </a:p>
          </p:txBody>
        </p:sp>
        <p:pic>
          <p:nvPicPr>
            <p:cNvPr id="187" name="Picture 3" descr=""/>
            <p:cNvPicPr/>
            <p:nvPr/>
          </p:nvPicPr>
          <p:blipFill>
            <a:blip r:embed="rId2"/>
            <a:stretch/>
          </p:blipFill>
          <p:spPr>
            <a:xfrm>
              <a:off x="6480720" y="2488680"/>
              <a:ext cx="1004040" cy="2077920"/>
            </a:xfrm>
            <a:prstGeom prst="rect">
              <a:avLst/>
            </a:prstGeom>
            <a:ln>
              <a:noFill/>
            </a:ln>
          </p:spPr>
        </p:pic>
      </p:gr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0" fill="hold">
                                          <p:stCondLst>
                                            <p:cond delay="0"/>
                                          </p:stCondLst>
                                        </p:cTn>
                                        <p:tgtEl>
                                          <p:spTgt spid="1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0">
                                  <p:stCondLst>
                                    <p:cond delay="0"/>
                                  </p:stCondLst>
                                  <p:childTnLst>
                                    <p:set>
                                      <p:cBhvr>
                                        <p:cTn id="28" dur="1" fill="hold">
                                          <p:stCondLst>
                                            <p:cond delay="0"/>
                                          </p:stCondLst>
                                        </p:cTn>
                                        <p:tgtEl>
                                          <p:spTgt spid="182"/>
                                        </p:tgtEl>
                                        <p:attrNameLst>
                                          <p:attrName>style.visibility</p:attrName>
                                        </p:attrNameLst>
                                      </p:cBhvr>
                                      <p:to>
                                        <p:strVal val="visible"/>
                                      </p:to>
                                    </p:set>
                                    <p:animEffect filter="fade" transition="in">
                                      <p:cBhvr additive="repl">
                                        <p:cTn id="29" dur="500"/>
                                        <p:tgtEl>
                                          <p:spTgt spid="182"/>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185"/>
                                        </p:tgtEl>
                                        <p:attrNameLst>
                                          <p:attrName>style.visibility</p:attrName>
                                        </p:attrNameLst>
                                      </p:cBhvr>
                                      <p:to>
                                        <p:strVal val="visible"/>
                                      </p:to>
                                    </p:set>
                                    <p:animEffect filter="fade" transition="in">
                                      <p:cBhvr additive="repl">
                                        <p:cTn id="34" dur="500"/>
                                        <p:tgtEl>
                                          <p:spTgt spid="18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API Gateway Routing (Find)</a:t>
            </a:r>
            <a:endParaRPr b="0" lang="en-US" sz="3000" spc="-1" strike="noStrike">
              <a:latin typeface="Arial"/>
            </a:endParaRPr>
          </a:p>
        </p:txBody>
      </p:sp>
      <p:sp>
        <p:nvSpPr>
          <p:cNvPr id="189" name="CustomShape 2"/>
          <p:cNvSpPr/>
          <p:nvPr/>
        </p:nvSpPr>
        <p:spPr>
          <a:xfrm>
            <a:off x="2410200" y="1595880"/>
            <a:ext cx="6320880" cy="3001680"/>
          </a:xfrm>
          <a:prstGeom prst="rect">
            <a:avLst/>
          </a:prstGeom>
          <a:noFill/>
          <a:ln>
            <a:noFill/>
          </a:ln>
        </p:spPr>
        <p:style>
          <a:lnRef idx="0"/>
          <a:fillRef idx="0"/>
          <a:effectRef idx="0"/>
          <a:fontRef idx="minor"/>
        </p:style>
      </p:sp>
      <p:pic>
        <p:nvPicPr>
          <p:cNvPr id="190" name="Picture 6" descr=""/>
          <p:cNvPicPr/>
          <p:nvPr/>
        </p:nvPicPr>
        <p:blipFill>
          <a:blip r:embed="rId1"/>
          <a:stretch/>
        </p:blipFill>
        <p:spPr>
          <a:xfrm>
            <a:off x="2332440" y="2391840"/>
            <a:ext cx="1028520" cy="1028520"/>
          </a:xfrm>
          <a:prstGeom prst="rect">
            <a:avLst/>
          </a:prstGeom>
          <a:ln>
            <a:noFill/>
          </a:ln>
        </p:spPr>
      </p:pic>
      <p:pic>
        <p:nvPicPr>
          <p:cNvPr id="191" name="Picture 8" descr=""/>
          <p:cNvPicPr/>
          <p:nvPr/>
        </p:nvPicPr>
        <p:blipFill>
          <a:blip r:embed="rId2"/>
          <a:stretch/>
        </p:blipFill>
        <p:spPr>
          <a:xfrm>
            <a:off x="3246840" y="2568240"/>
            <a:ext cx="892080" cy="437760"/>
          </a:xfrm>
          <a:prstGeom prst="rect">
            <a:avLst/>
          </a:prstGeom>
          <a:ln>
            <a:noFill/>
          </a:ln>
        </p:spPr>
      </p:pic>
      <p:pic>
        <p:nvPicPr>
          <p:cNvPr id="192" name="Picture 9" descr=""/>
          <p:cNvPicPr/>
          <p:nvPr/>
        </p:nvPicPr>
        <p:blipFill>
          <a:blip r:embed="rId3"/>
          <a:stretch/>
        </p:blipFill>
        <p:spPr>
          <a:xfrm>
            <a:off x="3560400" y="2072880"/>
            <a:ext cx="1742760" cy="1752120"/>
          </a:xfrm>
          <a:prstGeom prst="rect">
            <a:avLst/>
          </a:prstGeom>
          <a:ln>
            <a:noFill/>
          </a:ln>
        </p:spPr>
      </p:pic>
      <p:pic>
        <p:nvPicPr>
          <p:cNvPr id="193" name="Picture 10" descr=""/>
          <p:cNvPicPr/>
          <p:nvPr/>
        </p:nvPicPr>
        <p:blipFill>
          <a:blip r:embed="rId4"/>
          <a:stretch/>
        </p:blipFill>
        <p:spPr>
          <a:xfrm>
            <a:off x="5227560" y="1390680"/>
            <a:ext cx="2742840" cy="636480"/>
          </a:xfrm>
          <a:prstGeom prst="rect">
            <a:avLst/>
          </a:prstGeom>
          <a:ln>
            <a:noFill/>
          </a:ln>
        </p:spPr>
      </p:pic>
      <p:pic>
        <p:nvPicPr>
          <p:cNvPr id="194" name="Picture 11" descr=""/>
          <p:cNvPicPr/>
          <p:nvPr/>
        </p:nvPicPr>
        <p:blipFill>
          <a:blip r:embed="rId5"/>
          <a:stretch/>
        </p:blipFill>
        <p:spPr>
          <a:xfrm>
            <a:off x="5227560" y="3789360"/>
            <a:ext cx="2742840" cy="540360"/>
          </a:xfrm>
          <a:prstGeom prst="rect">
            <a:avLst/>
          </a:prstGeom>
          <a:ln>
            <a:noFill/>
          </a:ln>
        </p:spPr>
      </p:pic>
      <p:sp>
        <p:nvSpPr>
          <p:cNvPr id="195" name="CustomShape 3"/>
          <p:cNvSpPr/>
          <p:nvPr/>
        </p:nvSpPr>
        <p:spPr>
          <a:xfrm>
            <a:off x="4492080" y="3882960"/>
            <a:ext cx="720000" cy="234720"/>
          </a:xfrm>
          <a:custGeom>
            <a:avLst/>
            <a:gdLst/>
            <a:ahLst/>
            <a:rect l="l" t="t" r="r" b="b"/>
            <a:pathLst>
              <a:path w="21600" h="21600">
                <a:moveTo>
                  <a:pt x="0" y="0"/>
                </a:moveTo>
                <a:lnTo>
                  <a:pt x="21600" y="21600"/>
                </a:lnTo>
              </a:path>
            </a:pathLst>
          </a:custGeom>
          <a:noFill/>
          <a:ln w="38160">
            <a:solidFill>
              <a:srgbClr val="000000"/>
            </a:solidFill>
            <a:round/>
            <a:tailEnd len="med" type="triangle" w="med"/>
          </a:ln>
          <a:effectLst>
            <a:outerShdw dist="23040" dir="5400000">
              <a:srgbClr val="000000">
                <a:alpha val="35000"/>
              </a:srgbClr>
            </a:outerShdw>
          </a:effectLst>
        </p:spPr>
        <p:style>
          <a:lnRef idx="0"/>
          <a:fillRef idx="0"/>
          <a:effectRef idx="0"/>
          <a:fontRef idx="minor"/>
        </p:style>
      </p:sp>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2" presetSubtype="8">
                                  <p:stCondLst>
                                    <p:cond delay="0"/>
                                  </p:stCondLst>
                                  <p:childTnLst>
                                    <p:set>
                                      <p:cBhvr>
                                        <p:cTn id="40" dur="1" fill="hold">
                                          <p:stCondLst>
                                            <p:cond delay="0"/>
                                          </p:stCondLst>
                                        </p:cTn>
                                        <p:tgtEl>
                                          <p:spTgt spid="191"/>
                                        </p:tgtEl>
                                        <p:attrNameLst>
                                          <p:attrName>style.visibility</p:attrName>
                                        </p:attrNameLst>
                                      </p:cBhvr>
                                      <p:to>
                                        <p:strVal val="visible"/>
                                      </p:to>
                                    </p:set>
                                    <p:anim calcmode="lin" valueType="num">
                                      <p:cBhvr additive="repl">
                                        <p:cTn id="41" dur="500"/>
                                        <p:tgtEl>
                                          <p:spTgt spid="191"/>
                                        </p:tgtEl>
                                        <p:attrNameLst>
                                          <p:attrName>ppt_x</p:attrName>
                                        </p:attrNameLst>
                                      </p:cBhvr>
                                      <p:tavLst>
                                        <p:tav tm="0">
                                          <p:val>
                                            <p:strVal val="#ppt_x-#ppt_w*1.125000"/>
                                          </p:val>
                                        </p:tav>
                                        <p:tav tm="100000">
                                          <p:val>
                                            <p:strVal val="#ppt_x"/>
                                          </p:val>
                                        </p:tav>
                                      </p:tavLst>
                                    </p:anim>
                                    <p:animEffect filter="wipe(right)" transition="in">
                                      <p:cBhvr additive="repl">
                                        <p:cTn id="42" dur="500"/>
                                        <p:tgtEl>
                                          <p:spTgt spid="191"/>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2" presetSubtype="8">
                                  <p:stCondLst>
                                    <p:cond delay="0"/>
                                  </p:stCondLst>
                                  <p:childTnLst>
                                    <p:set>
                                      <p:cBhvr>
                                        <p:cTn id="46" dur="1" fill="hold">
                                          <p:stCondLst>
                                            <p:cond delay="0"/>
                                          </p:stCondLst>
                                        </p:cTn>
                                        <p:tgtEl>
                                          <p:spTgt spid="195"/>
                                        </p:tgtEl>
                                        <p:attrNameLst>
                                          <p:attrName>style.visibility</p:attrName>
                                        </p:attrNameLst>
                                      </p:cBhvr>
                                      <p:to>
                                        <p:strVal val="visible"/>
                                      </p:to>
                                    </p:set>
                                    <p:anim calcmode="lin" valueType="num">
                                      <p:cBhvr additive="repl">
                                        <p:cTn id="47" dur="500"/>
                                        <p:tgtEl>
                                          <p:spTgt spid="195"/>
                                        </p:tgtEl>
                                        <p:attrNameLst>
                                          <p:attrName>ppt_x</p:attrName>
                                        </p:attrNameLst>
                                      </p:cBhvr>
                                      <p:tavLst>
                                        <p:tav tm="0">
                                          <p:val>
                                            <p:strVal val="#ppt_x-#ppt_w*1.125000"/>
                                          </p:val>
                                        </p:tav>
                                        <p:tav tm="100000">
                                          <p:val>
                                            <p:strVal val="#ppt_x"/>
                                          </p:val>
                                        </p:tav>
                                      </p:tavLst>
                                    </p:anim>
                                    <p:animEffect filter="wipe(right)" transition="in">
                                      <p:cBhvr additive="repl">
                                        <p:cTn id="48" dur="500"/>
                                        <p:tgtEl>
                                          <p:spTgt spid="19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API Gateway Routing (Nav)</a:t>
            </a:r>
            <a:endParaRPr b="0" lang="en-US" sz="3000" spc="-1" strike="noStrike">
              <a:latin typeface="Arial"/>
            </a:endParaRPr>
          </a:p>
        </p:txBody>
      </p:sp>
      <p:sp>
        <p:nvSpPr>
          <p:cNvPr id="197" name="CustomShape 2"/>
          <p:cNvSpPr/>
          <p:nvPr/>
        </p:nvSpPr>
        <p:spPr>
          <a:xfrm>
            <a:off x="2410200" y="1595880"/>
            <a:ext cx="6320880" cy="3001680"/>
          </a:xfrm>
          <a:prstGeom prst="rect">
            <a:avLst/>
          </a:prstGeom>
          <a:noFill/>
          <a:ln>
            <a:noFill/>
          </a:ln>
        </p:spPr>
        <p:style>
          <a:lnRef idx="0"/>
          <a:fillRef idx="0"/>
          <a:effectRef idx="0"/>
          <a:fontRef idx="minor"/>
        </p:style>
      </p:sp>
      <p:pic>
        <p:nvPicPr>
          <p:cNvPr id="198" name="Picture 6" descr=""/>
          <p:cNvPicPr/>
          <p:nvPr/>
        </p:nvPicPr>
        <p:blipFill>
          <a:blip r:embed="rId1"/>
          <a:stretch/>
        </p:blipFill>
        <p:spPr>
          <a:xfrm>
            <a:off x="2332440" y="2391840"/>
            <a:ext cx="1028520" cy="1028520"/>
          </a:xfrm>
          <a:prstGeom prst="rect">
            <a:avLst/>
          </a:prstGeom>
          <a:ln>
            <a:noFill/>
          </a:ln>
        </p:spPr>
      </p:pic>
      <p:pic>
        <p:nvPicPr>
          <p:cNvPr id="199" name="Picture 8" descr=""/>
          <p:cNvPicPr/>
          <p:nvPr/>
        </p:nvPicPr>
        <p:blipFill>
          <a:blip r:embed="rId2"/>
          <a:stretch/>
        </p:blipFill>
        <p:spPr>
          <a:xfrm>
            <a:off x="3246840" y="2568240"/>
            <a:ext cx="892080" cy="437760"/>
          </a:xfrm>
          <a:prstGeom prst="rect">
            <a:avLst/>
          </a:prstGeom>
          <a:ln>
            <a:noFill/>
          </a:ln>
        </p:spPr>
      </p:pic>
      <p:pic>
        <p:nvPicPr>
          <p:cNvPr id="200" name="Picture 9" descr=""/>
          <p:cNvPicPr/>
          <p:nvPr/>
        </p:nvPicPr>
        <p:blipFill>
          <a:blip r:embed="rId3"/>
          <a:stretch/>
        </p:blipFill>
        <p:spPr>
          <a:xfrm>
            <a:off x="3560400" y="2072880"/>
            <a:ext cx="1742760" cy="1752120"/>
          </a:xfrm>
          <a:prstGeom prst="rect">
            <a:avLst/>
          </a:prstGeom>
          <a:ln>
            <a:noFill/>
          </a:ln>
        </p:spPr>
      </p:pic>
      <p:pic>
        <p:nvPicPr>
          <p:cNvPr id="201" name="Picture 10" descr=""/>
          <p:cNvPicPr/>
          <p:nvPr/>
        </p:nvPicPr>
        <p:blipFill>
          <a:blip r:embed="rId4"/>
          <a:stretch/>
        </p:blipFill>
        <p:spPr>
          <a:xfrm>
            <a:off x="5227560" y="1390680"/>
            <a:ext cx="2742840" cy="636480"/>
          </a:xfrm>
          <a:prstGeom prst="rect">
            <a:avLst/>
          </a:prstGeom>
          <a:ln>
            <a:noFill/>
          </a:ln>
        </p:spPr>
      </p:pic>
      <p:pic>
        <p:nvPicPr>
          <p:cNvPr id="202" name="Picture 11" descr=""/>
          <p:cNvPicPr/>
          <p:nvPr/>
        </p:nvPicPr>
        <p:blipFill>
          <a:blip r:embed="rId5"/>
          <a:stretch/>
        </p:blipFill>
        <p:spPr>
          <a:xfrm>
            <a:off x="5227560" y="3789360"/>
            <a:ext cx="2742840" cy="540360"/>
          </a:xfrm>
          <a:prstGeom prst="rect">
            <a:avLst/>
          </a:prstGeom>
          <a:ln>
            <a:noFill/>
          </a:ln>
        </p:spPr>
      </p:pic>
      <p:sp>
        <p:nvSpPr>
          <p:cNvPr id="203" name="CustomShape 3"/>
          <p:cNvSpPr/>
          <p:nvPr/>
        </p:nvSpPr>
        <p:spPr>
          <a:xfrm>
            <a:off x="4492080" y="3882960"/>
            <a:ext cx="720000" cy="234720"/>
          </a:xfrm>
          <a:custGeom>
            <a:avLst/>
            <a:gdLst/>
            <a:ahLst/>
            <a:rect l="l" t="t" r="r" b="b"/>
            <a:pathLst>
              <a:path w="21600" h="21600">
                <a:moveTo>
                  <a:pt x="0" y="0"/>
                </a:moveTo>
                <a:lnTo>
                  <a:pt x="21600" y="21600"/>
                </a:lnTo>
              </a:path>
            </a:pathLst>
          </a:custGeom>
          <a:noFill/>
          <a:ln w="38160">
            <a:solidFill>
              <a:srgbClr val="000000"/>
            </a:solidFill>
            <a:round/>
            <a:tailEnd len="med" type="triangle" w="med"/>
          </a:ln>
          <a:effectLst>
            <a:outerShdw dist="23040" dir="5400000">
              <a:srgbClr val="000000">
                <a:alpha val="35000"/>
              </a:srgbClr>
            </a:outerShdw>
          </a:effectLst>
        </p:spPr>
        <p:style>
          <a:lnRef idx="0"/>
          <a:fillRef idx="0"/>
          <a:effectRef idx="0"/>
          <a:fontRef idx="minor"/>
        </p:style>
      </p:sp>
      <p:sp>
        <p:nvSpPr>
          <p:cNvPr id="204" name="CustomShape 4"/>
          <p:cNvSpPr/>
          <p:nvPr/>
        </p:nvSpPr>
        <p:spPr>
          <a:xfrm flipH="1">
            <a:off x="4755600" y="2025720"/>
            <a:ext cx="2632680" cy="924840"/>
          </a:xfrm>
          <a:prstGeom prst="bentConnector3">
            <a:avLst>
              <a:gd name="adj1" fmla="val 50000"/>
            </a:avLst>
          </a:prstGeom>
          <a:noFill/>
          <a:ln w="38160">
            <a:solidFill>
              <a:srgbClr val="000000"/>
            </a:solidFill>
            <a:round/>
            <a:headEnd len="med" type="triangle" w="med"/>
            <a:tailEnd len="med" type="triangle" w="med"/>
          </a:ln>
          <a:effectLst>
            <a:outerShdw dist="23040" dir="5400000">
              <a:srgbClr val="000000">
                <a:alpha val="35000"/>
              </a:srgbClr>
            </a:outerShdw>
          </a:effectLst>
        </p:spPr>
        <p:style>
          <a:lnRef idx="0"/>
          <a:fillRef idx="0"/>
          <a:effectRef idx="0"/>
          <a:fontRef idx="minor"/>
        </p:style>
      </p:sp>
    </p:spTree>
  </p:cSld>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0">
                                  <p:stCondLst>
                                    <p:cond delay="0"/>
                                  </p:stCondLst>
                                  <p:childTnLst>
                                    <p:set>
                                      <p:cBhvr>
                                        <p:cTn id="54" dur="1" fill="hold">
                                          <p:stCondLst>
                                            <p:cond delay="0"/>
                                          </p:stCondLst>
                                        </p:cTn>
                                        <p:tgtEl>
                                          <p:spTgt spid="204"/>
                                        </p:tgtEl>
                                        <p:attrNameLst>
                                          <p:attrName>style.visibility</p:attrName>
                                        </p:attrNameLst>
                                      </p:cBhvr>
                                      <p:to>
                                        <p:strVal val="visible"/>
                                      </p:to>
                                    </p:set>
                                    <p:animEffect filter="fade" transition="in">
                                      <p:cBhvr additive="repl">
                                        <p:cTn id="55" dur="500"/>
                                        <p:tgtEl>
                                          <p:spTgt spid="20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API Gateway (Interface)</a:t>
            </a:r>
            <a:endParaRPr b="0" lang="en-US" sz="3000" spc="-1" strike="noStrike">
              <a:latin typeface="Arial"/>
            </a:endParaRPr>
          </a:p>
        </p:txBody>
      </p:sp>
      <p:sp>
        <p:nvSpPr>
          <p:cNvPr id="206" name="CustomShape 2"/>
          <p:cNvSpPr/>
          <p:nvPr/>
        </p:nvSpPr>
        <p:spPr>
          <a:xfrm>
            <a:off x="2410200" y="1595880"/>
            <a:ext cx="6320880" cy="3001680"/>
          </a:xfrm>
          <a:prstGeom prst="rect">
            <a:avLst/>
          </a:prstGeom>
          <a:noFill/>
          <a:ln>
            <a:noFill/>
          </a:ln>
        </p:spPr>
        <p:style>
          <a:lnRef idx="0"/>
          <a:fillRef idx="0"/>
          <a:effectRef idx="0"/>
          <a:fontRef idx="minor"/>
        </p:style>
        <p:txBody>
          <a:bodyPr lIns="90000" rIns="90000" tIns="91440" bIns="91440"/>
          <a:p>
            <a:pPr algn="ctr">
              <a:lnSpc>
                <a:spcPct val="115000"/>
              </a:lnSpc>
            </a:pPr>
            <a:r>
              <a:rPr b="0" lang="en-US" sz="2000" spc="-1" strike="noStrike">
                <a:solidFill>
                  <a:srgbClr val="000000"/>
                </a:solidFill>
                <a:latin typeface="Lato"/>
                <a:ea typeface="DejaVu Sans"/>
              </a:rPr>
              <a:t>Why do we use a contact list?</a:t>
            </a:r>
            <a:endParaRPr b="0" lang="en-US" sz="2000" spc="-1" strike="noStrike">
              <a:latin typeface="Arial"/>
            </a:endParaRPr>
          </a:p>
        </p:txBody>
      </p:sp>
      <p:sp>
        <p:nvSpPr>
          <p:cNvPr id="207" name="CustomShape 3"/>
          <p:cNvSpPr/>
          <p:nvPr/>
        </p:nvSpPr>
        <p:spPr>
          <a:xfrm>
            <a:off x="6319080" y="2132280"/>
            <a:ext cx="1870920" cy="2459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Resolve</a:t>
            </a:r>
            <a:endParaRPr b="0" lang="en-US" sz="1800" spc="-1" strike="noStrike">
              <a:latin typeface="Arial"/>
            </a:endParaRPr>
          </a:p>
          <a:p>
            <a:pPr>
              <a:lnSpc>
                <a:spcPct val="100000"/>
              </a:lnSpc>
            </a:pPr>
            <a:r>
              <a:rPr b="0" lang="en-US" sz="1800" spc="-1" strike="noStrike">
                <a:solidFill>
                  <a:srgbClr val="000000"/>
                </a:solidFill>
                <a:latin typeface="Arial"/>
                <a:ea typeface="DejaVu Sans"/>
              </a:rPr>
              <a:t>123-456-7890</a:t>
            </a:r>
            <a:endParaRPr b="0" lang="en-US" sz="1800" spc="-1" strike="noStrike">
              <a:latin typeface="Arial"/>
            </a:endParaRPr>
          </a:p>
        </p:txBody>
      </p:sp>
      <p:grpSp>
        <p:nvGrpSpPr>
          <p:cNvPr id="208" name="Group 4"/>
          <p:cNvGrpSpPr/>
          <p:nvPr/>
        </p:nvGrpSpPr>
        <p:grpSpPr>
          <a:xfrm>
            <a:off x="3533400" y="2100960"/>
            <a:ext cx="1257480" cy="2473920"/>
            <a:chOff x="3533400" y="2100960"/>
            <a:chExt cx="1257480" cy="2473920"/>
          </a:xfrm>
        </p:grpSpPr>
        <p:sp>
          <p:nvSpPr>
            <p:cNvPr id="209" name="CustomShape 5"/>
            <p:cNvSpPr/>
            <p:nvPr/>
          </p:nvSpPr>
          <p:spPr>
            <a:xfrm>
              <a:off x="3634920" y="2100960"/>
              <a:ext cx="104832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Lookup</a:t>
              </a:r>
              <a:endParaRPr b="0" lang="en-US" sz="1800" spc="-1" strike="noStrike">
                <a:latin typeface="Arial"/>
              </a:endParaRPr>
            </a:p>
          </p:txBody>
        </p:sp>
        <p:pic>
          <p:nvPicPr>
            <p:cNvPr id="210" name="Picture 6" descr=""/>
            <p:cNvPicPr/>
            <p:nvPr/>
          </p:nvPicPr>
          <p:blipFill>
            <a:blip r:embed="rId1"/>
            <a:stretch/>
          </p:blipFill>
          <p:spPr>
            <a:xfrm>
              <a:off x="3533400" y="2412000"/>
              <a:ext cx="1257480" cy="2162880"/>
            </a:xfrm>
            <a:prstGeom prst="rect">
              <a:avLst/>
            </a:prstGeom>
            <a:ln>
              <a:noFill/>
            </a:ln>
          </p:spPr>
        </p:pic>
      </p:grpSp>
    </p:spTree>
  </p:cSld>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1">
                                  <p:stCondLst>
                                    <p:cond delay="0"/>
                                  </p:stCondLst>
                                  <p:childTnLst>
                                    <p:set>
                                      <p:cBhvr>
                                        <p:cTn id="61" dur="1" fill="hold">
                                          <p:stCondLst>
                                            <p:cond delay="0"/>
                                          </p:stCondLst>
                                        </p:cTn>
                                        <p:tgtEl>
                                          <p:spTgt spid="20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
                                  <p:stCondLst>
                                    <p:cond delay="0"/>
                                  </p:stCondLst>
                                  <p:childTnLst>
                                    <p:set>
                                      <p:cBhvr>
                                        <p:cTn id="65" dur="1" fill="hold">
                                          <p:stCondLst>
                                            <p:cond delay="0"/>
                                          </p:stCondLst>
                                        </p:cTn>
                                        <p:tgtEl>
                                          <p:spTgt spid="20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1">
                                  <p:stCondLst>
                                    <p:cond delay="0"/>
                                  </p:stCondLst>
                                  <p:childTnLst>
                                    <p:set>
                                      <p:cBhvr>
                                        <p:cTn id="69"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API Gateway (Business)</a:t>
            </a:r>
            <a:endParaRPr b="0" lang="en-US" sz="3000" spc="-1" strike="noStrike">
              <a:latin typeface="Arial"/>
            </a:endParaRPr>
          </a:p>
        </p:txBody>
      </p:sp>
      <p:sp>
        <p:nvSpPr>
          <p:cNvPr id="212" name="CustomShape 2"/>
          <p:cNvSpPr/>
          <p:nvPr/>
        </p:nvSpPr>
        <p:spPr>
          <a:xfrm>
            <a:off x="2410200" y="1595880"/>
            <a:ext cx="6320880" cy="3001680"/>
          </a:xfrm>
          <a:prstGeom prst="rect">
            <a:avLst/>
          </a:prstGeom>
          <a:noFill/>
          <a:ln>
            <a:noFill/>
          </a:ln>
        </p:spPr>
        <p:style>
          <a:lnRef idx="0"/>
          <a:fillRef idx="0"/>
          <a:effectRef idx="0"/>
          <a:fontRef idx="minor"/>
        </p:style>
        <p:txBody>
          <a:bodyPr lIns="90000" rIns="90000" tIns="91440" bIns="91440"/>
          <a:p>
            <a:pPr algn="ctr">
              <a:lnSpc>
                <a:spcPct val="115000"/>
              </a:lnSpc>
            </a:pPr>
            <a:r>
              <a:rPr b="0" lang="en-US" sz="2000" spc="-1" strike="noStrike">
                <a:solidFill>
                  <a:srgbClr val="000000"/>
                </a:solidFill>
                <a:latin typeface="Lato"/>
                <a:ea typeface="DejaVu Sans"/>
              </a:rPr>
              <a:t>How does an API Gateway == $$$$$</a:t>
            </a:r>
            <a:endParaRPr b="0" lang="en-US" sz="2000" spc="-1" strike="noStrike">
              <a:latin typeface="Arial"/>
            </a:endParaRPr>
          </a:p>
        </p:txBody>
      </p:sp>
      <p:grpSp>
        <p:nvGrpSpPr>
          <p:cNvPr id="213" name="Group 3"/>
          <p:cNvGrpSpPr/>
          <p:nvPr/>
        </p:nvGrpSpPr>
        <p:grpSpPr>
          <a:xfrm>
            <a:off x="2100600" y="1743840"/>
            <a:ext cx="6172200" cy="1440000"/>
            <a:chOff x="2100600" y="1743840"/>
            <a:chExt cx="6172200" cy="1440000"/>
          </a:xfrm>
        </p:grpSpPr>
        <p:pic>
          <p:nvPicPr>
            <p:cNvPr id="214" name="Picture 3" descr=""/>
            <p:cNvPicPr/>
            <p:nvPr/>
          </p:nvPicPr>
          <p:blipFill>
            <a:blip r:embed="rId1"/>
            <a:stretch/>
          </p:blipFill>
          <p:spPr>
            <a:xfrm>
              <a:off x="4656240" y="1791000"/>
              <a:ext cx="1804680" cy="1323720"/>
            </a:xfrm>
            <a:prstGeom prst="rect">
              <a:avLst/>
            </a:prstGeom>
            <a:ln>
              <a:noFill/>
            </a:ln>
          </p:spPr>
        </p:pic>
        <p:pic>
          <p:nvPicPr>
            <p:cNvPr id="215" name="Picture 4" descr=""/>
            <p:cNvPicPr/>
            <p:nvPr/>
          </p:nvPicPr>
          <p:blipFill>
            <a:blip r:embed="rId2"/>
            <a:stretch/>
          </p:blipFill>
          <p:spPr>
            <a:xfrm>
              <a:off x="2100600" y="1743840"/>
              <a:ext cx="2742840" cy="1440000"/>
            </a:xfrm>
            <a:prstGeom prst="rect">
              <a:avLst/>
            </a:prstGeom>
            <a:ln>
              <a:noFill/>
            </a:ln>
          </p:spPr>
        </p:pic>
        <p:pic>
          <p:nvPicPr>
            <p:cNvPr id="216" name="Picture 6" descr=""/>
            <p:cNvPicPr/>
            <p:nvPr/>
          </p:nvPicPr>
          <p:blipFill>
            <a:blip r:embed="rId3"/>
            <a:stretch/>
          </p:blipFill>
          <p:spPr>
            <a:xfrm>
              <a:off x="6769440" y="2058480"/>
              <a:ext cx="1503360" cy="799920"/>
            </a:xfrm>
            <a:prstGeom prst="rect">
              <a:avLst/>
            </a:prstGeom>
            <a:ln>
              <a:noFill/>
            </a:ln>
          </p:spPr>
        </p:pic>
      </p:grpSp>
      <p:grpSp>
        <p:nvGrpSpPr>
          <p:cNvPr id="217" name="Group 4"/>
          <p:cNvGrpSpPr/>
          <p:nvPr/>
        </p:nvGrpSpPr>
        <p:grpSpPr>
          <a:xfrm>
            <a:off x="2963160" y="3049920"/>
            <a:ext cx="5109120" cy="1152000"/>
            <a:chOff x="2963160" y="3049920"/>
            <a:chExt cx="5109120" cy="1152000"/>
          </a:xfrm>
        </p:grpSpPr>
        <p:pic>
          <p:nvPicPr>
            <p:cNvPr id="218" name="Picture 8" descr=""/>
            <p:cNvPicPr/>
            <p:nvPr/>
          </p:nvPicPr>
          <p:blipFill>
            <a:blip r:embed="rId4"/>
            <a:stretch/>
          </p:blipFill>
          <p:spPr>
            <a:xfrm>
              <a:off x="5011920" y="3076560"/>
              <a:ext cx="1092960" cy="1092960"/>
            </a:xfrm>
            <a:prstGeom prst="rect">
              <a:avLst/>
            </a:prstGeom>
            <a:ln>
              <a:noFill/>
            </a:ln>
          </p:spPr>
        </p:pic>
        <p:pic>
          <p:nvPicPr>
            <p:cNvPr id="219" name="Picture 9" descr=""/>
            <p:cNvPicPr/>
            <p:nvPr/>
          </p:nvPicPr>
          <p:blipFill>
            <a:blip r:embed="rId5"/>
            <a:stretch/>
          </p:blipFill>
          <p:spPr>
            <a:xfrm>
              <a:off x="6958800" y="3049920"/>
              <a:ext cx="1113480" cy="1124280"/>
            </a:xfrm>
            <a:prstGeom prst="rect">
              <a:avLst/>
            </a:prstGeom>
            <a:ln>
              <a:noFill/>
            </a:ln>
          </p:spPr>
        </p:pic>
        <p:pic>
          <p:nvPicPr>
            <p:cNvPr id="220" name="Picture 11" descr=""/>
            <p:cNvPicPr/>
            <p:nvPr/>
          </p:nvPicPr>
          <p:blipFill>
            <a:blip r:embed="rId6"/>
            <a:stretch/>
          </p:blipFill>
          <p:spPr>
            <a:xfrm>
              <a:off x="2963160" y="3173400"/>
              <a:ext cx="1028520" cy="1028520"/>
            </a:xfrm>
            <a:prstGeom prst="rect">
              <a:avLst/>
            </a:prstGeom>
            <a:ln>
              <a:noFill/>
            </a:ln>
          </p:spPr>
        </p:pic>
      </p:grpSp>
    </p:spTree>
  </p:cSld>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1">
                                  <p:stCondLst>
                                    <p:cond delay="0"/>
                                  </p:stCondLst>
                                  <p:childTnLst>
                                    <p:set>
                                      <p:cBhvr>
                                        <p:cTn id="75" dur="1" fill="hold">
                                          <p:stCondLst>
                                            <p:cond delay="0"/>
                                          </p:stCondLst>
                                        </p:cTn>
                                        <p:tgtEl>
                                          <p:spTgt spid="21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21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
                                  <p:stCondLst>
                                    <p:cond delay="0"/>
                                  </p:stCondLst>
                                  <p:childTnLst>
                                    <p:set>
                                      <p:cBhvr>
                                        <p:cTn id="83"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554480" y="2560320"/>
            <a:ext cx="7176600" cy="893520"/>
          </a:xfrm>
          <a:prstGeom prst="rect">
            <a:avLst/>
          </a:prstGeom>
          <a:solidFill>
            <a:srgbClr val="000000"/>
          </a:solidFill>
          <a:ln>
            <a:solidFill>
              <a:srgbClr val="3465a4"/>
            </a:solidFill>
          </a:ln>
        </p:spPr>
        <p:style>
          <a:lnRef idx="0"/>
          <a:fillRef idx="0"/>
          <a:effectRef idx="0"/>
          <a:fontRef idx="minor"/>
        </p:style>
      </p:sp>
      <p:sp>
        <p:nvSpPr>
          <p:cNvPr id="222" name="CustomShape 2"/>
          <p:cNvSpPr/>
          <p:nvPr/>
        </p:nvSpPr>
        <p:spPr>
          <a:xfrm>
            <a:off x="2400120" y="576000"/>
            <a:ext cx="6320880" cy="634680"/>
          </a:xfrm>
          <a:prstGeom prst="rect">
            <a:avLst/>
          </a:prstGeom>
          <a:noFill/>
          <a:ln>
            <a:noFill/>
          </a:ln>
        </p:spPr>
        <p:style>
          <a:lnRef idx="0"/>
          <a:fillRef idx="0"/>
          <a:effectRef idx="0"/>
          <a:fontRef idx="minor"/>
        </p:style>
        <p:txBody>
          <a:bodyPr lIns="90000" rIns="90000" tIns="91440" bIns="91440"/>
          <a:p>
            <a:pPr>
              <a:lnSpc>
                <a:spcPct val="100000"/>
              </a:lnSpc>
            </a:pPr>
            <a:r>
              <a:rPr b="1" lang="en-US" sz="3000" spc="-1" strike="noStrike">
                <a:solidFill>
                  <a:srgbClr val="000000"/>
                </a:solidFill>
                <a:latin typeface="Raleway"/>
                <a:ea typeface="Raleway"/>
              </a:rPr>
              <a:t>API Gateway (In practice)</a:t>
            </a:r>
            <a:endParaRPr b="0" lang="en-US" sz="3000" spc="-1" strike="noStrike">
              <a:latin typeface="Arial"/>
            </a:endParaRPr>
          </a:p>
        </p:txBody>
      </p:sp>
      <p:sp>
        <p:nvSpPr>
          <p:cNvPr id="223" name="CustomShape 3"/>
          <p:cNvSpPr/>
          <p:nvPr/>
        </p:nvSpPr>
        <p:spPr>
          <a:xfrm>
            <a:off x="2949480" y="1693080"/>
            <a:ext cx="5781600" cy="3001680"/>
          </a:xfrm>
          <a:prstGeom prst="rect">
            <a:avLst/>
          </a:prstGeom>
          <a:noFill/>
          <a:ln>
            <a:noFill/>
          </a:ln>
        </p:spPr>
        <p:style>
          <a:lnRef idx="0"/>
          <a:fillRef idx="0"/>
          <a:effectRef idx="0"/>
          <a:fontRef idx="minor"/>
        </p:style>
      </p:sp>
      <p:sp>
        <p:nvSpPr>
          <p:cNvPr id="224" name="CustomShape 4"/>
          <p:cNvSpPr/>
          <p:nvPr/>
        </p:nvSpPr>
        <p:spPr>
          <a:xfrm>
            <a:off x="2400480" y="1294920"/>
            <a:ext cx="6329160" cy="3396240"/>
          </a:xfrm>
          <a:prstGeom prst="rect">
            <a:avLst/>
          </a:prstGeom>
          <a:noFill/>
          <a:ln w="25560">
            <a:solidFill>
              <a:srgbClr val="004072"/>
            </a:solidFill>
            <a:round/>
          </a:ln>
        </p:spPr>
        <p:style>
          <a:lnRef idx="0"/>
          <a:fillRef idx="0"/>
          <a:effectRef idx="0"/>
          <a:fontRef idx="minor"/>
        </p:style>
      </p:sp>
      <p:sp>
        <p:nvSpPr>
          <p:cNvPr id="225" name="CustomShape 5"/>
          <p:cNvSpPr/>
          <p:nvPr/>
        </p:nvSpPr>
        <p:spPr>
          <a:xfrm>
            <a:off x="2944800" y="1429920"/>
            <a:ext cx="916200" cy="916200"/>
          </a:xfrm>
          <a:prstGeom prst="rect">
            <a:avLst/>
          </a:prstGeom>
          <a:solidFill>
            <a:srgbClr val="72bf44"/>
          </a:solidFill>
          <a:ln w="25560">
            <a:solidFill>
              <a:srgbClr val="666666"/>
            </a:solidFill>
            <a:round/>
          </a:ln>
        </p:spPr>
        <p:style>
          <a:lnRef idx="0"/>
          <a:fillRef idx="0"/>
          <a:effectRef idx="0"/>
          <a:fontRef idx="minor"/>
        </p:style>
      </p:sp>
      <p:sp>
        <p:nvSpPr>
          <p:cNvPr id="226" name="CustomShape 6"/>
          <p:cNvSpPr/>
          <p:nvPr/>
        </p:nvSpPr>
        <p:spPr>
          <a:xfrm>
            <a:off x="2944800" y="3607920"/>
            <a:ext cx="916200" cy="916200"/>
          </a:xfrm>
          <a:prstGeom prst="rect">
            <a:avLst/>
          </a:prstGeom>
          <a:solidFill>
            <a:srgbClr val="72bf44"/>
          </a:solidFill>
          <a:ln w="25560">
            <a:solidFill>
              <a:srgbClr val="666666"/>
            </a:solidFill>
            <a:round/>
          </a:ln>
        </p:spPr>
        <p:style>
          <a:lnRef idx="0"/>
          <a:fillRef idx="0"/>
          <a:effectRef idx="0"/>
          <a:fontRef idx="minor"/>
        </p:style>
      </p:sp>
      <p:sp>
        <p:nvSpPr>
          <p:cNvPr id="227" name="CustomShape 7"/>
          <p:cNvSpPr/>
          <p:nvPr/>
        </p:nvSpPr>
        <p:spPr>
          <a:xfrm>
            <a:off x="4713120" y="1429920"/>
            <a:ext cx="916200" cy="916200"/>
          </a:xfrm>
          <a:prstGeom prst="rect">
            <a:avLst/>
          </a:prstGeom>
          <a:solidFill>
            <a:srgbClr val="72bf44"/>
          </a:solidFill>
          <a:ln w="25560">
            <a:solidFill>
              <a:srgbClr val="666666"/>
            </a:solidFill>
            <a:round/>
          </a:ln>
        </p:spPr>
        <p:style>
          <a:lnRef idx="0"/>
          <a:fillRef idx="0"/>
          <a:effectRef idx="0"/>
          <a:fontRef idx="minor"/>
        </p:style>
      </p:sp>
      <p:sp>
        <p:nvSpPr>
          <p:cNvPr id="228" name="CustomShape 8"/>
          <p:cNvSpPr/>
          <p:nvPr/>
        </p:nvSpPr>
        <p:spPr>
          <a:xfrm>
            <a:off x="4713120" y="3607920"/>
            <a:ext cx="916200" cy="916200"/>
          </a:xfrm>
          <a:prstGeom prst="rect">
            <a:avLst/>
          </a:prstGeom>
          <a:solidFill>
            <a:srgbClr val="72bf44"/>
          </a:solidFill>
          <a:ln w="25560">
            <a:solidFill>
              <a:srgbClr val="666666"/>
            </a:solidFill>
            <a:round/>
          </a:ln>
        </p:spPr>
        <p:style>
          <a:lnRef idx="0"/>
          <a:fillRef idx="0"/>
          <a:effectRef idx="0"/>
          <a:fontRef idx="minor"/>
        </p:style>
      </p:sp>
      <p:sp>
        <p:nvSpPr>
          <p:cNvPr id="229" name="CustomShape 9"/>
          <p:cNvSpPr/>
          <p:nvPr/>
        </p:nvSpPr>
        <p:spPr>
          <a:xfrm>
            <a:off x="6471000" y="1429920"/>
            <a:ext cx="916200" cy="916200"/>
          </a:xfrm>
          <a:prstGeom prst="rect">
            <a:avLst/>
          </a:prstGeom>
          <a:solidFill>
            <a:srgbClr val="72bf44"/>
          </a:solidFill>
          <a:ln w="25560">
            <a:solidFill>
              <a:srgbClr val="666666"/>
            </a:solidFill>
            <a:round/>
          </a:ln>
        </p:spPr>
        <p:style>
          <a:lnRef idx="0"/>
          <a:fillRef idx="0"/>
          <a:effectRef idx="0"/>
          <a:fontRef idx="minor"/>
        </p:style>
      </p:sp>
      <p:sp>
        <p:nvSpPr>
          <p:cNvPr id="230" name="CustomShape 10"/>
          <p:cNvSpPr/>
          <p:nvPr/>
        </p:nvSpPr>
        <p:spPr>
          <a:xfrm>
            <a:off x="6471000" y="3607920"/>
            <a:ext cx="916200" cy="916200"/>
          </a:xfrm>
          <a:prstGeom prst="rect">
            <a:avLst/>
          </a:prstGeom>
          <a:solidFill>
            <a:srgbClr val="72bf44"/>
          </a:solidFill>
          <a:ln w="25560">
            <a:solidFill>
              <a:srgbClr val="666666"/>
            </a:solidFill>
            <a:round/>
          </a:ln>
        </p:spPr>
        <p:style>
          <a:lnRef idx="0"/>
          <a:fillRef idx="0"/>
          <a:effectRef idx="0"/>
          <a:fontRef idx="minor"/>
        </p:style>
      </p:sp>
      <p:sp>
        <p:nvSpPr>
          <p:cNvPr id="231" name="CustomShape 11"/>
          <p:cNvSpPr/>
          <p:nvPr/>
        </p:nvSpPr>
        <p:spPr>
          <a:xfrm>
            <a:off x="6733440" y="3474720"/>
            <a:ext cx="362160" cy="219600"/>
          </a:xfrm>
          <a:prstGeom prst="rect">
            <a:avLst/>
          </a:prstGeom>
          <a:solidFill>
            <a:srgbClr val="ffffff"/>
          </a:solidFill>
          <a:ln>
            <a:solidFill>
              <a:srgbClr val="000000"/>
            </a:solidFill>
          </a:ln>
        </p:spPr>
        <p:style>
          <a:lnRef idx="0"/>
          <a:fillRef idx="0"/>
          <a:effectRef idx="0"/>
          <a:fontRef idx="minor"/>
        </p:style>
      </p:sp>
      <p:sp>
        <p:nvSpPr>
          <p:cNvPr id="232" name="CustomShape 12"/>
          <p:cNvSpPr/>
          <p:nvPr/>
        </p:nvSpPr>
        <p:spPr>
          <a:xfrm>
            <a:off x="5011920" y="3474720"/>
            <a:ext cx="362880" cy="219600"/>
          </a:xfrm>
          <a:prstGeom prst="rect">
            <a:avLst/>
          </a:prstGeom>
          <a:solidFill>
            <a:srgbClr val="ffffff"/>
          </a:solidFill>
          <a:ln>
            <a:solidFill>
              <a:srgbClr val="000000"/>
            </a:solidFill>
          </a:ln>
        </p:spPr>
        <p:style>
          <a:lnRef idx="0"/>
          <a:fillRef idx="0"/>
          <a:effectRef idx="0"/>
          <a:fontRef idx="minor"/>
        </p:style>
      </p:sp>
      <p:sp>
        <p:nvSpPr>
          <p:cNvPr id="233" name="CustomShape 13"/>
          <p:cNvSpPr/>
          <p:nvPr/>
        </p:nvSpPr>
        <p:spPr>
          <a:xfrm>
            <a:off x="3200400" y="3474720"/>
            <a:ext cx="362160" cy="219600"/>
          </a:xfrm>
          <a:prstGeom prst="rect">
            <a:avLst/>
          </a:prstGeom>
          <a:solidFill>
            <a:srgbClr val="ffffff"/>
          </a:solidFill>
          <a:ln>
            <a:solidFill>
              <a:srgbClr val="000000"/>
            </a:solidFill>
          </a:ln>
        </p:spPr>
        <p:style>
          <a:lnRef idx="0"/>
          <a:fillRef idx="0"/>
          <a:effectRef idx="0"/>
          <a:fontRef idx="minor"/>
        </p:style>
      </p:sp>
      <p:sp>
        <p:nvSpPr>
          <p:cNvPr id="234" name="CustomShape 14"/>
          <p:cNvSpPr/>
          <p:nvPr/>
        </p:nvSpPr>
        <p:spPr>
          <a:xfrm>
            <a:off x="6733440" y="2194560"/>
            <a:ext cx="362160" cy="219600"/>
          </a:xfrm>
          <a:prstGeom prst="rect">
            <a:avLst/>
          </a:prstGeom>
          <a:solidFill>
            <a:srgbClr val="ffffff"/>
          </a:solidFill>
          <a:ln>
            <a:solidFill>
              <a:srgbClr val="000000"/>
            </a:solidFill>
          </a:ln>
        </p:spPr>
        <p:style>
          <a:lnRef idx="0"/>
          <a:fillRef idx="0"/>
          <a:effectRef idx="0"/>
          <a:fontRef idx="minor"/>
        </p:style>
      </p:sp>
      <p:sp>
        <p:nvSpPr>
          <p:cNvPr id="235" name="CustomShape 15"/>
          <p:cNvSpPr/>
          <p:nvPr/>
        </p:nvSpPr>
        <p:spPr>
          <a:xfrm>
            <a:off x="5010840" y="2194560"/>
            <a:ext cx="362880" cy="219600"/>
          </a:xfrm>
          <a:prstGeom prst="rect">
            <a:avLst/>
          </a:prstGeom>
          <a:solidFill>
            <a:srgbClr val="ffffff"/>
          </a:solidFill>
          <a:ln>
            <a:solidFill>
              <a:srgbClr val="000000"/>
            </a:solidFill>
          </a:ln>
        </p:spPr>
        <p:style>
          <a:lnRef idx="0"/>
          <a:fillRef idx="0"/>
          <a:effectRef idx="0"/>
          <a:fontRef idx="minor"/>
        </p:style>
      </p:sp>
      <p:sp>
        <p:nvSpPr>
          <p:cNvPr id="236" name="CustomShape 16"/>
          <p:cNvSpPr/>
          <p:nvPr/>
        </p:nvSpPr>
        <p:spPr>
          <a:xfrm>
            <a:off x="3200400" y="2194560"/>
            <a:ext cx="365760" cy="219600"/>
          </a:xfrm>
          <a:prstGeom prst="rect">
            <a:avLst/>
          </a:prstGeom>
          <a:solidFill>
            <a:srgbClr val="ffffff"/>
          </a:solidFill>
          <a:ln>
            <a:solidFill>
              <a:srgbClr val="000000"/>
            </a:solidFill>
          </a:ln>
        </p:spPr>
        <p:style>
          <a:lnRef idx="0"/>
          <a:fillRef idx="0"/>
          <a:effectRef idx="0"/>
          <a:fontRef idx="minor"/>
        </p:style>
      </p:sp>
      <p:sp>
        <p:nvSpPr>
          <p:cNvPr id="237" name="CustomShape 17"/>
          <p:cNvSpPr/>
          <p:nvPr/>
        </p:nvSpPr>
        <p:spPr>
          <a:xfrm>
            <a:off x="3108960" y="1554480"/>
            <a:ext cx="640080" cy="548640"/>
          </a:xfrm>
          <a:prstGeom prst="rect">
            <a:avLst/>
          </a:prstGeom>
          <a:solidFill>
            <a:srgbClr val="729fcf"/>
          </a:solidFill>
          <a:ln>
            <a:solidFill>
              <a:srgbClr val="3465a4"/>
            </a:solidFill>
          </a:ln>
        </p:spPr>
        <p:style>
          <a:lnRef idx="0"/>
          <a:fillRef idx="0"/>
          <a:effectRef idx="0"/>
          <a:fontRef idx="minor"/>
        </p:style>
      </p:sp>
      <p:sp>
        <p:nvSpPr>
          <p:cNvPr id="238" name="CustomShape 18"/>
          <p:cNvSpPr/>
          <p:nvPr/>
        </p:nvSpPr>
        <p:spPr>
          <a:xfrm>
            <a:off x="6583680" y="3840480"/>
            <a:ext cx="640080" cy="548640"/>
          </a:xfrm>
          <a:prstGeom prst="rect">
            <a:avLst/>
          </a:prstGeom>
          <a:solidFill>
            <a:srgbClr val="729fcf"/>
          </a:solidFill>
          <a:ln>
            <a:solidFill>
              <a:srgbClr val="3465a4"/>
            </a:solidFill>
          </a:ln>
        </p:spPr>
        <p:style>
          <a:lnRef idx="0"/>
          <a:fillRef idx="0"/>
          <a:effectRef idx="0"/>
          <a:fontRef idx="minor"/>
        </p:style>
      </p:sp>
      <p:sp>
        <p:nvSpPr>
          <p:cNvPr id="239" name="CustomShape 19"/>
          <p:cNvSpPr/>
          <p:nvPr/>
        </p:nvSpPr>
        <p:spPr>
          <a:xfrm>
            <a:off x="4846320" y="3840480"/>
            <a:ext cx="640080" cy="548640"/>
          </a:xfrm>
          <a:prstGeom prst="rect">
            <a:avLst/>
          </a:prstGeom>
          <a:solidFill>
            <a:srgbClr val="729fcf"/>
          </a:solidFill>
          <a:ln>
            <a:solidFill>
              <a:srgbClr val="3465a4"/>
            </a:solidFill>
          </a:ln>
        </p:spPr>
        <p:style>
          <a:lnRef idx="0"/>
          <a:fillRef idx="0"/>
          <a:effectRef idx="0"/>
          <a:fontRef idx="minor"/>
        </p:style>
      </p:sp>
      <p:sp>
        <p:nvSpPr>
          <p:cNvPr id="240" name="CustomShape 20"/>
          <p:cNvSpPr/>
          <p:nvPr/>
        </p:nvSpPr>
        <p:spPr>
          <a:xfrm>
            <a:off x="3108960" y="3840480"/>
            <a:ext cx="640080" cy="548640"/>
          </a:xfrm>
          <a:prstGeom prst="rect">
            <a:avLst/>
          </a:prstGeom>
          <a:solidFill>
            <a:srgbClr val="729fcf"/>
          </a:solidFill>
          <a:ln>
            <a:solidFill>
              <a:srgbClr val="3465a4"/>
            </a:solidFill>
          </a:ln>
        </p:spPr>
        <p:style>
          <a:lnRef idx="0"/>
          <a:fillRef idx="0"/>
          <a:effectRef idx="0"/>
          <a:fontRef idx="minor"/>
        </p:style>
      </p:sp>
      <p:sp>
        <p:nvSpPr>
          <p:cNvPr id="241" name="CustomShape 21"/>
          <p:cNvSpPr/>
          <p:nvPr/>
        </p:nvSpPr>
        <p:spPr>
          <a:xfrm>
            <a:off x="6583680" y="1554480"/>
            <a:ext cx="640080" cy="548640"/>
          </a:xfrm>
          <a:prstGeom prst="rect">
            <a:avLst/>
          </a:prstGeom>
          <a:solidFill>
            <a:srgbClr val="729fcf"/>
          </a:solidFill>
          <a:ln>
            <a:solidFill>
              <a:srgbClr val="3465a4"/>
            </a:solidFill>
          </a:ln>
        </p:spPr>
        <p:style>
          <a:lnRef idx="0"/>
          <a:fillRef idx="0"/>
          <a:effectRef idx="0"/>
          <a:fontRef idx="minor"/>
        </p:style>
      </p:sp>
      <p:sp>
        <p:nvSpPr>
          <p:cNvPr id="242" name="CustomShape 22"/>
          <p:cNvSpPr/>
          <p:nvPr/>
        </p:nvSpPr>
        <p:spPr>
          <a:xfrm>
            <a:off x="4846320" y="1554480"/>
            <a:ext cx="640080" cy="548640"/>
          </a:xfrm>
          <a:prstGeom prst="rect">
            <a:avLst/>
          </a:prstGeom>
          <a:solidFill>
            <a:srgbClr val="729fcf"/>
          </a:solidFill>
          <a:ln>
            <a:solidFill>
              <a:srgbClr val="3465a4"/>
            </a:solidFill>
          </a:ln>
        </p:spPr>
        <p:style>
          <a:lnRef idx="0"/>
          <a:fillRef idx="0"/>
          <a:effectRef idx="0"/>
          <a:fontRef idx="minor"/>
        </p:style>
      </p:sp>
      <p:sp>
        <p:nvSpPr>
          <p:cNvPr id="243" name="CustomShape 23"/>
          <p:cNvSpPr/>
          <p:nvPr/>
        </p:nvSpPr>
        <p:spPr>
          <a:xfrm>
            <a:off x="6858000" y="3803760"/>
            <a:ext cx="365760" cy="219600"/>
          </a:xfrm>
          <a:prstGeom prst="rect">
            <a:avLst/>
          </a:prstGeom>
          <a:solidFill>
            <a:srgbClr val="ffffff"/>
          </a:solidFill>
          <a:ln>
            <a:solidFill>
              <a:srgbClr val="000000"/>
            </a:solidFill>
          </a:ln>
        </p:spPr>
        <p:style>
          <a:lnRef idx="0"/>
          <a:fillRef idx="0"/>
          <a:effectRef idx="0"/>
          <a:fontRef idx="minor"/>
        </p:style>
      </p:sp>
      <p:sp>
        <p:nvSpPr>
          <p:cNvPr id="244" name="CustomShape 24"/>
          <p:cNvSpPr/>
          <p:nvPr/>
        </p:nvSpPr>
        <p:spPr>
          <a:xfrm>
            <a:off x="4937760" y="3803760"/>
            <a:ext cx="365760" cy="219600"/>
          </a:xfrm>
          <a:prstGeom prst="rect">
            <a:avLst/>
          </a:prstGeom>
          <a:solidFill>
            <a:srgbClr val="ffffff"/>
          </a:solidFill>
          <a:ln>
            <a:solidFill>
              <a:srgbClr val="000000"/>
            </a:solidFill>
          </a:ln>
        </p:spPr>
        <p:style>
          <a:lnRef idx="0"/>
          <a:fillRef idx="0"/>
          <a:effectRef idx="0"/>
          <a:fontRef idx="minor"/>
        </p:style>
      </p:sp>
      <p:sp>
        <p:nvSpPr>
          <p:cNvPr id="245" name="CustomShape 25"/>
          <p:cNvSpPr/>
          <p:nvPr/>
        </p:nvSpPr>
        <p:spPr>
          <a:xfrm>
            <a:off x="3291840" y="3803760"/>
            <a:ext cx="365760" cy="219600"/>
          </a:xfrm>
          <a:prstGeom prst="rect">
            <a:avLst/>
          </a:prstGeom>
          <a:solidFill>
            <a:srgbClr val="ffffff"/>
          </a:solidFill>
          <a:ln>
            <a:solidFill>
              <a:srgbClr val="000000"/>
            </a:solidFill>
          </a:ln>
        </p:spPr>
        <p:style>
          <a:lnRef idx="0"/>
          <a:fillRef idx="0"/>
          <a:effectRef idx="0"/>
          <a:fontRef idx="minor"/>
        </p:style>
      </p:sp>
      <p:sp>
        <p:nvSpPr>
          <p:cNvPr id="246" name="CustomShape 26"/>
          <p:cNvSpPr/>
          <p:nvPr/>
        </p:nvSpPr>
        <p:spPr>
          <a:xfrm>
            <a:off x="6675120" y="1920240"/>
            <a:ext cx="365760" cy="219600"/>
          </a:xfrm>
          <a:prstGeom prst="rect">
            <a:avLst/>
          </a:prstGeom>
          <a:solidFill>
            <a:srgbClr val="ffffff"/>
          </a:solidFill>
          <a:ln>
            <a:solidFill>
              <a:srgbClr val="000000"/>
            </a:solidFill>
          </a:ln>
        </p:spPr>
        <p:style>
          <a:lnRef idx="0"/>
          <a:fillRef idx="0"/>
          <a:effectRef idx="0"/>
          <a:fontRef idx="minor"/>
        </p:style>
      </p:sp>
      <p:sp>
        <p:nvSpPr>
          <p:cNvPr id="247" name="CustomShape 27"/>
          <p:cNvSpPr/>
          <p:nvPr/>
        </p:nvSpPr>
        <p:spPr>
          <a:xfrm>
            <a:off x="4937760" y="1920240"/>
            <a:ext cx="365760" cy="219600"/>
          </a:xfrm>
          <a:prstGeom prst="rect">
            <a:avLst/>
          </a:prstGeom>
          <a:solidFill>
            <a:srgbClr val="ffffff"/>
          </a:solidFill>
          <a:ln>
            <a:solidFill>
              <a:srgbClr val="000000"/>
            </a:solidFill>
          </a:ln>
        </p:spPr>
        <p:style>
          <a:lnRef idx="0"/>
          <a:fillRef idx="0"/>
          <a:effectRef idx="0"/>
          <a:fontRef idx="minor"/>
        </p:style>
      </p:sp>
      <p:sp>
        <p:nvSpPr>
          <p:cNvPr id="248" name="CustomShape 28"/>
          <p:cNvSpPr/>
          <p:nvPr/>
        </p:nvSpPr>
        <p:spPr>
          <a:xfrm>
            <a:off x="3291840" y="1920240"/>
            <a:ext cx="365760" cy="219600"/>
          </a:xfrm>
          <a:prstGeom prst="rect">
            <a:avLst/>
          </a:prstGeom>
          <a:solidFill>
            <a:srgbClr val="ffffff"/>
          </a:solidFill>
          <a:ln>
            <a:solidFill>
              <a:srgbClr val="000000"/>
            </a:solidFill>
          </a:ln>
        </p:spPr>
        <p:style>
          <a:lnRef idx="0"/>
          <a:fillRef idx="0"/>
          <a:effectRef idx="0"/>
          <a:fontRef idx="minor"/>
        </p:style>
      </p:sp>
      <p:sp>
        <p:nvSpPr>
          <p:cNvPr id="249" name="CustomShape 29"/>
          <p:cNvSpPr/>
          <p:nvPr/>
        </p:nvSpPr>
        <p:spPr>
          <a:xfrm>
            <a:off x="457200" y="914400"/>
            <a:ext cx="1097280" cy="3657600"/>
          </a:xfrm>
          <a:prstGeom prst="rect">
            <a:avLst/>
          </a:prstGeom>
          <a:solidFill>
            <a:srgbClr val="000000"/>
          </a:solidFill>
          <a:ln>
            <a:solidFill>
              <a:srgbClr val="3465a4"/>
            </a:solidFill>
          </a:ln>
        </p:spPr>
        <p:style>
          <a:lnRef idx="0"/>
          <a:fillRef idx="0"/>
          <a:effectRef idx="0"/>
          <a:fontRef idx="minor"/>
        </p:style>
      </p:sp>
      <p:sp>
        <p:nvSpPr>
          <p:cNvPr id="250" name="Line 30"/>
          <p:cNvSpPr/>
          <p:nvPr/>
        </p:nvSpPr>
        <p:spPr>
          <a:xfrm flipH="1">
            <a:off x="1005840" y="3017520"/>
            <a:ext cx="7723800" cy="0"/>
          </a:xfrm>
          <a:prstGeom prst="line">
            <a:avLst/>
          </a:prstGeom>
          <a:ln w="29160">
            <a:solidFill>
              <a:srgbClr val="fff200"/>
            </a:solidFill>
            <a:custDash>
              <a:ds d="300000" sp="100000"/>
              <a:ds d="300000" sp="100000"/>
              <a:ds d="300000" sp="100000"/>
              <a:ds d="0" sp="100000"/>
              <a:ds d="0" sp="100000"/>
            </a:custDash>
            <a:round/>
          </a:ln>
        </p:spPr>
        <p:style>
          <a:lnRef idx="0"/>
          <a:fillRef idx="0"/>
          <a:effectRef idx="0"/>
          <a:fontRef idx="minor"/>
        </p:style>
      </p:sp>
      <p:sp>
        <p:nvSpPr>
          <p:cNvPr id="251" name="Line 31"/>
          <p:cNvSpPr/>
          <p:nvPr/>
        </p:nvSpPr>
        <p:spPr>
          <a:xfrm>
            <a:off x="1005840" y="914400"/>
            <a:ext cx="0" cy="3657600"/>
          </a:xfrm>
          <a:prstGeom prst="line">
            <a:avLst/>
          </a:prstGeom>
          <a:ln w="29160">
            <a:solidFill>
              <a:srgbClr val="fff200"/>
            </a:solidFill>
            <a:custDash>
              <a:ds d="300000" sp="100000"/>
              <a:ds d="300000" sp="100000"/>
              <a:ds d="300000" sp="100000"/>
              <a:ds d="0" sp="100000"/>
              <a:ds d="0" sp="100000"/>
            </a:custDash>
            <a:round/>
          </a:ln>
        </p:spPr>
        <p:style>
          <a:lnRef idx="0"/>
          <a:fillRef idx="0"/>
          <a:effectRef idx="0"/>
          <a:fontRef idx="minor"/>
        </p:style>
      </p:sp>
      <p:sp>
        <p:nvSpPr>
          <p:cNvPr id="252" name="CustomShape 32"/>
          <p:cNvSpPr/>
          <p:nvPr/>
        </p:nvSpPr>
        <p:spPr>
          <a:xfrm>
            <a:off x="2219760" y="2570040"/>
            <a:ext cx="344520" cy="883800"/>
          </a:xfrm>
          <a:prstGeom prst="rect">
            <a:avLst/>
          </a:prstGeom>
          <a:solidFill>
            <a:srgbClr val="ffffff"/>
          </a:solidFill>
          <a:ln w="25560">
            <a:solidFill>
              <a:srgbClr val="000000"/>
            </a:solidFill>
            <a:round/>
          </a:ln>
        </p:spPr>
        <p:style>
          <a:lnRef idx="0"/>
          <a:fillRef idx="0"/>
          <a:effectRef idx="0"/>
          <a:fontRef idx="minor"/>
        </p:style>
      </p:sp>
    </p:spTree>
  </p:cSld>
  <p:timing>
    <p:tnLst>
      <p:par>
        <p:cTn id="84" dur="indefinite" restart="never" nodeType="tmRoot">
          <p:childTnLst>
            <p:seq>
              <p:cTn id="85" dur="indefinite" nodeType="mainSeq">
                <p:childTnLst>
                  <p:par>
                    <p:cTn id="86" fill="hold">
                      <p:stCondLst>
                        <p:cond delay="indefinite"/>
                      </p:stCondLst>
                      <p:childTnLst>
                        <p:par>
                          <p:cTn id="87" fill="hold">
                            <p:stCondLst>
                              <p:cond delay="0"/>
                            </p:stCondLst>
                            <p:childTnLst>
                              <p:par>
                                <p:cTn id="88" nodeType="clickEffect" fill="hold" presetClass="entr" presetID="1">
                                  <p:stCondLst>
                                    <p:cond delay="0"/>
                                  </p:stCondLst>
                                  <p:childTnLst>
                                    <p:set>
                                      <p:cBhvr>
                                        <p:cTn id="89" dur="1" fill="hold">
                                          <p:stCondLst>
                                            <p:cond delay="0"/>
                                          </p:stCondLst>
                                        </p:cTn>
                                        <p:tgtEl>
                                          <p:spTgt spid="25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
                                  <p:stCondLst>
                                    <p:cond delay="0"/>
                                  </p:stCondLst>
                                  <p:childTnLst>
                                    <p:set>
                                      <p:cBhvr>
                                        <p:cTn id="93" dur="1" fill="hold">
                                          <p:stCondLst>
                                            <p:cond delay="0"/>
                                          </p:stCondLst>
                                        </p:cTn>
                                        <p:tgtEl>
                                          <p:spTgt spid="231"/>
                                        </p:tgtEl>
                                        <p:attrNameLst>
                                          <p:attrName>style.visibility</p:attrName>
                                        </p:attrNameLst>
                                      </p:cBhvr>
                                      <p:to>
                                        <p:strVal val="visible"/>
                                      </p:to>
                                    </p:set>
                                  </p:childTnLst>
                                </p:cTn>
                              </p:par>
                              <p:par>
                                <p:cTn id="94" nodeType="withEffect" fill="hold" presetClass="entr" presetID="1">
                                  <p:stCondLst>
                                    <p:cond delay="0"/>
                                  </p:stCondLst>
                                  <p:childTnLst>
                                    <p:set>
                                      <p:cBhvr>
                                        <p:cTn id="95" dur="1" fill="hold">
                                          <p:stCondLst>
                                            <p:cond delay="0"/>
                                          </p:stCondLst>
                                        </p:cTn>
                                        <p:tgtEl>
                                          <p:spTgt spid="232"/>
                                        </p:tgtEl>
                                        <p:attrNameLst>
                                          <p:attrName>style.visibility</p:attrName>
                                        </p:attrNameLst>
                                      </p:cBhvr>
                                      <p:to>
                                        <p:strVal val="visible"/>
                                      </p:to>
                                    </p:set>
                                  </p:childTnLst>
                                </p:cTn>
                              </p:par>
                              <p:par>
                                <p:cTn id="96" nodeType="withEffect" fill="hold" presetClass="entr" presetID="1">
                                  <p:stCondLst>
                                    <p:cond delay="0"/>
                                  </p:stCondLst>
                                  <p:childTnLst>
                                    <p:set>
                                      <p:cBhvr>
                                        <p:cTn id="97" dur="1" fill="hold">
                                          <p:stCondLst>
                                            <p:cond delay="0"/>
                                          </p:stCondLst>
                                        </p:cTn>
                                        <p:tgtEl>
                                          <p:spTgt spid="233"/>
                                        </p:tgtEl>
                                        <p:attrNameLst>
                                          <p:attrName>style.visibility</p:attrName>
                                        </p:attrNameLst>
                                      </p:cBhvr>
                                      <p:to>
                                        <p:strVal val="visible"/>
                                      </p:to>
                                    </p:set>
                                  </p:childTnLst>
                                </p:cTn>
                              </p:par>
                              <p:par>
                                <p:cTn id="98" nodeType="withEffect" fill="hold" presetClass="entr" presetID="1">
                                  <p:stCondLst>
                                    <p:cond delay="0"/>
                                  </p:stCondLst>
                                  <p:childTnLst>
                                    <p:set>
                                      <p:cBhvr>
                                        <p:cTn id="99" dur="1" fill="hold">
                                          <p:stCondLst>
                                            <p:cond delay="0"/>
                                          </p:stCondLst>
                                        </p:cTn>
                                        <p:tgtEl>
                                          <p:spTgt spid="234"/>
                                        </p:tgtEl>
                                        <p:attrNameLst>
                                          <p:attrName>style.visibility</p:attrName>
                                        </p:attrNameLst>
                                      </p:cBhvr>
                                      <p:to>
                                        <p:strVal val="visible"/>
                                      </p:to>
                                    </p:set>
                                  </p:childTnLst>
                                </p:cTn>
                              </p:par>
                              <p:par>
                                <p:cTn id="100" nodeType="withEffect" fill="hold" presetClass="entr" presetID="1">
                                  <p:stCondLst>
                                    <p:cond delay="0"/>
                                  </p:stCondLst>
                                  <p:childTnLst>
                                    <p:set>
                                      <p:cBhvr>
                                        <p:cTn id="101" dur="1" fill="hold">
                                          <p:stCondLst>
                                            <p:cond delay="0"/>
                                          </p:stCondLst>
                                        </p:cTn>
                                        <p:tgtEl>
                                          <p:spTgt spid="235"/>
                                        </p:tgtEl>
                                        <p:attrNameLst>
                                          <p:attrName>style.visibility</p:attrName>
                                        </p:attrNameLst>
                                      </p:cBhvr>
                                      <p:to>
                                        <p:strVal val="visible"/>
                                      </p:to>
                                    </p:set>
                                  </p:childTnLst>
                                </p:cTn>
                              </p:par>
                              <p:par>
                                <p:cTn id="102" nodeType="withEffect" fill="hold" presetClass="entr" presetID="1">
                                  <p:stCondLst>
                                    <p:cond delay="0"/>
                                  </p:stCondLst>
                                  <p:childTnLst>
                                    <p:set>
                                      <p:cBhvr>
                                        <p:cTn id="103" dur="1" fill="hold">
                                          <p:stCondLst>
                                            <p:cond delay="0"/>
                                          </p:stCondLst>
                                        </p:cTn>
                                        <p:tgtEl>
                                          <p:spTgt spid="23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0"/>
                                          </p:stCondLst>
                                        </p:cTn>
                                        <p:tgtEl>
                                          <p:spTgt spid="243"/>
                                        </p:tgtEl>
                                        <p:attrNameLst>
                                          <p:attrName>style.visibility</p:attrName>
                                        </p:attrNameLst>
                                      </p:cBhvr>
                                      <p:to>
                                        <p:strVal val="visible"/>
                                      </p:to>
                                    </p:set>
                                  </p:childTnLst>
                                </p:cTn>
                              </p:par>
                              <p:par>
                                <p:cTn id="108" nodeType="withEffect" fill="hold" presetClass="entr" presetID="1">
                                  <p:stCondLst>
                                    <p:cond delay="0"/>
                                  </p:stCondLst>
                                  <p:childTnLst>
                                    <p:set>
                                      <p:cBhvr>
                                        <p:cTn id="109" dur="1" fill="hold">
                                          <p:stCondLst>
                                            <p:cond delay="0"/>
                                          </p:stCondLst>
                                        </p:cTn>
                                        <p:tgtEl>
                                          <p:spTgt spid="244"/>
                                        </p:tgtEl>
                                        <p:attrNameLst>
                                          <p:attrName>style.visibility</p:attrName>
                                        </p:attrNameLst>
                                      </p:cBhvr>
                                      <p:to>
                                        <p:strVal val="visible"/>
                                      </p:to>
                                    </p:set>
                                  </p:childTnLst>
                                </p:cTn>
                              </p:par>
                              <p:par>
                                <p:cTn id="110" nodeType="withEffect" fill="hold" presetClass="entr" presetID="1">
                                  <p:stCondLst>
                                    <p:cond delay="0"/>
                                  </p:stCondLst>
                                  <p:childTnLst>
                                    <p:set>
                                      <p:cBhvr>
                                        <p:cTn id="111" dur="1" fill="hold">
                                          <p:stCondLst>
                                            <p:cond delay="0"/>
                                          </p:stCondLst>
                                        </p:cTn>
                                        <p:tgtEl>
                                          <p:spTgt spid="245"/>
                                        </p:tgtEl>
                                        <p:attrNameLst>
                                          <p:attrName>style.visibility</p:attrName>
                                        </p:attrNameLst>
                                      </p:cBhvr>
                                      <p:to>
                                        <p:strVal val="visible"/>
                                      </p:to>
                                    </p:set>
                                  </p:childTnLst>
                                </p:cTn>
                              </p:par>
                              <p:par>
                                <p:cTn id="112" nodeType="withEffect" fill="hold" presetClass="entr" presetID="1">
                                  <p:stCondLst>
                                    <p:cond delay="0"/>
                                  </p:stCondLst>
                                  <p:childTnLst>
                                    <p:set>
                                      <p:cBhvr>
                                        <p:cTn id="113" dur="1" fill="hold">
                                          <p:stCondLst>
                                            <p:cond delay="0"/>
                                          </p:stCondLst>
                                        </p:cTn>
                                        <p:tgtEl>
                                          <p:spTgt spid="246"/>
                                        </p:tgtEl>
                                        <p:attrNameLst>
                                          <p:attrName>style.visibility</p:attrName>
                                        </p:attrNameLst>
                                      </p:cBhvr>
                                      <p:to>
                                        <p:strVal val="visible"/>
                                      </p:to>
                                    </p:set>
                                  </p:childTnLst>
                                </p:cTn>
                              </p:par>
                              <p:par>
                                <p:cTn id="114" nodeType="withEffect" fill="hold" presetClass="entr" presetID="1">
                                  <p:stCondLst>
                                    <p:cond delay="0"/>
                                  </p:stCondLst>
                                  <p:childTnLst>
                                    <p:set>
                                      <p:cBhvr>
                                        <p:cTn id="115" dur="1" fill="hold">
                                          <p:stCondLst>
                                            <p:cond delay="0"/>
                                          </p:stCondLst>
                                        </p:cTn>
                                        <p:tgtEl>
                                          <p:spTgt spid="247"/>
                                        </p:tgtEl>
                                        <p:attrNameLst>
                                          <p:attrName>style.visibility</p:attrName>
                                        </p:attrNameLst>
                                      </p:cBhvr>
                                      <p:to>
                                        <p:strVal val="visible"/>
                                      </p:to>
                                    </p:set>
                                  </p:childTnLst>
                                </p:cTn>
                              </p:par>
                              <p:par>
                                <p:cTn id="116" nodeType="withEffect" fill="hold" presetClass="entr" presetID="1">
                                  <p:stCondLst>
                                    <p:cond delay="0"/>
                                  </p:stCondLst>
                                  <p:childTnLst>
                                    <p:set>
                                      <p:cBhvr>
                                        <p:cTn id="117"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228</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2020-07-01T02:56:32Z</dcterms:modified>
  <cp:revision>562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6</vt:i4>
  </property>
  <property fmtid="{D5CDD505-2E9C-101B-9397-08002B2CF9AE}" pid="7" name="PresentationFormat">
    <vt:lpwstr>On-screen Show (16:9)</vt:lpwstr>
  </property>
  <property fmtid="{D5CDD505-2E9C-101B-9397-08002B2CF9AE}" pid="8" name="ScaleCrop">
    <vt:bool>0</vt:bool>
  </property>
  <property fmtid="{D5CDD505-2E9C-101B-9397-08002B2CF9AE}" pid="9" name="ShareDoc">
    <vt:bool>0</vt:bool>
  </property>
  <property fmtid="{D5CDD505-2E9C-101B-9397-08002B2CF9AE}" pid="10" name="Slides">
    <vt:i4>12</vt:i4>
  </property>
</Properties>
</file>