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2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2.png"/><Relationship Id="rId17" Type="http://schemas.openxmlformats.org/officeDocument/2006/relationships/image" Target="../media/image13.png"/><Relationship Id="rId2" Type="http://schemas.openxmlformats.org/officeDocument/2006/relationships/image" Target="../media/image1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D2E0-0F3F-4DC0-9B66-3CD9EED30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[Re] Unpaired Image-to-image Translation Using Cycle-consistent Adversarial Networks (</a:t>
            </a:r>
            <a:r>
              <a:rPr lang="en-US" cap="none" dirty="0" err="1"/>
              <a:t>CycleGAN</a:t>
            </a:r>
            <a:r>
              <a:rPr lang="en-US" cap="none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98658-71F8-4BD3-907A-2F5A75E09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E005-9015-4481-8CC1-A55EC424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Ensemble of Discriminators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16F7-28A7-46EB-9D5F-4AB8F5B5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9" y="1839946"/>
            <a:ext cx="10131425" cy="10152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Trained two </a:t>
            </a:r>
            <a:r>
              <a:rPr lang="en-US" dirty="0" err="1"/>
              <a:t>CycleGANs</a:t>
            </a:r>
            <a:r>
              <a:rPr lang="en-US" dirty="0"/>
              <a:t>, A and B, in same way as paper</a:t>
            </a:r>
          </a:p>
          <a:p>
            <a:r>
              <a:rPr lang="en-US" dirty="0"/>
              <a:t>Used smaller generators and stronger preprocessing for faster training time.</a:t>
            </a:r>
          </a:p>
          <a:p>
            <a:r>
              <a:rPr lang="en-US" dirty="0"/>
              <a:t>Fine tuned generators from set A with an extra 20 epochs on discriminators from set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43925-4761-4419-ADD2-F032C5A1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51" y="4085514"/>
            <a:ext cx="2228585" cy="219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E8D28-56A1-4C2A-923E-1DF9B039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64" y="4085514"/>
            <a:ext cx="2262872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FEF2F-801A-4EEA-8A3A-77B4F61A8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371" y="4085514"/>
            <a:ext cx="2220078" cy="2194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671C8-85C4-4C6E-BD69-CC094C1665AE}"/>
              </a:ext>
            </a:extLst>
          </p:cNvPr>
          <p:cNvSpPr txBox="1"/>
          <p:nvPr/>
        </p:nvSpPr>
        <p:spPr>
          <a:xfrm>
            <a:off x="2375195" y="3463290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27E02-2957-4310-863D-69F7B0CBCC04}"/>
              </a:ext>
            </a:extLst>
          </p:cNvPr>
          <p:cNvSpPr txBox="1"/>
          <p:nvPr/>
        </p:nvSpPr>
        <p:spPr>
          <a:xfrm>
            <a:off x="5238040" y="3429000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Zhu et al. (2020)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033EF-2604-4D40-8393-42FE537C2E0D}"/>
              </a:ext>
            </a:extLst>
          </p:cNvPr>
          <p:cNvSpPr txBox="1"/>
          <p:nvPr/>
        </p:nvSpPr>
        <p:spPr>
          <a:xfrm>
            <a:off x="8034542" y="3356502"/>
            <a:ext cx="202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Regularization</a:t>
            </a:r>
          </a:p>
          <a:p>
            <a:pPr algn="ctr"/>
            <a:r>
              <a:rPr lang="en-US" dirty="0"/>
              <a:t> Schedule</a:t>
            </a:r>
          </a:p>
        </p:txBody>
      </p:sp>
    </p:spTree>
    <p:extLst>
      <p:ext uri="{BB962C8B-B14F-4D97-AF65-F5344CB8AC3E}">
        <p14:creationId xmlns:p14="http://schemas.microsoft.com/office/powerpoint/2010/main" val="65857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ss, outdoor, horse, mammal&#10;&#10;Description automatically generated">
            <a:extLst>
              <a:ext uri="{FF2B5EF4-FFF2-40B4-BE49-F238E27FC236}">
                <a16:creationId xmlns:a16="http://schemas.microsoft.com/office/drawing/2014/main" id="{69FBA210-2B69-45FC-B023-951857BF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95" y="648998"/>
            <a:ext cx="1578674" cy="155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D2599-4710-4CEC-BEA7-108DAE43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74" y="650953"/>
            <a:ext cx="1578580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72F35-3D6A-4769-8A80-28BD90D87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901" y="651155"/>
            <a:ext cx="1566767" cy="1554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52737-1C86-402E-8E68-55C82D497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847" y="5301363"/>
            <a:ext cx="1537706" cy="1554480"/>
          </a:xfrm>
          <a:prstGeom prst="rect">
            <a:avLst/>
          </a:prstGeom>
        </p:spPr>
      </p:pic>
      <p:pic>
        <p:nvPicPr>
          <p:cNvPr id="13" name="Picture 12" descr="A picture containing grass, outdoor, standing, mammal&#10;&#10;Description automatically generated">
            <a:extLst>
              <a:ext uri="{FF2B5EF4-FFF2-40B4-BE49-F238E27FC236}">
                <a16:creationId xmlns:a16="http://schemas.microsoft.com/office/drawing/2014/main" id="{27506948-82C7-45A9-8F71-C16402BDE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022" y="5290076"/>
            <a:ext cx="1596987" cy="1554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EF5F5-387E-404E-B587-BCC436EB2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926" y="5303520"/>
            <a:ext cx="1515339" cy="1554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DDE3AD-DED5-41EC-909F-112C3A723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017" y="2203478"/>
            <a:ext cx="1572629" cy="1554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E375C5-F7D7-46EB-AC1E-0C4C7F6CA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9859" y="2196122"/>
            <a:ext cx="1578580" cy="1554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D2C3FD-76B5-409A-8F71-D5191F1BF0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9049" y="2205635"/>
            <a:ext cx="1572697" cy="1554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FF9740-1FDB-4BDC-955E-CC428D5185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7628" y="3755801"/>
            <a:ext cx="1578581" cy="1554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7EE0F-FD96-4AF7-90D6-056888B368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4990" y="3757958"/>
            <a:ext cx="1602868" cy="15544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7B7FF6-944C-449F-97D6-0E09402E1D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9859" y="641642"/>
            <a:ext cx="1572555" cy="15544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26E356-5B23-4E19-87DD-E5C5B5D2BC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3810" y="5301363"/>
            <a:ext cx="1572556" cy="1554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B4BE9E-F7C7-4D91-AEBC-3D9FF3125C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6366" y="2222100"/>
            <a:ext cx="1513571" cy="15544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4124411-F0E9-4240-A345-175C1D73177A}"/>
              </a:ext>
            </a:extLst>
          </p:cNvPr>
          <p:cNvSpPr txBox="1"/>
          <p:nvPr/>
        </p:nvSpPr>
        <p:spPr>
          <a:xfrm>
            <a:off x="2723258" y="165178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</a:t>
            </a:r>
            <a:r>
              <a:rPr lang="en-US" dirty="0"/>
              <a:t> </a:t>
            </a:r>
            <a:r>
              <a:rPr lang="en-US" sz="1600" dirty="0"/>
              <a:t>Image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2BCF-56C3-4759-B9E0-F707CC398D14}"/>
              </a:ext>
            </a:extLst>
          </p:cNvPr>
          <p:cNvSpPr txBox="1"/>
          <p:nvPr/>
        </p:nvSpPr>
        <p:spPr>
          <a:xfrm>
            <a:off x="4214885" y="290741"/>
            <a:ext cx="166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Zhu</a:t>
            </a:r>
            <a:r>
              <a:rPr lang="en-US" dirty="0"/>
              <a:t> et al.(2020)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5A20C4-CF74-4C37-9708-1A8BB6399B49}"/>
              </a:ext>
            </a:extLst>
          </p:cNvPr>
          <p:cNvSpPr txBox="1"/>
          <p:nvPr/>
        </p:nvSpPr>
        <p:spPr>
          <a:xfrm>
            <a:off x="7492924" y="92156"/>
            <a:ext cx="1304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Discriminator</a:t>
            </a:r>
          </a:p>
          <a:p>
            <a:pPr algn="ctr"/>
            <a:r>
              <a:rPr lang="en-US" sz="1600" dirty="0"/>
              <a:t>Ensemble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60EB0D-4EF7-4939-84AD-4346534E980E}"/>
              </a:ext>
            </a:extLst>
          </p:cNvPr>
          <p:cNvSpPr txBox="1"/>
          <p:nvPr/>
        </p:nvSpPr>
        <p:spPr>
          <a:xfrm>
            <a:off x="5638410" y="29002"/>
            <a:ext cx="182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With Regularization</a:t>
            </a:r>
          </a:p>
          <a:p>
            <a:pPr algn="ctr"/>
            <a:r>
              <a:rPr lang="en-US" sz="1600" dirty="0"/>
              <a:t> Schedule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8C465B-2ECC-4122-9F38-930BD2233B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83810" y="3739527"/>
            <a:ext cx="1609560" cy="15544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660A9C8-8CCE-490E-8026-941C446000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8898" y="3756194"/>
            <a:ext cx="1572556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4C0B-6351-4F0F-93C8-5BDEFCFC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46F7-4BDF-4A0D-BDA9-77BC4ED1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84BD-B4E3-4E53-BCDD-541DAACB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Discriminator Experiment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E6F2-2535-4DF5-9D46-60CAA321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Standard GAN discriminator (SGAN) used in original paper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Discriminator maximises capacity to distinguish real from fake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Looking to optimise D(x) = 0 for fake images and D(x) = 1 for real images</a:t>
            </a:r>
          </a:p>
          <a:p>
            <a:pPr marL="0" indent="0">
              <a:buNone/>
            </a:pPr>
            <a:r>
              <a:rPr lang="en-CA" dirty="0"/>
              <a:t>Problem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high resolution images there is high degree of freedom, makes it easy for d(x) =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hurts performance and stability because it can lead to greedy optimization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Due to </a:t>
            </a:r>
            <a:r>
              <a:rPr lang="en-US" dirty="0"/>
              <a:t>gradient,  that SGAN is learning mostly from fake images, not trying to make it look more natural</a:t>
            </a:r>
            <a:endParaRPr lang="en-CA" dirty="0"/>
          </a:p>
          <a:p>
            <a:pPr lvl="1"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  <a:p>
            <a:pPr marL="0" indent="0">
              <a:buNone/>
            </a:pPr>
            <a:br>
              <a:rPr lang="en-CA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0299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D2FD-1300-4E14-97EA-26082608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Relativistic Discriminator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914C-D10D-4877-96E4-6F98297E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Measure the difference in between real and fake images D(</a:t>
            </a:r>
            <a:r>
              <a:rPr lang="en-US" dirty="0" err="1"/>
              <a:t>xr</a:t>
            </a:r>
            <a:r>
              <a:rPr lang="en-US" dirty="0"/>
              <a:t> –</a:t>
            </a:r>
            <a:r>
              <a:rPr lang="en-US" dirty="0" err="1"/>
              <a:t>xf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Means it scores the fake differently subject to how "natural" the fakes are</a:t>
            </a:r>
          </a:p>
          <a:p>
            <a:r>
              <a:rPr lang="en-US" dirty="0"/>
              <a:t>Harder for the discriminator model to overfit, balances training between generator and discriminator better</a:t>
            </a:r>
          </a:p>
          <a:p>
            <a:r>
              <a:rPr lang="en-US" dirty="0"/>
              <a:t>Relativistic GANs measures the probability that the real data is more realistic than the generated data (or vice versa)</a:t>
            </a:r>
          </a:p>
          <a:p>
            <a:r>
              <a:rPr lang="en-US" dirty="0"/>
              <a:t>Ultimately D(x) = 0.5 As in the discriminator has random odds of detecting fakes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9460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83EB-2361-4D46-B47F-9389EEA3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66" y="220494"/>
            <a:ext cx="10131425" cy="1456267"/>
          </a:xfrm>
        </p:spPr>
        <p:txBody>
          <a:bodyPr/>
          <a:lstStyle/>
          <a:p>
            <a:r>
              <a:rPr lang="en-CA" dirty="0"/>
              <a:t>Transformation and results</a:t>
            </a:r>
            <a:endParaRPr lang="fr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490D68-7C4D-442E-B7E6-9DCE4CCB7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61" y="2141539"/>
            <a:ext cx="5310118" cy="4161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5AB0E-E6E6-46D4-B578-6C9854B68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81" y="4070014"/>
            <a:ext cx="5611758" cy="2233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FD15C-BB5B-4468-A5D4-22744500F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81" y="1545185"/>
            <a:ext cx="5611758" cy="2201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B39C5-BC7B-483B-ABBE-6EAC61712233}"/>
              </a:ext>
            </a:extLst>
          </p:cNvPr>
          <p:cNvSpPr txBox="1"/>
          <p:nvPr/>
        </p:nvSpPr>
        <p:spPr>
          <a:xfrm>
            <a:off x="7568119" y="1118681"/>
            <a:ext cx="24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SGAN - Original</a:t>
            </a:r>
            <a:endParaRPr lang="fr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785FF-3801-40AC-A156-74BD6E15AA29}"/>
              </a:ext>
            </a:extLst>
          </p:cNvPr>
          <p:cNvSpPr txBox="1"/>
          <p:nvPr/>
        </p:nvSpPr>
        <p:spPr>
          <a:xfrm>
            <a:off x="7568119" y="3684967"/>
            <a:ext cx="24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RGAN - Experiment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2119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7E62-DE84-4B80-A6CF-2070EDC9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schedule to regularization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AE947-7C13-4612-B5D5-540BD7A33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323750"/>
                <a:ext cx="10131425" cy="34674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Main Objective Function: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Replaced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initial weight,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constant,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epoch count.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AE947-7C13-4612-B5D5-540BD7A33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323750"/>
                <a:ext cx="10131425" cy="3467450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50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ADBC-DDAE-4567-9D01-68607191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schedule to regularization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396F9-AC2D-4956-87DD-76C0D2DCD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803633"/>
                <a:ext cx="10131425" cy="1214055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Smaller discriminator and generator models than original paper</a:t>
                </a:r>
              </a:p>
              <a:p>
                <a:r>
                  <a:rPr lang="en-US" dirty="0"/>
                  <a:t>Stronger preprocessing for faster training.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396F9-AC2D-4956-87DD-76C0D2DCD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803633"/>
                <a:ext cx="10131425" cy="1214055"/>
              </a:xfrm>
              <a:blipFill>
                <a:blip r:embed="rId2"/>
                <a:stretch>
                  <a:fillRect l="-421" t="-1005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42ABC8E-ABE3-4E28-884E-074F0069E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70" y="3832690"/>
            <a:ext cx="2220177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C7F4E-9CFF-4F71-A0C0-582BEEB7E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592" y="3832690"/>
            <a:ext cx="2228585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80A86B-37D0-4214-95FE-DCE55D0FA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374" y="3832690"/>
            <a:ext cx="2220278" cy="2194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5A1D30-1C62-47B8-9178-BBF903470B77}"/>
              </a:ext>
            </a:extLst>
          </p:cNvPr>
          <p:cNvSpPr txBox="1"/>
          <p:nvPr/>
        </p:nvSpPr>
        <p:spPr>
          <a:xfrm>
            <a:off x="2100109" y="3363985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EC419-8438-4516-933F-B3139E8A6129}"/>
              </a:ext>
            </a:extLst>
          </p:cNvPr>
          <p:cNvSpPr txBox="1"/>
          <p:nvPr/>
        </p:nvSpPr>
        <p:spPr>
          <a:xfrm>
            <a:off x="4916869" y="3336971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Zhu et al. (2020)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8A3C0-330A-4A79-A161-4220153B38F1}"/>
              </a:ext>
            </a:extLst>
          </p:cNvPr>
          <p:cNvSpPr txBox="1"/>
          <p:nvPr/>
        </p:nvSpPr>
        <p:spPr>
          <a:xfrm>
            <a:off x="7471059" y="3177970"/>
            <a:ext cx="202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Regularization</a:t>
            </a:r>
          </a:p>
          <a:p>
            <a:pPr algn="ctr"/>
            <a:r>
              <a:rPr lang="en-US" dirty="0"/>
              <a:t> Schedule</a:t>
            </a:r>
          </a:p>
        </p:txBody>
      </p:sp>
    </p:spTree>
    <p:extLst>
      <p:ext uri="{BB962C8B-B14F-4D97-AF65-F5344CB8AC3E}">
        <p14:creationId xmlns:p14="http://schemas.microsoft.com/office/powerpoint/2010/main" val="385832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8446-FC9C-4641-9123-ECBAE447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Ensemble of Discriminators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B50F-9445-468A-8D00-C34B1118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Use multiple discriminators during the training of a single generator</a:t>
            </a:r>
          </a:p>
          <a:p>
            <a:pPr>
              <a:lnSpc>
                <a:spcPct val="200000"/>
              </a:lnSpc>
            </a:pPr>
            <a:r>
              <a:rPr lang="en-US" dirty="0"/>
              <a:t>Forces generator to generalize in order to satisfy ensemble</a:t>
            </a:r>
          </a:p>
          <a:p>
            <a:pPr>
              <a:lnSpc>
                <a:spcPct val="200000"/>
              </a:lnSpc>
            </a:pPr>
            <a:r>
              <a:rPr lang="en-US" dirty="0"/>
              <a:t>Makes up for weak discriminators</a:t>
            </a:r>
          </a:p>
        </p:txBody>
      </p:sp>
    </p:spTree>
    <p:extLst>
      <p:ext uri="{BB962C8B-B14F-4D97-AF65-F5344CB8AC3E}">
        <p14:creationId xmlns:p14="http://schemas.microsoft.com/office/powerpoint/2010/main" val="377684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1162-7D0B-4E78-8A2C-07C4E401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ensemble of discriminators</a:t>
            </a:r>
          </a:p>
        </p:txBody>
      </p:sp>
      <p:pic>
        <p:nvPicPr>
          <p:cNvPr id="5" name="Content Placeholder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06838293-8369-4748-AC32-933668A54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21358"/>
            <a:ext cx="10131425" cy="4427042"/>
          </a:xfrm>
        </p:spPr>
      </p:pic>
    </p:spTree>
    <p:extLst>
      <p:ext uri="{BB962C8B-B14F-4D97-AF65-F5344CB8AC3E}">
        <p14:creationId xmlns:p14="http://schemas.microsoft.com/office/powerpoint/2010/main" val="3934748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{539E8262-D144-4288-BBEC-D9F5BC8A937D}tf03457452</Template>
  <TotalTime>464</TotalTime>
  <Words>408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Celestial</vt:lpstr>
      <vt:lpstr>[Re] Unpaired Image-to-image Translation Using Cycle-consistent Adversarial Networks (CycleGAN)</vt:lpstr>
      <vt:lpstr>Introduction</vt:lpstr>
      <vt:lpstr>Discriminator Experiment</vt:lpstr>
      <vt:lpstr>Relativistic Discriminator</vt:lpstr>
      <vt:lpstr>Transformation and results</vt:lpstr>
      <vt:lpstr>Adding schedule to regularization term</vt:lpstr>
      <vt:lpstr>Adding schedule to regularization term</vt:lpstr>
      <vt:lpstr>Using an Ensemble of Discriminators</vt:lpstr>
      <vt:lpstr>Using an ensemble of discriminators</vt:lpstr>
      <vt:lpstr>Using an Ensemble of Discriminators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[Re] Unpaired Image-to-image Translation Using Cycle-consistent Adversarial Networks (CycleGAN)</dc:title>
  <dc:creator>Matt Dawson</dc:creator>
  <cp:lastModifiedBy>dialoguesocratique@gmail.com</cp:lastModifiedBy>
  <cp:revision>12</cp:revision>
  <dcterms:created xsi:type="dcterms:W3CDTF">2020-12-01T20:59:28Z</dcterms:created>
  <dcterms:modified xsi:type="dcterms:W3CDTF">2020-12-02T22:51:08Z</dcterms:modified>
</cp:coreProperties>
</file>