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77" r:id="rId5"/>
    <p:sldId id="274" r:id="rId6"/>
    <p:sldId id="275" r:id="rId7"/>
    <p:sldId id="276" r:id="rId8"/>
    <p:sldId id="278" r:id="rId9"/>
    <p:sldId id="258" r:id="rId10"/>
    <p:sldId id="259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91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12.11.2020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12.11.2020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C5EA01-2C44-428F-BC52-EF49C966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803091"/>
            <a:ext cx="8214588" cy="2235593"/>
          </a:xfrm>
        </p:spPr>
        <p:txBody>
          <a:bodyPr/>
          <a:lstStyle/>
          <a:p>
            <a:r>
              <a:rPr lang="en-US" sz="5400" dirty="0"/>
              <a:t>University of Newcastle Orientation Website</a:t>
            </a:r>
            <a:endParaRPr lang="en-AU" sz="5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AEBC6-F095-4570-A912-DB06AF2D78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021" y="3773554"/>
            <a:ext cx="10328614" cy="1184339"/>
          </a:xfrm>
        </p:spPr>
        <p:txBody>
          <a:bodyPr/>
          <a:lstStyle/>
          <a:p>
            <a:r>
              <a:rPr lang="en-AU" sz="3600" b="1" dirty="0"/>
              <a:t>Presented by: Jared Okeno, </a:t>
            </a:r>
            <a:r>
              <a:rPr lang="en-AU" sz="3600" b="1" dirty="0" err="1"/>
              <a:t>Yunting</a:t>
            </a:r>
            <a:r>
              <a:rPr lang="en-AU" sz="3600" b="1" dirty="0"/>
              <a:t> Chen, </a:t>
            </a:r>
            <a:r>
              <a:rPr lang="en-AU" sz="3600" b="1" dirty="0" err="1"/>
              <a:t>Haotian</a:t>
            </a:r>
            <a:r>
              <a:rPr lang="en-AU" sz="3600" b="1" dirty="0"/>
              <a:t> Sun and </a:t>
            </a:r>
            <a:r>
              <a:rPr lang="en-AU" sz="3600" b="1" dirty="0" err="1"/>
              <a:t>Weijie</a:t>
            </a:r>
            <a:r>
              <a:rPr lang="en-AU" sz="3600" b="1" dirty="0"/>
              <a:t> Lee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0DF6E-F508-47BA-95C3-28E5FF3DFC8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AU" dirty="0"/>
              <a:t>2020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008FD9-B3CB-4959-8775-3C03DE2F06E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AU" dirty="0"/>
              <a:t>November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61A9B-417F-4570-9457-AADB88B7D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831" y="639056"/>
            <a:ext cx="2676780" cy="264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9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2" y="6002372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10</a:t>
            </a:fld>
            <a:endParaRPr lang="ru-R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est </a:t>
            </a:r>
            <a:r>
              <a:rPr lang="en-US" dirty="0"/>
              <a:t>&amp; E</a:t>
            </a:r>
            <a:r>
              <a:rPr lang="en-US" altLang="zh-CN" dirty="0"/>
              <a:t>valuation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77453"/>
            <a:ext cx="4612640" cy="436562"/>
          </a:xfrm>
        </p:spPr>
        <p:txBody>
          <a:bodyPr anchor="b">
            <a:normAutofit/>
          </a:bodyPr>
          <a:lstStyle/>
          <a:p>
            <a:r>
              <a:rPr lang="en-AU" dirty="0"/>
              <a:t>Use Feedback Results to Iterate</a:t>
            </a:r>
            <a:r>
              <a:rPr lang="en-US" altLang="zh-CN" dirty="0"/>
              <a:t> 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7894" y="3288018"/>
            <a:ext cx="4433252" cy="2692083"/>
          </a:xfrm>
        </p:spPr>
        <p:txBody>
          <a:bodyPr>
            <a:normAutofit/>
          </a:bodyPr>
          <a:lstStyle/>
          <a:p>
            <a:r>
              <a:rPr lang="en-US" altLang="zh-CN" sz="1800" b="1" dirty="0"/>
              <a:t>Choose users to test</a:t>
            </a:r>
          </a:p>
          <a:p>
            <a:r>
              <a:rPr lang="en-AU" altLang="zh-CN" sz="1800" b="1" dirty="0"/>
              <a:t>Record feedback </a:t>
            </a:r>
            <a:r>
              <a:rPr lang="en-US" altLang="zh-CN" sz="1800" b="1" dirty="0"/>
              <a:t>problems</a:t>
            </a:r>
          </a:p>
          <a:p>
            <a:r>
              <a:rPr lang="en-AU" altLang="zh-CN" sz="1800" b="1" dirty="0"/>
              <a:t>Further improvements to the website</a:t>
            </a:r>
          </a:p>
          <a:p>
            <a:r>
              <a:rPr lang="en-AU" altLang="zh-CN" sz="1800" b="1" dirty="0"/>
              <a:t>Achieve the expected result (Meet user requirements, good user experience, no serious problems and bugs)</a:t>
            </a:r>
          </a:p>
          <a:p>
            <a:pPr marL="0" indent="0">
              <a:buNone/>
            </a:pPr>
            <a:endParaRPr lang="en-AU" altLang="zh-CN" b="1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DCFD01F-AD2B-4376-83C3-E0417FEEB158}"/>
              </a:ext>
            </a:extLst>
          </p:cNvPr>
          <p:cNvSpPr/>
          <p:nvPr/>
        </p:nvSpPr>
        <p:spPr>
          <a:xfrm>
            <a:off x="7249987" y="2149475"/>
            <a:ext cx="914400" cy="914400"/>
          </a:xfrm>
          <a:prstGeom prst="roundRect">
            <a:avLst/>
          </a:prstGeom>
          <a:noFill/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zh-CN" altLang="en-US" dirty="0"/>
          </a:p>
        </p:txBody>
      </p:sp>
      <p:pic>
        <p:nvPicPr>
          <p:cNvPr id="9" name="图片 8" descr="图片包含 图形用户界面&#10;&#10;描述已自动生成">
            <a:extLst>
              <a:ext uri="{FF2B5EF4-FFF2-40B4-BE49-F238E27FC236}">
                <a16:creationId xmlns:a16="http://schemas.microsoft.com/office/drawing/2014/main" id="{8EBAA338-4505-4200-B9BE-3A5B5CA4E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856" y="2147122"/>
            <a:ext cx="5585944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0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2" y="6002372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11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sz="3200" dirty="0"/>
              <a:t>Ethical, Intellectual Property &amp; Confidentiality Considerations</a:t>
            </a:r>
            <a:endParaRPr lang="ru-RU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170113"/>
            <a:ext cx="6356668" cy="436562"/>
          </a:xfrm>
        </p:spPr>
        <p:txBody>
          <a:bodyPr anchor="b">
            <a:normAutofit/>
          </a:bodyPr>
          <a:lstStyle/>
          <a:p>
            <a:r>
              <a:rPr lang="en-US" dirty="0"/>
              <a:t>Considerations during development process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33039"/>
            <a:ext cx="5157787" cy="3456623"/>
          </a:xfrm>
        </p:spPr>
        <p:txBody>
          <a:bodyPr>
            <a:normAutofit lnSpcReduction="10000"/>
          </a:bodyPr>
          <a:lstStyle/>
          <a:p>
            <a:r>
              <a:rPr lang="en-AU" altLang="zh-CN" b="1" dirty="0"/>
              <a:t>Study the past and prepare for future</a:t>
            </a:r>
          </a:p>
          <a:p>
            <a:endParaRPr lang="en-AU" altLang="zh-CN" b="1" dirty="0"/>
          </a:p>
          <a:p>
            <a:endParaRPr lang="en-AU" altLang="zh-CN" b="1" dirty="0"/>
          </a:p>
          <a:p>
            <a:endParaRPr lang="en-AU" altLang="zh-CN" b="1" dirty="0"/>
          </a:p>
          <a:p>
            <a:r>
              <a:rPr lang="en-AU" altLang="zh-CN" b="1" dirty="0"/>
              <a:t>Find a solution</a:t>
            </a:r>
          </a:p>
          <a:p>
            <a:endParaRPr lang="en-AU" altLang="zh-CN" b="1" dirty="0"/>
          </a:p>
          <a:p>
            <a:endParaRPr lang="en-AU" altLang="zh-CN" b="1" dirty="0"/>
          </a:p>
          <a:p>
            <a:endParaRPr lang="en-AU" altLang="zh-CN" b="1" dirty="0"/>
          </a:p>
          <a:p>
            <a:r>
              <a:rPr lang="en-AU" altLang="zh-CN" b="1" dirty="0"/>
              <a:t>Give penalties or punishments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DCFD01F-AD2B-4376-83C3-E0417FEEB158}"/>
              </a:ext>
            </a:extLst>
          </p:cNvPr>
          <p:cNvSpPr/>
          <p:nvPr/>
        </p:nvSpPr>
        <p:spPr>
          <a:xfrm>
            <a:off x="7249987" y="2149475"/>
            <a:ext cx="914400" cy="914400"/>
          </a:xfrm>
          <a:prstGeom prst="roundRect">
            <a:avLst/>
          </a:prstGeom>
          <a:noFill/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zh-CN" altLang="en-US" dirty="0"/>
          </a:p>
        </p:txBody>
      </p:sp>
      <p:pic>
        <p:nvPicPr>
          <p:cNvPr id="1026" name="Picture 2" descr="What is Future-in-the-Past - Blog In2English">
            <a:extLst>
              <a:ext uri="{FF2B5EF4-FFF2-40B4-BE49-F238E27FC236}">
                <a16:creationId xmlns:a16="http://schemas.microsoft.com/office/drawing/2014/main" id="{CF2A0769-A98B-4F54-A3CD-B2A9A52F3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093" y="2282074"/>
            <a:ext cx="2362500" cy="134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verting a problem into an actionable solution - Brian Crowley Coaching">
            <a:extLst>
              <a:ext uri="{FF2B5EF4-FFF2-40B4-BE49-F238E27FC236}">
                <a16:creationId xmlns:a16="http://schemas.microsoft.com/office/drawing/2014/main" id="{D7A66C87-8430-4D94-B0BA-5D7F07010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093" y="3758134"/>
            <a:ext cx="2362499" cy="134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fections And Incarceration: Why Jails And Prisons Need To Prepare For  COVID-19 Now">
            <a:extLst>
              <a:ext uri="{FF2B5EF4-FFF2-40B4-BE49-F238E27FC236}">
                <a16:creationId xmlns:a16="http://schemas.microsoft.com/office/drawing/2014/main" id="{F83044BF-36DF-447B-BDD5-CA08C023E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092" y="5234194"/>
            <a:ext cx="2362499" cy="134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16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2" y="6002372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12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sz="3200" dirty="0"/>
              <a:t>Ethical, Intellectual Property &amp; Confidentiality Considerations</a:t>
            </a:r>
            <a:endParaRPr lang="ru-RU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170113"/>
            <a:ext cx="6356668" cy="436562"/>
          </a:xfrm>
        </p:spPr>
        <p:txBody>
          <a:bodyPr anchor="b">
            <a:normAutofit/>
          </a:bodyPr>
          <a:lstStyle/>
          <a:p>
            <a:r>
              <a:rPr lang="en-US" dirty="0"/>
              <a:t>User Privacy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33039"/>
            <a:ext cx="5157787" cy="3456623"/>
          </a:xfrm>
        </p:spPr>
        <p:txBody>
          <a:bodyPr>
            <a:normAutofit/>
          </a:bodyPr>
          <a:lstStyle/>
          <a:p>
            <a:r>
              <a:rPr lang="en-AU" altLang="zh-CN" b="1" dirty="0"/>
              <a:t>Ask for permissions</a:t>
            </a:r>
          </a:p>
          <a:p>
            <a:r>
              <a:rPr lang="en-AU" altLang="zh-CN" b="1" dirty="0"/>
              <a:t>Notify users</a:t>
            </a:r>
          </a:p>
          <a:p>
            <a:r>
              <a:rPr lang="en-AU" altLang="zh-CN" b="1" dirty="0"/>
              <a:t>Not sharing usernames and passwords</a:t>
            </a:r>
          </a:p>
          <a:p>
            <a:r>
              <a:rPr lang="en-AU" altLang="zh-CN" b="1" dirty="0"/>
              <a:t>Create stronger passwords</a:t>
            </a:r>
          </a:p>
          <a:p>
            <a:r>
              <a:rPr lang="en-AU" altLang="zh-CN" b="1" dirty="0"/>
              <a:t>Sends messages or emails to users</a:t>
            </a:r>
          </a:p>
          <a:p>
            <a:endParaRPr lang="en-AU" altLang="zh-CN" b="1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DCFD01F-AD2B-4376-83C3-E0417FEEB158}"/>
              </a:ext>
            </a:extLst>
          </p:cNvPr>
          <p:cNvSpPr/>
          <p:nvPr/>
        </p:nvSpPr>
        <p:spPr>
          <a:xfrm>
            <a:off x="7249987" y="2149475"/>
            <a:ext cx="914400" cy="914400"/>
          </a:xfrm>
          <a:prstGeom prst="roundRect">
            <a:avLst/>
          </a:prstGeom>
          <a:noFill/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zh-CN" altLang="en-US" dirty="0"/>
          </a:p>
        </p:txBody>
      </p:sp>
      <p:pic>
        <p:nvPicPr>
          <p:cNvPr id="8" name="Picture 6" descr="Why It's So Hard to Keep a Secret - Scientific American">
            <a:extLst>
              <a:ext uri="{FF2B5EF4-FFF2-40B4-BE49-F238E27FC236}">
                <a16:creationId xmlns:a16="http://schemas.microsoft.com/office/drawing/2014/main" id="{DBF5350A-743F-472D-92B6-15BB6CA34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887" y="1964648"/>
            <a:ext cx="3635996" cy="327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491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2" y="6002372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13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sz="3200" dirty="0"/>
              <a:t>Ethical, Intellectual Property &amp; Confidentiality Considerations</a:t>
            </a:r>
            <a:endParaRPr lang="ru-RU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170113"/>
            <a:ext cx="6356668" cy="436562"/>
          </a:xfrm>
        </p:spPr>
        <p:txBody>
          <a:bodyPr anchor="b">
            <a:normAutofit/>
          </a:bodyPr>
          <a:lstStyle/>
          <a:p>
            <a:r>
              <a:rPr lang="en-US" dirty="0"/>
              <a:t>Misinformation and Security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33039"/>
            <a:ext cx="5157787" cy="3456623"/>
          </a:xfrm>
        </p:spPr>
        <p:txBody>
          <a:bodyPr>
            <a:normAutofit/>
          </a:bodyPr>
          <a:lstStyle/>
          <a:p>
            <a:r>
              <a:rPr lang="en-AU" altLang="zh-CN" b="1" dirty="0"/>
              <a:t>Special signature or logo</a:t>
            </a:r>
          </a:p>
          <a:p>
            <a:r>
              <a:rPr lang="en-AU" altLang="zh-CN" b="1" dirty="0"/>
              <a:t>Contact details or name of person in charge</a:t>
            </a:r>
          </a:p>
          <a:p>
            <a:r>
              <a:rPr lang="en-AU" altLang="zh-CN" b="1" dirty="0"/>
              <a:t>Double confirmation</a:t>
            </a:r>
          </a:p>
          <a:p>
            <a:r>
              <a:rPr lang="en-AU" altLang="zh-CN" b="1" dirty="0"/>
              <a:t>Sends notification or email if the spreading of misinformation is getting out of hand</a:t>
            </a:r>
          </a:p>
          <a:p>
            <a:endParaRPr lang="en-AU" altLang="zh-CN" b="1" dirty="0"/>
          </a:p>
          <a:p>
            <a:endParaRPr lang="en-AU" altLang="zh-CN" b="1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DCFD01F-AD2B-4376-83C3-E0417FEEB158}"/>
              </a:ext>
            </a:extLst>
          </p:cNvPr>
          <p:cNvSpPr/>
          <p:nvPr/>
        </p:nvSpPr>
        <p:spPr>
          <a:xfrm>
            <a:off x="7249987" y="2149475"/>
            <a:ext cx="914400" cy="914400"/>
          </a:xfrm>
          <a:prstGeom prst="roundRect">
            <a:avLst/>
          </a:prstGeom>
          <a:noFill/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zh-CN" altLang="en-US" dirty="0"/>
          </a:p>
        </p:txBody>
      </p:sp>
      <p:pic>
        <p:nvPicPr>
          <p:cNvPr id="4098" name="Picture 2" descr="Five types of misinformation — News Literacy Project">
            <a:extLst>
              <a:ext uri="{FF2B5EF4-FFF2-40B4-BE49-F238E27FC236}">
                <a16:creationId xmlns:a16="http://schemas.microsoft.com/office/drawing/2014/main" id="{3DD70477-E177-4CF5-88E7-4CBA4E962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877" y="2059619"/>
            <a:ext cx="4307727" cy="318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469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2" y="6002372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14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sz="3200" dirty="0"/>
              <a:t>Ethical, Intellectual Property &amp; Confidentiality Considerations</a:t>
            </a:r>
            <a:endParaRPr lang="ru-RU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170113"/>
            <a:ext cx="6356668" cy="436562"/>
          </a:xfrm>
        </p:spPr>
        <p:txBody>
          <a:bodyPr anchor="b">
            <a:normAutofit fontScale="92500"/>
          </a:bodyPr>
          <a:lstStyle/>
          <a:p>
            <a:r>
              <a:rPr lang="en-US" dirty="0"/>
              <a:t>Copyright, Authorization Levels, Claim of Ownership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33039"/>
            <a:ext cx="5157787" cy="3456623"/>
          </a:xfrm>
        </p:spPr>
        <p:txBody>
          <a:bodyPr>
            <a:normAutofit/>
          </a:bodyPr>
          <a:lstStyle/>
          <a:p>
            <a:r>
              <a:rPr lang="en-AU" altLang="zh-CN" b="1" dirty="0"/>
              <a:t>People creating the same the same website and claim it to be us</a:t>
            </a:r>
          </a:p>
          <a:p>
            <a:r>
              <a:rPr lang="en-AU" altLang="zh-CN" b="1" dirty="0"/>
              <a:t>Functions that are not authorized to the user</a:t>
            </a:r>
          </a:p>
          <a:p>
            <a:r>
              <a:rPr lang="en-AU" altLang="zh-CN" b="1" dirty="0"/>
              <a:t>Don’t share accounts with other people</a:t>
            </a:r>
          </a:p>
          <a:p>
            <a:endParaRPr lang="en-AU" altLang="zh-CN" b="1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DCFD01F-AD2B-4376-83C3-E0417FEEB158}"/>
              </a:ext>
            </a:extLst>
          </p:cNvPr>
          <p:cNvSpPr/>
          <p:nvPr/>
        </p:nvSpPr>
        <p:spPr>
          <a:xfrm>
            <a:off x="7249987" y="2149475"/>
            <a:ext cx="914400" cy="914400"/>
          </a:xfrm>
          <a:prstGeom prst="roundRect">
            <a:avLst/>
          </a:prstGeom>
          <a:noFill/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zh-CN" altLang="en-US" dirty="0"/>
          </a:p>
        </p:txBody>
      </p:sp>
      <p:pic>
        <p:nvPicPr>
          <p:cNvPr id="3074" name="Picture 2" descr="The Story Of The Copyright Symbol - Whatiscopyright.org">
            <a:extLst>
              <a:ext uri="{FF2B5EF4-FFF2-40B4-BE49-F238E27FC236}">
                <a16:creationId xmlns:a16="http://schemas.microsoft.com/office/drawing/2014/main" id="{2C3AB8B4-4EA5-4FE8-8F44-86020DC9E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987" y="2149475"/>
            <a:ext cx="4373189" cy="273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77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2" y="6002372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15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sz="3200" dirty="0"/>
              <a:t>Ethical, Intellectual Property &amp; Confidentiality Considerations</a:t>
            </a:r>
            <a:endParaRPr lang="ru-RU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170113"/>
            <a:ext cx="6356668" cy="436562"/>
          </a:xfrm>
        </p:spPr>
        <p:txBody>
          <a:bodyPr anchor="b">
            <a:normAutofit/>
          </a:bodyPr>
          <a:lstStyle/>
          <a:p>
            <a:r>
              <a:rPr lang="en-US" dirty="0"/>
              <a:t>Creating a friendly environment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33039"/>
            <a:ext cx="5157787" cy="3456623"/>
          </a:xfrm>
        </p:spPr>
        <p:txBody>
          <a:bodyPr>
            <a:normAutofit/>
          </a:bodyPr>
          <a:lstStyle/>
          <a:p>
            <a:r>
              <a:rPr lang="en-AU" altLang="zh-CN" b="1" dirty="0"/>
              <a:t>No verbal abuse between users</a:t>
            </a:r>
          </a:p>
          <a:p>
            <a:r>
              <a:rPr lang="en-AU" altLang="zh-CN" b="1" dirty="0"/>
              <a:t>No using the app for illegal activities</a:t>
            </a:r>
          </a:p>
          <a:p>
            <a:r>
              <a:rPr lang="en-AU" altLang="zh-CN" b="1" dirty="0"/>
              <a:t>No sharing images or ideology that</a:t>
            </a:r>
            <a:br>
              <a:rPr lang="en-AU" altLang="zh-CN" b="1" dirty="0"/>
            </a:br>
            <a:r>
              <a:rPr lang="en-AU" altLang="zh-CN" b="1" dirty="0"/>
              <a:t>contains discrimination, sexual content,</a:t>
            </a:r>
            <a:br>
              <a:rPr lang="en-AU" altLang="zh-CN" b="1" dirty="0"/>
            </a:br>
            <a:r>
              <a:rPr lang="en-AU" altLang="zh-CN" b="1" dirty="0"/>
              <a:t>violence, political views, or personal </a:t>
            </a:r>
            <a:br>
              <a:rPr lang="en-AU" altLang="zh-CN" b="1" dirty="0"/>
            </a:br>
            <a:r>
              <a:rPr lang="en-AU" altLang="zh-CN" b="1" dirty="0"/>
              <a:t>believes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DCFD01F-AD2B-4376-83C3-E0417FEEB158}"/>
              </a:ext>
            </a:extLst>
          </p:cNvPr>
          <p:cNvSpPr/>
          <p:nvPr/>
        </p:nvSpPr>
        <p:spPr>
          <a:xfrm>
            <a:off x="7249987" y="2149475"/>
            <a:ext cx="914400" cy="914400"/>
          </a:xfrm>
          <a:prstGeom prst="roundRect">
            <a:avLst/>
          </a:prstGeom>
          <a:noFill/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zh-CN" altLang="en-US" dirty="0"/>
          </a:p>
        </p:txBody>
      </p:sp>
      <p:pic>
        <p:nvPicPr>
          <p:cNvPr id="5122" name="Picture 2" descr="Friendly Work Environment">
            <a:extLst>
              <a:ext uri="{FF2B5EF4-FFF2-40B4-BE49-F238E27FC236}">
                <a16:creationId xmlns:a16="http://schemas.microsoft.com/office/drawing/2014/main" id="{A410AFD4-7AF2-42D6-A80D-6441A7744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339" y="2152141"/>
            <a:ext cx="4457031" cy="249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990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2" y="6002372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16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sz="3200" dirty="0"/>
              <a:t>Conclusion</a:t>
            </a:r>
            <a:endParaRPr lang="ru-RU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170113"/>
            <a:ext cx="6356668" cy="436562"/>
          </a:xfrm>
        </p:spPr>
        <p:txBody>
          <a:bodyPr anchor="b">
            <a:normAutofit/>
          </a:bodyPr>
          <a:lstStyle/>
          <a:p>
            <a:r>
              <a:rPr lang="en-US" dirty="0"/>
              <a:t>What to expect from us?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33039"/>
            <a:ext cx="5157787" cy="3456623"/>
          </a:xfrm>
        </p:spPr>
        <p:txBody>
          <a:bodyPr>
            <a:normAutofit/>
          </a:bodyPr>
          <a:lstStyle/>
          <a:p>
            <a:r>
              <a:rPr lang="en-AU" altLang="zh-CN" b="1" dirty="0"/>
              <a:t>Creating a more user experience focus</a:t>
            </a:r>
            <a:br>
              <a:rPr lang="en-AU" altLang="zh-CN" b="1" dirty="0"/>
            </a:br>
            <a:r>
              <a:rPr lang="en-AU" altLang="zh-CN" b="1" dirty="0"/>
              <a:t>website</a:t>
            </a:r>
          </a:p>
          <a:p>
            <a:r>
              <a:rPr lang="en-AU" altLang="zh-CN" b="1" dirty="0"/>
              <a:t>Designing a website that is efficient, easy to use</a:t>
            </a:r>
          </a:p>
          <a:p>
            <a:r>
              <a:rPr lang="en-AU" altLang="zh-CN" b="1" dirty="0"/>
              <a:t>Using a variety of skills and re</a:t>
            </a:r>
          </a:p>
          <a:p>
            <a:r>
              <a:rPr lang="en-AU" altLang="zh-CN" b="1" dirty="0"/>
              <a:t>Open to feedbacks</a:t>
            </a:r>
          </a:p>
          <a:p>
            <a:r>
              <a:rPr lang="en-AU" altLang="zh-CN" b="1" dirty="0"/>
              <a:t>Solving the problems of 1</a:t>
            </a:r>
            <a:r>
              <a:rPr lang="en-AU" altLang="zh-CN" b="1" baseline="30000" dirty="0"/>
              <a:t>st</a:t>
            </a:r>
            <a:r>
              <a:rPr lang="en-AU" altLang="zh-CN" b="1" dirty="0"/>
              <a:t> year students</a:t>
            </a:r>
          </a:p>
          <a:p>
            <a:endParaRPr lang="en-AU" altLang="zh-CN" b="1" dirty="0"/>
          </a:p>
          <a:p>
            <a:endParaRPr lang="en-AU" altLang="zh-CN" b="1" dirty="0"/>
          </a:p>
          <a:p>
            <a:endParaRPr lang="en-AU" altLang="zh-CN" b="1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DCFD01F-AD2B-4376-83C3-E0417FEEB158}"/>
              </a:ext>
            </a:extLst>
          </p:cNvPr>
          <p:cNvSpPr/>
          <p:nvPr/>
        </p:nvSpPr>
        <p:spPr>
          <a:xfrm>
            <a:off x="7249987" y="2149475"/>
            <a:ext cx="914400" cy="914400"/>
          </a:xfrm>
          <a:prstGeom prst="roundRect">
            <a:avLst/>
          </a:prstGeom>
          <a:noFill/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68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0B675E-C821-4980-88AE-2A3B249BB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73" r="1" b="20541"/>
          <a:stretch/>
        </p:blipFill>
        <p:spPr>
          <a:xfrm>
            <a:off x="5519738" y="10"/>
            <a:ext cx="6103621" cy="685799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7B3AED-B4C3-47BC-815E-06CDBAC9A7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2" y="6002372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2</a:t>
            </a:fld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CF715-BAEE-4585-9244-F3172147BF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848120"/>
            <a:ext cx="4745706" cy="3552774"/>
          </a:xfrm>
        </p:spPr>
        <p:txBody>
          <a:bodyPr>
            <a:noAutofit/>
          </a:bodyPr>
          <a:lstStyle/>
          <a:p>
            <a:r>
              <a:rPr lang="en-AU" sz="2000" b="1" dirty="0">
                <a:solidFill>
                  <a:schemeClr val="bg1"/>
                </a:solidFill>
              </a:rPr>
              <a:t>Informative orientation website</a:t>
            </a:r>
          </a:p>
          <a:p>
            <a:endParaRPr lang="en-AU" sz="2000" b="1" dirty="0">
              <a:solidFill>
                <a:schemeClr val="bg1"/>
              </a:solidFill>
            </a:endParaRPr>
          </a:p>
          <a:p>
            <a:r>
              <a:rPr lang="en-AU" sz="2000" b="1" dirty="0">
                <a:solidFill>
                  <a:schemeClr val="bg1"/>
                </a:solidFill>
              </a:rPr>
              <a:t>Providing the expectations for students during their first semester</a:t>
            </a:r>
          </a:p>
          <a:p>
            <a:endParaRPr lang="en-AU" sz="2000" b="1" dirty="0">
              <a:solidFill>
                <a:schemeClr val="bg1"/>
              </a:solidFill>
            </a:endParaRPr>
          </a:p>
          <a:p>
            <a:r>
              <a:rPr lang="en-AU" sz="2000" b="1" dirty="0">
                <a:solidFill>
                  <a:schemeClr val="bg1"/>
                </a:solidFill>
              </a:rPr>
              <a:t>Prepares students for the life at University</a:t>
            </a:r>
          </a:p>
          <a:p>
            <a:endParaRPr lang="en-AU" sz="2000" b="1" dirty="0">
              <a:solidFill>
                <a:schemeClr val="bg1"/>
              </a:solidFill>
            </a:endParaRPr>
          </a:p>
          <a:p>
            <a:r>
              <a:rPr lang="en-AU" sz="2000" b="1" dirty="0">
                <a:solidFill>
                  <a:schemeClr val="bg1"/>
                </a:solidFill>
              </a:rPr>
              <a:t>Describes the mechanisms for UON and how they work.</a:t>
            </a:r>
          </a:p>
          <a:p>
            <a:pPr marL="0" indent="0">
              <a:buNone/>
            </a:pPr>
            <a:endParaRPr lang="en-AU" sz="2000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A8D7A1-FF09-4A9D-8637-D7BEEFD2E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2" y="1032746"/>
            <a:ext cx="5056083" cy="782638"/>
          </a:xfrm>
        </p:spPr>
        <p:txBody>
          <a:bodyPr anchor="ctr">
            <a:normAutofit/>
          </a:bodyPr>
          <a:lstStyle/>
          <a:p>
            <a:r>
              <a:rPr lang="en-AU" sz="3400"/>
              <a:t>Project Background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C2B34D-48A1-463E-90A3-BB3A80E00F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/>
          <a:p>
            <a:r>
              <a:rPr lang="en-AU" b="1" dirty="0"/>
              <a:t>What is it?</a:t>
            </a:r>
          </a:p>
        </p:txBody>
      </p:sp>
    </p:spTree>
    <p:extLst>
      <p:ext uri="{BB962C8B-B14F-4D97-AF65-F5344CB8AC3E}">
        <p14:creationId xmlns:p14="http://schemas.microsoft.com/office/powerpoint/2010/main" val="308320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5FC890-8BD9-4323-BED3-D50B7FF044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56F5A-F9E1-476C-80C2-5F1E4B1B1D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6378" y="2974439"/>
            <a:ext cx="5056083" cy="3292968"/>
          </a:xfrm>
        </p:spPr>
        <p:txBody>
          <a:bodyPr>
            <a:normAutofit fontScale="92500" lnSpcReduction="10000"/>
          </a:bodyPr>
          <a:lstStyle/>
          <a:p>
            <a:r>
              <a:rPr lang="en-AU" sz="2000" b="1" dirty="0">
                <a:solidFill>
                  <a:schemeClr val="bg1"/>
                </a:solidFill>
              </a:rPr>
              <a:t>Current orientation platforms too broad</a:t>
            </a:r>
          </a:p>
          <a:p>
            <a:endParaRPr lang="en-AU" sz="2000" b="1" dirty="0">
              <a:solidFill>
                <a:schemeClr val="bg1"/>
              </a:solidFill>
            </a:endParaRPr>
          </a:p>
          <a:p>
            <a:r>
              <a:rPr lang="en-AU" sz="2000" b="1" dirty="0">
                <a:solidFill>
                  <a:schemeClr val="bg1"/>
                </a:solidFill>
              </a:rPr>
              <a:t>Students feel lost during first few weeks</a:t>
            </a:r>
          </a:p>
          <a:p>
            <a:endParaRPr lang="en-AU" sz="2000" b="1" dirty="0">
              <a:solidFill>
                <a:schemeClr val="bg1"/>
              </a:solidFill>
            </a:endParaRPr>
          </a:p>
          <a:p>
            <a:r>
              <a:rPr lang="en-AU" sz="2000" b="1" dirty="0">
                <a:solidFill>
                  <a:schemeClr val="bg1"/>
                </a:solidFill>
              </a:rPr>
              <a:t>Lack of current services and accessibility</a:t>
            </a:r>
          </a:p>
          <a:p>
            <a:endParaRPr lang="en-AU" sz="2000" b="1" dirty="0">
              <a:solidFill>
                <a:schemeClr val="bg1"/>
              </a:solidFill>
            </a:endParaRPr>
          </a:p>
          <a:p>
            <a:r>
              <a:rPr lang="en-AU" sz="2000" b="1" dirty="0">
                <a:solidFill>
                  <a:schemeClr val="bg1"/>
                </a:solidFill>
              </a:rPr>
              <a:t>Reduce student anxiety when beginning university</a:t>
            </a:r>
          </a:p>
          <a:p>
            <a:endParaRPr lang="en-AU" sz="2000" b="1" dirty="0">
              <a:solidFill>
                <a:schemeClr val="bg1"/>
              </a:solidFill>
            </a:endParaRPr>
          </a:p>
          <a:p>
            <a:r>
              <a:rPr lang="en-AU" sz="2000" b="1" dirty="0">
                <a:solidFill>
                  <a:schemeClr val="bg1"/>
                </a:solidFill>
              </a:rPr>
              <a:t>Information outlet for students to stay informed</a:t>
            </a:r>
          </a:p>
          <a:p>
            <a:pPr marL="0" indent="0">
              <a:buNone/>
            </a:pPr>
            <a:endParaRPr lang="en-AU" sz="2000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FD6CCF-5DA7-4720-B9B0-93E5966E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Background (</a:t>
            </a:r>
            <a:r>
              <a:rPr lang="en-AU" dirty="0" err="1"/>
              <a:t>cont</a:t>
            </a:r>
            <a:r>
              <a:rPr lang="en-AU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94E2CB-9CC9-4C6A-BB6C-9A714370F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b="1" dirty="0"/>
              <a:t>Why?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1FEFF7-A5B5-4953-B10D-CE5CE763F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000" y="3879417"/>
            <a:ext cx="4200388" cy="25926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91E654-5525-4297-9008-AF62DF26617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0503"/>
            <a:ext cx="4998430" cy="30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1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CD3F32-39BD-48FD-B53B-3298E7B251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0ECCB-16E1-4756-BC12-40A2324B84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1" y="3074529"/>
            <a:ext cx="4913705" cy="3292968"/>
          </a:xfrm>
        </p:spPr>
        <p:txBody>
          <a:bodyPr>
            <a:normAutofit/>
          </a:bodyPr>
          <a:lstStyle/>
          <a:p>
            <a:r>
              <a:rPr lang="en-AU" sz="20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AU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equires students to pursue specific information </a:t>
            </a:r>
          </a:p>
          <a:p>
            <a:endParaRPr lang="en-AU" sz="2000" b="1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20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AU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 links that will take the directly to the source</a:t>
            </a:r>
          </a:p>
          <a:p>
            <a:endParaRPr lang="en-AU" sz="2000" b="1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20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AU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onfusing to navigate through the large amount of broad information</a:t>
            </a:r>
            <a:endParaRPr lang="en-AU" sz="2000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9AD12E-FBC2-4ECB-9430-EC863FA3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Background (</a:t>
            </a:r>
            <a:r>
              <a:rPr lang="en-AU" dirty="0" err="1"/>
              <a:t>cont</a:t>
            </a:r>
            <a:r>
              <a:rPr lang="en-AU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2A08BB-55D8-438B-867D-3CAA2E2A1D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b="1" dirty="0"/>
              <a:t>Similar Products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8F3B17-45B8-461B-96F1-A90F69FD93B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474" y="759596"/>
            <a:ext cx="4630130" cy="237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18CD6F-F862-4CA4-89C1-53CD3E271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738414" cy="218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2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7EFF5C-F261-4724-91E1-31C2A2ECB5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2" y="6002372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5</a:t>
            </a:fld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9671D-5E25-4F13-931D-E9AAE6EF0F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>
            <a:normAutofit fontScale="92500" lnSpcReduction="20000"/>
          </a:bodyPr>
          <a:lstStyle/>
          <a:p>
            <a:r>
              <a:rPr lang="en-AU" sz="2000" b="1" dirty="0">
                <a:solidFill>
                  <a:schemeClr val="bg1"/>
                </a:solidFill>
              </a:rPr>
              <a:t>Cater for </a:t>
            </a:r>
            <a:r>
              <a:rPr lang="en-AU" sz="2000" b="1" dirty="0">
                <a:solidFill>
                  <a:schemeClr val="bg1"/>
                </a:solidFill>
                <a:effectLst/>
              </a:rPr>
              <a:t>domestic and international students</a:t>
            </a:r>
          </a:p>
          <a:p>
            <a:endParaRPr lang="en-AU" sz="2000" b="1" dirty="0">
              <a:solidFill>
                <a:schemeClr val="bg1"/>
              </a:solidFill>
              <a:effectLst/>
            </a:endParaRPr>
          </a:p>
          <a:p>
            <a:r>
              <a:rPr lang="en-AU" sz="2000" b="1" dirty="0">
                <a:solidFill>
                  <a:schemeClr val="bg1"/>
                </a:solidFill>
                <a:effectLst/>
              </a:rPr>
              <a:t>Variety of services provided by UON</a:t>
            </a:r>
          </a:p>
          <a:p>
            <a:endParaRPr lang="en-AU" sz="2000" b="1" dirty="0">
              <a:solidFill>
                <a:schemeClr val="bg1"/>
              </a:solidFill>
              <a:effectLst/>
            </a:endParaRPr>
          </a:p>
          <a:p>
            <a:r>
              <a:rPr lang="en-AU" sz="2000" b="1" dirty="0">
                <a:solidFill>
                  <a:schemeClr val="bg1"/>
                </a:solidFill>
                <a:effectLst/>
              </a:rPr>
              <a:t>Information compiled into one accessible location.</a:t>
            </a:r>
          </a:p>
          <a:p>
            <a:endParaRPr lang="en-AU" sz="2000" b="1" dirty="0">
              <a:solidFill>
                <a:schemeClr val="bg1"/>
              </a:solidFill>
            </a:endParaRPr>
          </a:p>
          <a:p>
            <a:r>
              <a:rPr lang="en-AU" sz="2000" b="1" dirty="0">
                <a:solidFill>
                  <a:schemeClr val="bg1"/>
                </a:solidFill>
              </a:rPr>
              <a:t>Waterfall development methodology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3C68FD-9977-4FBA-B803-C8C8A7D0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206" y="1046140"/>
            <a:ext cx="5056083" cy="782638"/>
          </a:xfrm>
        </p:spPr>
        <p:txBody>
          <a:bodyPr anchor="ctr">
            <a:normAutofit/>
          </a:bodyPr>
          <a:lstStyle/>
          <a:p>
            <a:r>
              <a:rPr lang="en-AU" sz="3400" dirty="0"/>
              <a:t>Background (</a:t>
            </a:r>
            <a:r>
              <a:rPr lang="en-AU" sz="3400" dirty="0" err="1"/>
              <a:t>cont</a:t>
            </a:r>
            <a:r>
              <a:rPr lang="en-AU" sz="3400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90A40C-E4BF-42ED-B694-861CDDF0D0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/>
          <a:p>
            <a:r>
              <a:rPr lang="en-AU" b="1" dirty="0"/>
              <a:t>Goals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D401C1-C2D4-410A-A425-4B23FEE6A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275" y="968780"/>
            <a:ext cx="3543012" cy="24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0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</a:t>
            </a:r>
            <a:r>
              <a:rPr lang="en-US" altLang="zh-CN" sz="3200" dirty="0"/>
              <a:t>ims</a:t>
            </a:r>
            <a:endParaRPr lang="ru-RU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Lorem ipsum dolor sit amet, consectetuer adipiscing elit</a:t>
            </a:r>
            <a:endParaRPr lang="ru-RU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sz="1800" dirty="0"/>
              <a:t>Nunc viverra imperdiet enim. Fusce est. Vivamus a tellus.</a:t>
            </a:r>
          </a:p>
          <a:p>
            <a:r>
              <a:rPr lang="en-US" sz="1800" dirty="0"/>
              <a:t>Pellentesque habitant morbi tristique senectus et netus et malesuada fames ac turpis egestas. Proin pharetra nonummy pede. Mauris et orci.</a:t>
            </a:r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2" y="6002372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7</a:t>
            </a:fld>
            <a:endParaRPr lang="ru-R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M</a:t>
            </a:r>
            <a:r>
              <a:rPr lang="en-US" altLang="zh-CN" dirty="0"/>
              <a:t>ethods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/>
          <a:p>
            <a:r>
              <a:rPr lang="en-AU" dirty="0"/>
              <a:t>Project Development Cycle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r>
              <a:rPr lang="en-US" altLang="zh-CN" b="1" dirty="0"/>
              <a:t>Provide a simple and easy-to-use user interface prototype</a:t>
            </a:r>
            <a:endParaRPr lang="zh-CN" altLang="zh-CN" dirty="0"/>
          </a:p>
          <a:p>
            <a:r>
              <a:rPr lang="en-US" altLang="zh-CN" b="1" dirty="0"/>
              <a:t>Collect information from the university's official website and use student feedback</a:t>
            </a:r>
            <a:endParaRPr lang="zh-CN" altLang="zh-CN" dirty="0"/>
          </a:p>
          <a:p>
            <a:r>
              <a:rPr lang="en-US" altLang="zh-CN" b="1" dirty="0"/>
              <a:t>Design a website with flexibility, usability, ease of use, and interactivity</a:t>
            </a:r>
          </a:p>
          <a:p>
            <a:r>
              <a:rPr lang="en-US" altLang="zh-CN" b="1" dirty="0"/>
              <a:t>Design a well-structured database to store information and link our website</a:t>
            </a:r>
            <a:endParaRPr lang="zh-CN" altLang="zh-CN" dirty="0"/>
          </a:p>
          <a:p>
            <a:r>
              <a:rPr lang="en-US" altLang="zh-CN" b="1" dirty="0"/>
              <a:t>Debug and test the website</a:t>
            </a:r>
            <a:endParaRPr lang="en-US" dirty="0"/>
          </a:p>
        </p:txBody>
      </p:sp>
      <p:pic>
        <p:nvPicPr>
          <p:cNvPr id="20" name="内容占位符 19" descr="图示&#10;&#10;描述已自动生成">
            <a:extLst>
              <a:ext uri="{FF2B5EF4-FFF2-40B4-BE49-F238E27FC236}">
                <a16:creationId xmlns:a16="http://schemas.microsoft.com/office/drawing/2014/main" id="{2872C1CE-83D6-4DAC-90A8-DA75378406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621280"/>
            <a:ext cx="5328920" cy="3270220"/>
          </a:xfrm>
        </p:spPr>
      </p:pic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2" y="6002372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8</a:t>
            </a:fld>
            <a:endParaRPr lang="ru-R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P</a:t>
            </a:r>
            <a:r>
              <a:rPr lang="en-US" altLang="zh-CN" dirty="0"/>
              <a:t>lanning &amp; Design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/>
          <a:p>
            <a:r>
              <a:rPr lang="en-AU" dirty="0"/>
              <a:t>Project plan and user-friendly interface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500346"/>
            <a:ext cx="5632132" cy="3684588"/>
          </a:xfrm>
        </p:spPr>
        <p:txBody>
          <a:bodyPr>
            <a:normAutofit/>
          </a:bodyPr>
          <a:lstStyle/>
          <a:p>
            <a:r>
              <a:rPr lang="en-AU" sz="1800" dirty="0"/>
              <a:t>The project plan is essential for the development and understanding of the structure of the website</a:t>
            </a:r>
          </a:p>
          <a:p>
            <a:r>
              <a:rPr lang="en-AU" sz="1800" dirty="0"/>
              <a:t>Hand-drawn user interface draft-&gt;The final user interface prototype</a:t>
            </a:r>
          </a:p>
          <a:p>
            <a:r>
              <a:rPr lang="en-AU" sz="1800" dirty="0"/>
              <a:t>In line with popular thinking</a:t>
            </a:r>
          </a:p>
          <a:p>
            <a:pPr marL="0" indent="0">
              <a:buNone/>
            </a:pPr>
            <a:r>
              <a:rPr lang="en-AU" sz="1800" dirty="0"/>
              <a:t>    Interface language is easy to understand</a:t>
            </a:r>
          </a:p>
          <a:p>
            <a:pPr marL="0" indent="0">
              <a:buNone/>
            </a:pPr>
            <a:r>
              <a:rPr lang="en-AU" sz="1800" dirty="0"/>
              <a:t>    Friendly components and icons</a:t>
            </a:r>
          </a:p>
          <a:p>
            <a:endParaRPr lang="en-AU" sz="1800" dirty="0"/>
          </a:p>
          <a:p>
            <a:endParaRPr lang="en-AU" sz="1800" dirty="0"/>
          </a:p>
          <a:p>
            <a:pPr marL="0" indent="0">
              <a:buNone/>
            </a:pPr>
            <a:r>
              <a:rPr lang="en-AU" sz="1800" dirty="0"/>
              <a:t>       Good user experience</a:t>
            </a:r>
            <a:endParaRPr lang="en-US" sz="1800" dirty="0"/>
          </a:p>
        </p:txBody>
      </p:sp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87CAA198-1646-475C-BCAE-1EB89B529D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tretch/>
        </p:blipFill>
        <p:spPr>
          <a:xfrm>
            <a:off x="6679698" y="3756962"/>
            <a:ext cx="4168192" cy="2427972"/>
          </a:xfrm>
          <a:noFill/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BC12903-1A96-4134-9B8F-978E7B463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698" y="251253"/>
            <a:ext cx="4168192" cy="225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CEF9CC2C-037B-4C00-B6FC-5205CFC7F79F}"/>
              </a:ext>
            </a:extLst>
          </p:cNvPr>
          <p:cNvSpPr/>
          <p:nvPr/>
        </p:nvSpPr>
        <p:spPr>
          <a:xfrm>
            <a:off x="8578739" y="2867233"/>
            <a:ext cx="370110" cy="793995"/>
          </a:xfrm>
          <a:prstGeom prst="downArrow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81F57E-192C-4C6B-BB5B-930EFF76B468}"/>
              </a:ext>
            </a:extLst>
          </p:cNvPr>
          <p:cNvSpPr txBox="1"/>
          <p:nvPr/>
        </p:nvSpPr>
        <p:spPr>
          <a:xfrm>
            <a:off x="8446852" y="2521453"/>
            <a:ext cx="1003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Figure 1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8F482F-18E2-4A8E-AFCB-9D3A8CF68F77}"/>
              </a:ext>
            </a:extLst>
          </p:cNvPr>
          <p:cNvSpPr txBox="1"/>
          <p:nvPr/>
        </p:nvSpPr>
        <p:spPr>
          <a:xfrm>
            <a:off x="8446851" y="6275422"/>
            <a:ext cx="1003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Figure 2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7D98B73A-2455-4756-A7D8-B69C8B38B79E}"/>
              </a:ext>
            </a:extLst>
          </p:cNvPr>
          <p:cNvSpPr/>
          <p:nvPr/>
        </p:nvSpPr>
        <p:spPr>
          <a:xfrm>
            <a:off x="2238899" y="4817790"/>
            <a:ext cx="370110" cy="793995"/>
          </a:xfrm>
          <a:prstGeom prst="downArrow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19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2" y="6002372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9</a:t>
            </a:fld>
            <a:endParaRPr lang="ru-R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Analysis &amp; Implementation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170113"/>
            <a:ext cx="6356668" cy="436562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Flexibility, Usability and interactivity 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33039"/>
            <a:ext cx="5157787" cy="3456623"/>
          </a:xfrm>
        </p:spPr>
        <p:txBody>
          <a:bodyPr>
            <a:normAutofit/>
          </a:bodyPr>
          <a:lstStyle/>
          <a:p>
            <a:r>
              <a:rPr lang="en-US" altLang="zh-CN" sz="1800" b="1" dirty="0"/>
              <a:t>Usability and authenticity</a:t>
            </a:r>
            <a:endParaRPr lang="zh-CN" altLang="zh-CN" sz="1800" dirty="0"/>
          </a:p>
          <a:p>
            <a:r>
              <a:rPr lang="en-AU" altLang="zh-CN" sz="1800" b="1" dirty="0"/>
              <a:t>Information comes from the official website of the university</a:t>
            </a:r>
          </a:p>
          <a:p>
            <a:r>
              <a:rPr lang="en-AU" altLang="zh-CN" sz="1800" b="1" dirty="0"/>
              <a:t>Website development technology(Html, Css, JavaScript)</a:t>
            </a:r>
          </a:p>
          <a:p>
            <a:r>
              <a:rPr lang="en-US" altLang="zh-CN" sz="1800" b="1" dirty="0"/>
              <a:t>Progressive enhancement and graceful degradation</a:t>
            </a:r>
          </a:p>
          <a:p>
            <a:r>
              <a:rPr lang="en-US" altLang="zh-CN" sz="1800" b="1" dirty="0"/>
              <a:t>A well-structured database</a:t>
            </a:r>
          </a:p>
          <a:p>
            <a:endParaRPr lang="en-AU" altLang="zh-CN" b="1" dirty="0"/>
          </a:p>
        </p:txBody>
      </p:sp>
      <p:pic>
        <p:nvPicPr>
          <p:cNvPr id="10" name="内容占位符 9" descr="图片包含 动物, 游戏机, 鸟, 鹦鹉&#10;&#10;描述已自动生成">
            <a:extLst>
              <a:ext uri="{FF2B5EF4-FFF2-40B4-BE49-F238E27FC236}">
                <a16:creationId xmlns:a16="http://schemas.microsoft.com/office/drawing/2014/main" id="{AB266909-8284-46DE-93D3-3A91A8B390C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77416" y="2733039"/>
            <a:ext cx="1011023" cy="1325563"/>
          </a:xfrm>
        </p:spPr>
      </p:pic>
      <p:pic>
        <p:nvPicPr>
          <p:cNvPr id="14" name="图片 13" descr="蓝色的鸟&#10;&#10;描述已自动生成">
            <a:extLst>
              <a:ext uri="{FF2B5EF4-FFF2-40B4-BE49-F238E27FC236}">
                <a16:creationId xmlns:a16="http://schemas.microsoft.com/office/drawing/2014/main" id="{F145F3C8-FB9F-4F0E-B6FB-F3F4E1157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121" y="2733039"/>
            <a:ext cx="1090310" cy="1325563"/>
          </a:xfrm>
          <a:prstGeom prst="rect">
            <a:avLst/>
          </a:prstGeom>
        </p:spPr>
      </p:pic>
      <p:pic>
        <p:nvPicPr>
          <p:cNvPr id="17" name="图片 16" descr="图片包含 游戏机, 动物, 鱼, 鸟&#10;&#10;描述已自动生成">
            <a:extLst>
              <a:ext uri="{FF2B5EF4-FFF2-40B4-BE49-F238E27FC236}">
                <a16:creationId xmlns:a16="http://schemas.microsoft.com/office/drawing/2014/main" id="{71D816FF-BDA8-4B6E-8299-4D90E7829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6565" y="2731261"/>
            <a:ext cx="1123847" cy="1325563"/>
          </a:xfrm>
          <a:prstGeom prst="rect">
            <a:avLst/>
          </a:prstGeom>
        </p:spPr>
      </p:pic>
      <p:sp>
        <p:nvSpPr>
          <p:cNvPr id="18" name="箭头: 下 17">
            <a:extLst>
              <a:ext uri="{FF2B5EF4-FFF2-40B4-BE49-F238E27FC236}">
                <a16:creationId xmlns:a16="http://schemas.microsoft.com/office/drawing/2014/main" id="{20D7D308-86AB-4230-BFD5-9749344D84D9}"/>
              </a:ext>
            </a:extLst>
          </p:cNvPr>
          <p:cNvSpPr/>
          <p:nvPr/>
        </p:nvSpPr>
        <p:spPr>
          <a:xfrm>
            <a:off x="8382000" y="4469700"/>
            <a:ext cx="193704" cy="978408"/>
          </a:xfrm>
          <a:prstGeom prst="downArrow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DCFD01F-AD2B-4376-83C3-E0417FEEB158}"/>
              </a:ext>
            </a:extLst>
          </p:cNvPr>
          <p:cNvSpPr/>
          <p:nvPr/>
        </p:nvSpPr>
        <p:spPr>
          <a:xfrm>
            <a:off x="7249987" y="2149475"/>
            <a:ext cx="914400" cy="914400"/>
          </a:xfrm>
          <a:prstGeom prst="roundRect">
            <a:avLst/>
          </a:prstGeom>
          <a:noFill/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AC684D4-38CC-4B5A-82B9-60DFFE96F51C}"/>
              </a:ext>
            </a:extLst>
          </p:cNvPr>
          <p:cNvSpPr txBox="1"/>
          <p:nvPr/>
        </p:nvSpPr>
        <p:spPr>
          <a:xfrm>
            <a:off x="6153941" y="2652362"/>
            <a:ext cx="4788379" cy="1598964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3648F98-84CB-4E01-85E6-58673D95807C}"/>
              </a:ext>
            </a:extLst>
          </p:cNvPr>
          <p:cNvSpPr txBox="1"/>
          <p:nvPr/>
        </p:nvSpPr>
        <p:spPr>
          <a:xfrm>
            <a:off x="7050047" y="5481816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 professional website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4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661</Words>
  <Application>Microsoft Office PowerPoint</Application>
  <PresentationFormat>Widescreen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Lucida Grande</vt:lpstr>
      <vt:lpstr>Verdana</vt:lpstr>
      <vt:lpstr>Wingdings</vt:lpstr>
      <vt:lpstr>Office Theme</vt:lpstr>
      <vt:lpstr>University of Newcastle Orientation Website</vt:lpstr>
      <vt:lpstr>Project Background</vt:lpstr>
      <vt:lpstr>Background (cont)</vt:lpstr>
      <vt:lpstr>Background (cont)</vt:lpstr>
      <vt:lpstr>Background (cont)</vt:lpstr>
      <vt:lpstr>Aims</vt:lpstr>
      <vt:lpstr>Methods</vt:lpstr>
      <vt:lpstr>Planning &amp; Design</vt:lpstr>
      <vt:lpstr>Analysis &amp; Implementation</vt:lpstr>
      <vt:lpstr>Test &amp; Evaluation</vt:lpstr>
      <vt:lpstr>Ethical, Intellectual Property &amp; Confidentiality Considerations</vt:lpstr>
      <vt:lpstr>Ethical, Intellectual Property &amp; Confidentiality Considerations</vt:lpstr>
      <vt:lpstr>Ethical, Intellectual Property &amp; Confidentiality Considerations</vt:lpstr>
      <vt:lpstr>Ethical, Intellectual Property &amp; Confidentiality Considerations</vt:lpstr>
      <vt:lpstr>Ethical, Intellectual Property &amp; Confidentiality Considerations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Newcastle Orientation Website</dc:title>
  <dc:creator>Jared Okeno</dc:creator>
  <cp:lastModifiedBy>Jared Okeno</cp:lastModifiedBy>
  <cp:revision>3</cp:revision>
  <dcterms:created xsi:type="dcterms:W3CDTF">2020-11-12T10:10:40Z</dcterms:created>
  <dcterms:modified xsi:type="dcterms:W3CDTF">2020-11-12T13:13:21Z</dcterms:modified>
</cp:coreProperties>
</file>