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75CB41-EBC7-487C-BA9E-7F285A4FB2DA}" type="doc">
      <dgm:prSet loTypeId="urn:microsoft.com/office/officeart/2005/8/layout/matrix1" loCatId="matrix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D607D5E-CCB1-4E03-BBDE-1A8272B24324}">
      <dgm:prSet phldrT="[Text]"/>
      <dgm:spPr/>
      <dgm:t>
        <a:bodyPr/>
        <a:lstStyle/>
        <a:p>
          <a:r>
            <a:rPr lang="en-US" dirty="0"/>
            <a:t>Data Gathering</a:t>
          </a:r>
          <a:endParaRPr lang="en-IN" dirty="0"/>
        </a:p>
      </dgm:t>
    </dgm:pt>
    <dgm:pt modelId="{AEB62C61-02F2-4A3E-92E2-16FB3F85A956}" type="parTrans" cxnId="{3204291C-813D-44CD-AC1B-9D8FC4228E8B}">
      <dgm:prSet/>
      <dgm:spPr/>
      <dgm:t>
        <a:bodyPr/>
        <a:lstStyle/>
        <a:p>
          <a:endParaRPr lang="en-IN"/>
        </a:p>
      </dgm:t>
    </dgm:pt>
    <dgm:pt modelId="{E72DE08A-306E-455A-B9BB-DD951E8984FA}" type="sibTrans" cxnId="{3204291C-813D-44CD-AC1B-9D8FC4228E8B}">
      <dgm:prSet/>
      <dgm:spPr/>
      <dgm:t>
        <a:bodyPr/>
        <a:lstStyle/>
        <a:p>
          <a:endParaRPr lang="en-IN"/>
        </a:p>
      </dgm:t>
    </dgm:pt>
    <dgm:pt modelId="{F4535F57-A035-4B4A-9B6A-6D584DAAC4C0}">
      <dgm:prSet phldrT="[Text]"/>
      <dgm:spPr/>
      <dgm:t>
        <a:bodyPr/>
        <a:lstStyle/>
        <a:p>
          <a:r>
            <a:rPr lang="en-US" dirty="0"/>
            <a:t>CSV File</a:t>
          </a:r>
          <a:endParaRPr lang="en-IN" dirty="0"/>
        </a:p>
      </dgm:t>
    </dgm:pt>
    <dgm:pt modelId="{D9AC01B3-E644-465F-B3B6-9FBD2C81C22B}" type="parTrans" cxnId="{B2979EEF-1FEE-41AE-B706-EC02A791942F}">
      <dgm:prSet/>
      <dgm:spPr/>
      <dgm:t>
        <a:bodyPr/>
        <a:lstStyle/>
        <a:p>
          <a:endParaRPr lang="en-IN"/>
        </a:p>
      </dgm:t>
    </dgm:pt>
    <dgm:pt modelId="{08BC9AD5-B43E-46C1-A6C3-6CCDA52C5AB0}" type="sibTrans" cxnId="{B2979EEF-1FEE-41AE-B706-EC02A791942F}">
      <dgm:prSet/>
      <dgm:spPr/>
      <dgm:t>
        <a:bodyPr/>
        <a:lstStyle/>
        <a:p>
          <a:endParaRPr lang="en-IN"/>
        </a:p>
      </dgm:t>
    </dgm:pt>
    <dgm:pt modelId="{84EF23B5-2387-471F-9810-80E797CAF8C0}">
      <dgm:prSet phldrT="[Text]"/>
      <dgm:spPr/>
      <dgm:t>
        <a:bodyPr/>
        <a:lstStyle/>
        <a:p>
          <a:r>
            <a:rPr lang="en-US" dirty="0"/>
            <a:t>JSON/SQL file</a:t>
          </a:r>
          <a:endParaRPr lang="en-IN" dirty="0"/>
        </a:p>
      </dgm:t>
    </dgm:pt>
    <dgm:pt modelId="{932F4A05-AC17-40CE-B1C4-7EEC94B7D280}" type="parTrans" cxnId="{0EE5CA1B-7929-429A-B109-D3AEE6460217}">
      <dgm:prSet/>
      <dgm:spPr/>
      <dgm:t>
        <a:bodyPr/>
        <a:lstStyle/>
        <a:p>
          <a:endParaRPr lang="en-IN"/>
        </a:p>
      </dgm:t>
    </dgm:pt>
    <dgm:pt modelId="{63908997-D4AE-489C-B01B-17D474C5468D}" type="sibTrans" cxnId="{0EE5CA1B-7929-429A-B109-D3AEE6460217}">
      <dgm:prSet/>
      <dgm:spPr/>
      <dgm:t>
        <a:bodyPr/>
        <a:lstStyle/>
        <a:p>
          <a:endParaRPr lang="en-IN"/>
        </a:p>
      </dgm:t>
    </dgm:pt>
    <dgm:pt modelId="{F6F7958E-1B94-4BB7-B1C4-C798A02FCDC6}">
      <dgm:prSet phldrT="[Text]"/>
      <dgm:spPr/>
      <dgm:t>
        <a:bodyPr/>
        <a:lstStyle/>
        <a:p>
          <a:r>
            <a:rPr lang="en-US" dirty="0"/>
            <a:t>From APIs</a:t>
          </a:r>
          <a:endParaRPr lang="en-IN" dirty="0"/>
        </a:p>
      </dgm:t>
    </dgm:pt>
    <dgm:pt modelId="{A6F9E16C-A29F-478F-B1A4-157839B39ABE}" type="parTrans" cxnId="{FB46ACFA-1A82-4CBB-A20E-738395AF67AC}">
      <dgm:prSet/>
      <dgm:spPr/>
      <dgm:t>
        <a:bodyPr/>
        <a:lstStyle/>
        <a:p>
          <a:endParaRPr lang="en-IN"/>
        </a:p>
      </dgm:t>
    </dgm:pt>
    <dgm:pt modelId="{6926888A-7396-44B4-BBA1-53E3CFBA1E53}" type="sibTrans" cxnId="{FB46ACFA-1A82-4CBB-A20E-738395AF67AC}">
      <dgm:prSet/>
      <dgm:spPr/>
      <dgm:t>
        <a:bodyPr/>
        <a:lstStyle/>
        <a:p>
          <a:endParaRPr lang="en-IN"/>
        </a:p>
      </dgm:t>
    </dgm:pt>
    <dgm:pt modelId="{9E4F539A-EF78-46D4-9BA7-420162D31C64}">
      <dgm:prSet phldrT="[Text]"/>
      <dgm:spPr/>
      <dgm:t>
        <a:bodyPr/>
        <a:lstStyle/>
        <a:p>
          <a:r>
            <a:rPr lang="en-US" dirty="0"/>
            <a:t>Web Scrapping</a:t>
          </a:r>
          <a:endParaRPr lang="en-IN" dirty="0"/>
        </a:p>
      </dgm:t>
    </dgm:pt>
    <dgm:pt modelId="{9486C580-7593-4B7F-B860-8846E1845160}" type="parTrans" cxnId="{4E0AF172-7258-4CBE-BDF5-E06EC86037AA}">
      <dgm:prSet/>
      <dgm:spPr/>
      <dgm:t>
        <a:bodyPr/>
        <a:lstStyle/>
        <a:p>
          <a:endParaRPr lang="en-IN"/>
        </a:p>
      </dgm:t>
    </dgm:pt>
    <dgm:pt modelId="{0AA30257-81DA-4942-BB30-81D065BBC091}" type="sibTrans" cxnId="{4E0AF172-7258-4CBE-BDF5-E06EC86037AA}">
      <dgm:prSet/>
      <dgm:spPr/>
      <dgm:t>
        <a:bodyPr/>
        <a:lstStyle/>
        <a:p>
          <a:endParaRPr lang="en-IN"/>
        </a:p>
      </dgm:t>
    </dgm:pt>
    <dgm:pt modelId="{44E817EE-E002-4027-9139-50C62A5AA9A5}" type="pres">
      <dgm:prSet presAssocID="{9B75CB41-EBC7-487C-BA9E-7F285A4FB2DA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9D69E8D-BA0F-47D0-B109-E1A814E98E34}" type="pres">
      <dgm:prSet presAssocID="{9B75CB41-EBC7-487C-BA9E-7F285A4FB2DA}" presName="matrix" presStyleCnt="0"/>
      <dgm:spPr/>
    </dgm:pt>
    <dgm:pt modelId="{2FEC23B4-5C8A-495B-B1FB-09377AD810E3}" type="pres">
      <dgm:prSet presAssocID="{9B75CB41-EBC7-487C-BA9E-7F285A4FB2DA}" presName="tile1" presStyleLbl="node1" presStyleIdx="0" presStyleCnt="4" custLinFactNeighborX="-632" custLinFactNeighborY="-2241"/>
      <dgm:spPr/>
    </dgm:pt>
    <dgm:pt modelId="{1ACA0EFE-B774-4D56-968E-37A3F83FD2DC}" type="pres">
      <dgm:prSet presAssocID="{9B75CB41-EBC7-487C-BA9E-7F285A4FB2DA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F5B2CF1-BC66-4E3F-8A5E-E6A2E829DDAC}" type="pres">
      <dgm:prSet presAssocID="{9B75CB41-EBC7-487C-BA9E-7F285A4FB2DA}" presName="tile2" presStyleLbl="node1" presStyleIdx="1" presStyleCnt="4" custLinFactNeighborX="1447" custLinFactNeighborY="0"/>
      <dgm:spPr/>
    </dgm:pt>
    <dgm:pt modelId="{1DCFAAD5-A698-4C7B-BAB9-3C6D1CF9A474}" type="pres">
      <dgm:prSet presAssocID="{9B75CB41-EBC7-487C-BA9E-7F285A4FB2DA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AB1A1F8-99C0-44D7-A7B5-45AE4D1EC4BF}" type="pres">
      <dgm:prSet presAssocID="{9B75CB41-EBC7-487C-BA9E-7F285A4FB2DA}" presName="tile3" presStyleLbl="node1" presStyleIdx="2" presStyleCnt="4"/>
      <dgm:spPr/>
    </dgm:pt>
    <dgm:pt modelId="{E52243DA-18F0-48B4-951E-7026AFBDE907}" type="pres">
      <dgm:prSet presAssocID="{9B75CB41-EBC7-487C-BA9E-7F285A4FB2DA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FFE369A-4109-41E8-9D3A-C94D9473351E}" type="pres">
      <dgm:prSet presAssocID="{9B75CB41-EBC7-487C-BA9E-7F285A4FB2DA}" presName="tile4" presStyleLbl="node1" presStyleIdx="3" presStyleCnt="4" custLinFactNeighborX="-1264"/>
      <dgm:spPr/>
    </dgm:pt>
    <dgm:pt modelId="{89EB4EAB-8A1C-457F-BB8B-E87243E12257}" type="pres">
      <dgm:prSet presAssocID="{9B75CB41-EBC7-487C-BA9E-7F285A4FB2DA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3A7C4B95-9D33-4913-9203-2192CC74317C}" type="pres">
      <dgm:prSet presAssocID="{9B75CB41-EBC7-487C-BA9E-7F285A4FB2DA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05F3420D-8609-443E-9B53-63575FBFA650}" type="presOf" srcId="{9B75CB41-EBC7-487C-BA9E-7F285A4FB2DA}" destId="{44E817EE-E002-4027-9139-50C62A5AA9A5}" srcOrd="0" destOrd="0" presId="urn:microsoft.com/office/officeart/2005/8/layout/matrix1"/>
    <dgm:cxn modelId="{C3E3E713-1590-4B52-815C-7BF6B0C378F8}" type="presOf" srcId="{F6F7958E-1B94-4BB7-B1C4-C798A02FCDC6}" destId="{DAB1A1F8-99C0-44D7-A7B5-45AE4D1EC4BF}" srcOrd="0" destOrd="0" presId="urn:microsoft.com/office/officeart/2005/8/layout/matrix1"/>
    <dgm:cxn modelId="{0EE5CA1B-7929-429A-B109-D3AEE6460217}" srcId="{BD607D5E-CCB1-4E03-BBDE-1A8272B24324}" destId="{84EF23B5-2387-471F-9810-80E797CAF8C0}" srcOrd="1" destOrd="0" parTransId="{932F4A05-AC17-40CE-B1C4-7EEC94B7D280}" sibTransId="{63908997-D4AE-489C-B01B-17D474C5468D}"/>
    <dgm:cxn modelId="{3204291C-813D-44CD-AC1B-9D8FC4228E8B}" srcId="{9B75CB41-EBC7-487C-BA9E-7F285A4FB2DA}" destId="{BD607D5E-CCB1-4E03-BBDE-1A8272B24324}" srcOrd="0" destOrd="0" parTransId="{AEB62C61-02F2-4A3E-92E2-16FB3F85A956}" sibTransId="{E72DE08A-306E-455A-B9BB-DD951E8984FA}"/>
    <dgm:cxn modelId="{83EA313A-F6FC-4971-AF1D-520840209287}" type="presOf" srcId="{BD607D5E-CCB1-4E03-BBDE-1A8272B24324}" destId="{3A7C4B95-9D33-4913-9203-2192CC74317C}" srcOrd="0" destOrd="0" presId="urn:microsoft.com/office/officeart/2005/8/layout/matrix1"/>
    <dgm:cxn modelId="{0B63E96A-E2D5-4F4A-92A7-7CE35E6BDCFC}" type="presOf" srcId="{9E4F539A-EF78-46D4-9BA7-420162D31C64}" destId="{AFFE369A-4109-41E8-9D3A-C94D9473351E}" srcOrd="0" destOrd="0" presId="urn:microsoft.com/office/officeart/2005/8/layout/matrix1"/>
    <dgm:cxn modelId="{4E0AF172-7258-4CBE-BDF5-E06EC86037AA}" srcId="{BD607D5E-CCB1-4E03-BBDE-1A8272B24324}" destId="{9E4F539A-EF78-46D4-9BA7-420162D31C64}" srcOrd="3" destOrd="0" parTransId="{9486C580-7593-4B7F-B860-8846E1845160}" sibTransId="{0AA30257-81DA-4942-BB30-81D065BBC091}"/>
    <dgm:cxn modelId="{49CD3754-C7B4-4B07-9946-802373067D2A}" type="presOf" srcId="{F6F7958E-1B94-4BB7-B1C4-C798A02FCDC6}" destId="{E52243DA-18F0-48B4-951E-7026AFBDE907}" srcOrd="1" destOrd="0" presId="urn:microsoft.com/office/officeart/2005/8/layout/matrix1"/>
    <dgm:cxn modelId="{30525E79-59E3-409C-AB74-F984F7F6D068}" type="presOf" srcId="{F4535F57-A035-4B4A-9B6A-6D584DAAC4C0}" destId="{1ACA0EFE-B774-4D56-968E-37A3F83FD2DC}" srcOrd="1" destOrd="0" presId="urn:microsoft.com/office/officeart/2005/8/layout/matrix1"/>
    <dgm:cxn modelId="{8F5C847F-E91C-4842-9E8B-CEF4DD381EE1}" type="presOf" srcId="{84EF23B5-2387-471F-9810-80E797CAF8C0}" destId="{2F5B2CF1-BC66-4E3F-8A5E-E6A2E829DDAC}" srcOrd="0" destOrd="0" presId="urn:microsoft.com/office/officeart/2005/8/layout/matrix1"/>
    <dgm:cxn modelId="{23D85087-FBCB-4150-A85F-83C9AFEED1F1}" type="presOf" srcId="{F4535F57-A035-4B4A-9B6A-6D584DAAC4C0}" destId="{2FEC23B4-5C8A-495B-B1FB-09377AD810E3}" srcOrd="0" destOrd="0" presId="urn:microsoft.com/office/officeart/2005/8/layout/matrix1"/>
    <dgm:cxn modelId="{C933FDEB-2FEE-457F-94D2-A377B06D992D}" type="presOf" srcId="{9E4F539A-EF78-46D4-9BA7-420162D31C64}" destId="{89EB4EAB-8A1C-457F-BB8B-E87243E12257}" srcOrd="1" destOrd="0" presId="urn:microsoft.com/office/officeart/2005/8/layout/matrix1"/>
    <dgm:cxn modelId="{B2979EEF-1FEE-41AE-B706-EC02A791942F}" srcId="{BD607D5E-CCB1-4E03-BBDE-1A8272B24324}" destId="{F4535F57-A035-4B4A-9B6A-6D584DAAC4C0}" srcOrd="0" destOrd="0" parTransId="{D9AC01B3-E644-465F-B3B6-9FBD2C81C22B}" sibTransId="{08BC9AD5-B43E-46C1-A6C3-6CCDA52C5AB0}"/>
    <dgm:cxn modelId="{FB46ACFA-1A82-4CBB-A20E-738395AF67AC}" srcId="{BD607D5E-CCB1-4E03-BBDE-1A8272B24324}" destId="{F6F7958E-1B94-4BB7-B1C4-C798A02FCDC6}" srcOrd="2" destOrd="0" parTransId="{A6F9E16C-A29F-478F-B1A4-157839B39ABE}" sibTransId="{6926888A-7396-44B4-BBA1-53E3CFBA1E53}"/>
    <dgm:cxn modelId="{120828FF-278A-441A-9032-D83ADECAFEBC}" type="presOf" srcId="{84EF23B5-2387-471F-9810-80E797CAF8C0}" destId="{1DCFAAD5-A698-4C7B-BAB9-3C6D1CF9A474}" srcOrd="1" destOrd="0" presId="urn:microsoft.com/office/officeart/2005/8/layout/matrix1"/>
    <dgm:cxn modelId="{ADEB49B4-E835-4B64-AE21-292EA717BCF5}" type="presParOf" srcId="{44E817EE-E002-4027-9139-50C62A5AA9A5}" destId="{09D69E8D-BA0F-47D0-B109-E1A814E98E34}" srcOrd="0" destOrd="0" presId="urn:microsoft.com/office/officeart/2005/8/layout/matrix1"/>
    <dgm:cxn modelId="{BEF633E0-8EAD-4F79-9FFF-499FB7CA0917}" type="presParOf" srcId="{09D69E8D-BA0F-47D0-B109-E1A814E98E34}" destId="{2FEC23B4-5C8A-495B-B1FB-09377AD810E3}" srcOrd="0" destOrd="0" presId="urn:microsoft.com/office/officeart/2005/8/layout/matrix1"/>
    <dgm:cxn modelId="{B7FFE155-5D01-4ACC-B317-AA9F24EC0BD0}" type="presParOf" srcId="{09D69E8D-BA0F-47D0-B109-E1A814E98E34}" destId="{1ACA0EFE-B774-4D56-968E-37A3F83FD2DC}" srcOrd="1" destOrd="0" presId="urn:microsoft.com/office/officeart/2005/8/layout/matrix1"/>
    <dgm:cxn modelId="{9E919700-C0B0-47D0-B4A8-0377D71F0C14}" type="presParOf" srcId="{09D69E8D-BA0F-47D0-B109-E1A814E98E34}" destId="{2F5B2CF1-BC66-4E3F-8A5E-E6A2E829DDAC}" srcOrd="2" destOrd="0" presId="urn:microsoft.com/office/officeart/2005/8/layout/matrix1"/>
    <dgm:cxn modelId="{E059C5A1-AF79-42A9-B79B-DDEC5C082B49}" type="presParOf" srcId="{09D69E8D-BA0F-47D0-B109-E1A814E98E34}" destId="{1DCFAAD5-A698-4C7B-BAB9-3C6D1CF9A474}" srcOrd="3" destOrd="0" presId="urn:microsoft.com/office/officeart/2005/8/layout/matrix1"/>
    <dgm:cxn modelId="{F8E080E5-6984-4682-B55D-473BF28BD31B}" type="presParOf" srcId="{09D69E8D-BA0F-47D0-B109-E1A814E98E34}" destId="{DAB1A1F8-99C0-44D7-A7B5-45AE4D1EC4BF}" srcOrd="4" destOrd="0" presId="urn:microsoft.com/office/officeart/2005/8/layout/matrix1"/>
    <dgm:cxn modelId="{B7946EA4-2690-4B2E-BFDE-4ED909DBD0D6}" type="presParOf" srcId="{09D69E8D-BA0F-47D0-B109-E1A814E98E34}" destId="{E52243DA-18F0-48B4-951E-7026AFBDE907}" srcOrd="5" destOrd="0" presId="urn:microsoft.com/office/officeart/2005/8/layout/matrix1"/>
    <dgm:cxn modelId="{345A775F-69A6-4E23-9B81-E99E68B867E9}" type="presParOf" srcId="{09D69E8D-BA0F-47D0-B109-E1A814E98E34}" destId="{AFFE369A-4109-41E8-9D3A-C94D9473351E}" srcOrd="6" destOrd="0" presId="urn:microsoft.com/office/officeart/2005/8/layout/matrix1"/>
    <dgm:cxn modelId="{BB048B0E-A700-4F77-BE3C-B6074F917CEF}" type="presParOf" srcId="{09D69E8D-BA0F-47D0-B109-E1A814E98E34}" destId="{89EB4EAB-8A1C-457F-BB8B-E87243E12257}" srcOrd="7" destOrd="0" presId="urn:microsoft.com/office/officeart/2005/8/layout/matrix1"/>
    <dgm:cxn modelId="{50709B5E-BC44-4712-9DCA-F9D1D7F74F26}" type="presParOf" srcId="{44E817EE-E002-4027-9139-50C62A5AA9A5}" destId="{3A7C4B95-9D33-4913-9203-2192CC74317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C23B4-5C8A-495B-B1FB-09377AD810E3}">
      <dsp:nvSpPr>
        <dsp:cNvPr id="0" name=""/>
        <dsp:cNvSpPr/>
      </dsp:nvSpPr>
      <dsp:spPr>
        <a:xfrm rot="16200000">
          <a:off x="686837" y="-686837"/>
          <a:ext cx="1557484" cy="2931160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CSV File</a:t>
          </a:r>
          <a:endParaRPr lang="en-IN" sz="2000" kern="1200" dirty="0"/>
        </a:p>
      </dsp:txBody>
      <dsp:txXfrm rot="5400000">
        <a:off x="0" y="0"/>
        <a:ext cx="2931160" cy="1168113"/>
      </dsp:txXfrm>
    </dsp:sp>
    <dsp:sp modelId="{2F5B2CF1-BC66-4E3F-8A5E-E6A2E829DDAC}">
      <dsp:nvSpPr>
        <dsp:cNvPr id="0" name=""/>
        <dsp:cNvSpPr/>
      </dsp:nvSpPr>
      <dsp:spPr>
        <a:xfrm>
          <a:off x="2931160" y="0"/>
          <a:ext cx="2931160" cy="1557484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JSON/SQL file</a:t>
          </a:r>
          <a:endParaRPr lang="en-IN" sz="2000" kern="1200" dirty="0"/>
        </a:p>
      </dsp:txBody>
      <dsp:txXfrm>
        <a:off x="2931160" y="0"/>
        <a:ext cx="2931160" cy="1168113"/>
      </dsp:txXfrm>
    </dsp:sp>
    <dsp:sp modelId="{DAB1A1F8-99C0-44D7-A7B5-45AE4D1EC4BF}">
      <dsp:nvSpPr>
        <dsp:cNvPr id="0" name=""/>
        <dsp:cNvSpPr/>
      </dsp:nvSpPr>
      <dsp:spPr>
        <a:xfrm rot="10800000">
          <a:off x="0" y="1557484"/>
          <a:ext cx="2931160" cy="1557484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From APIs</a:t>
          </a:r>
          <a:endParaRPr lang="en-IN" sz="2000" kern="1200" dirty="0"/>
        </a:p>
      </dsp:txBody>
      <dsp:txXfrm rot="10800000">
        <a:off x="0" y="1946855"/>
        <a:ext cx="2931160" cy="1168113"/>
      </dsp:txXfrm>
    </dsp:sp>
    <dsp:sp modelId="{AFFE369A-4109-41E8-9D3A-C94D9473351E}">
      <dsp:nvSpPr>
        <dsp:cNvPr id="0" name=""/>
        <dsp:cNvSpPr/>
      </dsp:nvSpPr>
      <dsp:spPr>
        <a:xfrm rot="5400000">
          <a:off x="3580947" y="870646"/>
          <a:ext cx="1557484" cy="2931160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Web Scrapping</a:t>
          </a:r>
          <a:endParaRPr lang="en-IN" sz="2000" kern="1200" dirty="0"/>
        </a:p>
      </dsp:txBody>
      <dsp:txXfrm rot="-5400000">
        <a:off x="2894110" y="1946855"/>
        <a:ext cx="2931160" cy="1168113"/>
      </dsp:txXfrm>
    </dsp:sp>
    <dsp:sp modelId="{3A7C4B95-9D33-4913-9203-2192CC74317C}">
      <dsp:nvSpPr>
        <dsp:cNvPr id="0" name=""/>
        <dsp:cNvSpPr/>
      </dsp:nvSpPr>
      <dsp:spPr>
        <a:xfrm>
          <a:off x="2051812" y="1168113"/>
          <a:ext cx="1758696" cy="778742"/>
        </a:xfrm>
        <a:prstGeom prst="round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Gathering</a:t>
          </a:r>
          <a:endParaRPr lang="en-IN" sz="2000" kern="1200" dirty="0"/>
        </a:p>
      </dsp:txBody>
      <dsp:txXfrm>
        <a:off x="2089827" y="1206128"/>
        <a:ext cx="1682666" cy="702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dax.patel/viz/AmazonShippingDataAnalysis_/Dashboard2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21F117-6067-93BE-30BA-B5FA8FE21624}"/>
              </a:ext>
            </a:extLst>
          </p:cNvPr>
          <p:cNvSpPr txBox="1"/>
          <p:nvPr/>
        </p:nvSpPr>
        <p:spPr>
          <a:xfrm>
            <a:off x="2075210" y="1158240"/>
            <a:ext cx="8036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Exploratory Data Analysis of Amazon Shipping Data</a:t>
            </a:r>
            <a:endParaRPr lang="en-IN" sz="3200" dirty="0">
              <a:latin typeface="+mj-lt"/>
            </a:endParaRPr>
          </a:p>
        </p:txBody>
      </p:sp>
      <p:pic>
        <p:nvPicPr>
          <p:cNvPr id="1026" name="Picture 2" descr="amazon-logo-vector-png-vector-png-free-amazon-logos-705 ...">
            <a:extLst>
              <a:ext uri="{FF2B5EF4-FFF2-40B4-BE49-F238E27FC236}">
                <a16:creationId xmlns:a16="http://schemas.microsoft.com/office/drawing/2014/main" id="{A4816FD9-4C70-10E0-DE82-300A4728F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47" y="4417616"/>
            <a:ext cx="4581466" cy="224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B940AE-AFE2-35F8-FA7A-62D1B16D5AC4}"/>
              </a:ext>
            </a:extLst>
          </p:cNvPr>
          <p:cNvSpPr txBox="1"/>
          <p:nvPr/>
        </p:nvSpPr>
        <p:spPr>
          <a:xfrm>
            <a:off x="6405008" y="3197267"/>
            <a:ext cx="445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Prepared by : Dax Patel</a:t>
            </a:r>
          </a:p>
          <a:p>
            <a:r>
              <a:rPr lang="en-US" sz="2000" dirty="0"/>
              <a:t>Project type : Internship Project 1</a:t>
            </a:r>
          </a:p>
          <a:p>
            <a:r>
              <a:rPr lang="en-US" sz="2000" dirty="0"/>
              <a:t>Project Guide :  Mr. Mario Thokchom</a:t>
            </a:r>
            <a:endParaRPr lang="en-IN" sz="2000" dirty="0"/>
          </a:p>
        </p:txBody>
      </p:sp>
      <p:pic>
        <p:nvPicPr>
          <p:cNvPr id="1028" name="Picture 4" descr="Exploratory Data Analysis | A Qucik Glance of Exploratory Data Analysis">
            <a:extLst>
              <a:ext uri="{FF2B5EF4-FFF2-40B4-BE49-F238E27FC236}">
                <a16:creationId xmlns:a16="http://schemas.microsoft.com/office/drawing/2014/main" id="{3959B782-3FF4-B89D-EED9-8232060DA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48" y="2416908"/>
            <a:ext cx="4181712" cy="222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325CAF-C5CF-9214-42CB-4DBC31F2F09E}"/>
              </a:ext>
            </a:extLst>
          </p:cNvPr>
          <p:cNvSpPr txBox="1"/>
          <p:nvPr/>
        </p:nvSpPr>
        <p:spPr>
          <a:xfrm>
            <a:off x="792480" y="957733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Handle Missing Values for Numerical Columns.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22C729-284E-2CCA-D54B-BE4E833488F5}"/>
              </a:ext>
            </a:extLst>
          </p:cNvPr>
          <p:cNvSpPr txBox="1"/>
          <p:nvPr/>
        </p:nvSpPr>
        <p:spPr>
          <a:xfrm>
            <a:off x="792480" y="1615440"/>
            <a:ext cx="969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Numerical column we can replace Null values with either Mean or Median.</a:t>
            </a:r>
          </a:p>
          <a:p>
            <a:r>
              <a:rPr lang="en-US" dirty="0"/>
              <a:t>Ex. For column Amount.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0741D4-6603-3FEA-41F8-91056EA35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33" y="2457813"/>
            <a:ext cx="7442387" cy="33275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1A19E4-E17F-AF0F-2B34-ADBEE6DDC22D}"/>
              </a:ext>
            </a:extLst>
          </p:cNvPr>
          <p:cNvSpPr txBox="1"/>
          <p:nvPr/>
        </p:nvSpPr>
        <p:spPr>
          <a:xfrm>
            <a:off x="8585200" y="2136439"/>
            <a:ext cx="25603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From  Box plot we can observed that large amount of outliers are present and from above distribution curve we can say that distribution is slightly skewed , so we have to replace Null values with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Median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 because it is less affected by outliers compare to mean.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73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C507EF-2868-87AF-74D3-4CB79313D1D8}"/>
              </a:ext>
            </a:extLst>
          </p:cNvPr>
          <p:cNvSpPr txBox="1"/>
          <p:nvPr/>
        </p:nvSpPr>
        <p:spPr>
          <a:xfrm>
            <a:off x="792480" y="957733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4. Univariate Analysis.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B12E9D-10F9-B906-5696-7107FDF1FF55}"/>
              </a:ext>
            </a:extLst>
          </p:cNvPr>
          <p:cNvSpPr txBox="1"/>
          <p:nvPr/>
        </p:nvSpPr>
        <p:spPr>
          <a:xfrm>
            <a:off x="792480" y="1520570"/>
            <a:ext cx="9303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Univariate Analysis is the simplest of the three analyses where the data you are analyzing is only one variable at a time.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ain purpose of the analysis is to describe the data and find patterns that exist within it.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4A4B2-8E23-9049-C365-514800E57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2720899"/>
            <a:ext cx="9303228" cy="2940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F83C2A-E45D-F49B-BCA4-7E5D00C7DC0D}"/>
              </a:ext>
            </a:extLst>
          </p:cNvPr>
          <p:cNvSpPr txBox="1"/>
          <p:nvPr/>
        </p:nvSpPr>
        <p:spPr>
          <a:xfrm>
            <a:off x="4013200" y="5715601"/>
            <a:ext cx="41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 Plot for Column Status.</a:t>
            </a:r>
          </a:p>
        </p:txBody>
      </p:sp>
    </p:spTree>
    <p:extLst>
      <p:ext uri="{BB962C8B-B14F-4D97-AF65-F5344CB8AC3E}">
        <p14:creationId xmlns:p14="http://schemas.microsoft.com/office/powerpoint/2010/main" val="2922201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528007-50CD-18B1-AD50-DD73E0995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23" y="1422401"/>
            <a:ext cx="4487572" cy="35458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F095D4-63D4-8999-59A9-241A5318D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400" y="1422401"/>
            <a:ext cx="5226319" cy="31942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97D40B-5A08-B36B-82D2-DDF20564BC49}"/>
              </a:ext>
            </a:extLst>
          </p:cNvPr>
          <p:cNvSpPr txBox="1"/>
          <p:nvPr/>
        </p:nvSpPr>
        <p:spPr>
          <a:xfrm>
            <a:off x="1601089" y="4783574"/>
            <a:ext cx="317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Pie chart for Column Category.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B78BFE-545E-7457-6A1E-250A08BBE3B7}"/>
              </a:ext>
            </a:extLst>
          </p:cNvPr>
          <p:cNvSpPr txBox="1"/>
          <p:nvPr/>
        </p:nvSpPr>
        <p:spPr>
          <a:xfrm>
            <a:off x="6999190" y="4824214"/>
            <a:ext cx="359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 Plot for Column Ship State.</a:t>
            </a:r>
          </a:p>
        </p:txBody>
      </p:sp>
    </p:spTree>
    <p:extLst>
      <p:ext uri="{BB962C8B-B14F-4D97-AF65-F5344CB8AC3E}">
        <p14:creationId xmlns:p14="http://schemas.microsoft.com/office/powerpoint/2010/main" val="516824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03B814-F71D-3C3E-5FFA-4BCA2252E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05" y="1699544"/>
            <a:ext cx="4993115" cy="32760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656157-A2C7-B186-0631-8B5ECF9F1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760" y="1311437"/>
            <a:ext cx="4505435" cy="3664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8E7A68-8B60-9E9D-BD51-2C6FF5C647E2}"/>
              </a:ext>
            </a:extLst>
          </p:cNvPr>
          <p:cNvSpPr txBox="1"/>
          <p:nvPr/>
        </p:nvSpPr>
        <p:spPr>
          <a:xfrm>
            <a:off x="1885569" y="5085549"/>
            <a:ext cx="337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Histograms for Column Amount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55CC6B-35E6-6E38-E1FB-CCD04FB0E305}"/>
              </a:ext>
            </a:extLst>
          </p:cNvPr>
          <p:cNvSpPr txBox="1"/>
          <p:nvPr/>
        </p:nvSpPr>
        <p:spPr>
          <a:xfrm>
            <a:off x="7016368" y="5085549"/>
            <a:ext cx="453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 plot for Column Shipping service level.</a:t>
            </a:r>
          </a:p>
        </p:txBody>
      </p:sp>
    </p:spTree>
    <p:extLst>
      <p:ext uri="{BB962C8B-B14F-4D97-AF65-F5344CB8AC3E}">
        <p14:creationId xmlns:p14="http://schemas.microsoft.com/office/powerpoint/2010/main" val="3992831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F5DE17-5EC6-A06D-788E-F5A26E793046}"/>
              </a:ext>
            </a:extLst>
          </p:cNvPr>
          <p:cNvSpPr txBox="1"/>
          <p:nvPr/>
        </p:nvSpPr>
        <p:spPr>
          <a:xfrm>
            <a:off x="792480" y="957733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5. Multivariate Analysis.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66BD43-E4D0-67BF-0EC5-D4A9239959B2}"/>
              </a:ext>
            </a:extLst>
          </p:cNvPr>
          <p:cNvSpPr txBox="1"/>
          <p:nvPr/>
        </p:nvSpPr>
        <p:spPr>
          <a:xfrm>
            <a:off x="792480" y="1513840"/>
            <a:ext cx="847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Bivariate analysis is where you are comparing two variables to study their relationships. These variables could be dependent or independent to each other.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0DD83-0F41-A0B8-030B-3B8CE9093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99" y="2254613"/>
            <a:ext cx="10226281" cy="3320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9C7602-F89D-C8B0-86E9-52A20289DEBF}"/>
              </a:ext>
            </a:extLst>
          </p:cNvPr>
          <p:cNvSpPr txBox="1"/>
          <p:nvPr/>
        </p:nvSpPr>
        <p:spPr>
          <a:xfrm>
            <a:off x="3385981" y="5669589"/>
            <a:ext cx="542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Scatter Plot between Amount and Qty Column. It further categorize by Mode of Fulfilment</a:t>
            </a:r>
          </a:p>
        </p:txBody>
      </p:sp>
    </p:spTree>
    <p:extLst>
      <p:ext uri="{BB962C8B-B14F-4D97-AF65-F5344CB8AC3E}">
        <p14:creationId xmlns:p14="http://schemas.microsoft.com/office/powerpoint/2010/main" val="2698364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89B02C-559F-AED2-64D9-C2521DEB9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209040"/>
            <a:ext cx="7467599" cy="38792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63B900-22DE-BE9B-57CB-2B073EEAD2B8}"/>
              </a:ext>
            </a:extLst>
          </p:cNvPr>
          <p:cNvSpPr txBox="1"/>
          <p:nvPr/>
        </p:nvSpPr>
        <p:spPr>
          <a:xfrm>
            <a:off x="3385980" y="5088336"/>
            <a:ext cx="542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Bar graph between column Amount and Category. Each Category is divided by 2 ship-service level.</a:t>
            </a:r>
          </a:p>
        </p:txBody>
      </p:sp>
    </p:spTree>
    <p:extLst>
      <p:ext uri="{BB962C8B-B14F-4D97-AF65-F5344CB8AC3E}">
        <p14:creationId xmlns:p14="http://schemas.microsoft.com/office/powerpoint/2010/main" val="1397386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EEB3B2-8A03-7C9F-972C-90D32C021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960" y="1097280"/>
            <a:ext cx="7203440" cy="39681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D2B374-AB44-C5D7-DAD8-3D9CFC8D794C}"/>
              </a:ext>
            </a:extLst>
          </p:cNvPr>
          <p:cNvSpPr txBox="1"/>
          <p:nvPr/>
        </p:nvSpPr>
        <p:spPr>
          <a:xfrm>
            <a:off x="3385981" y="5220416"/>
            <a:ext cx="542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Box Plot of Amount Column for 2 mode of Fulfilment</a:t>
            </a:r>
          </a:p>
        </p:txBody>
      </p:sp>
    </p:spTree>
    <p:extLst>
      <p:ext uri="{BB962C8B-B14F-4D97-AF65-F5344CB8AC3E}">
        <p14:creationId xmlns:p14="http://schemas.microsoft.com/office/powerpoint/2010/main" val="449400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F39D4-AACC-1434-39B1-5336DF63F5ED}"/>
              </a:ext>
            </a:extLst>
          </p:cNvPr>
          <p:cNvSpPr txBox="1"/>
          <p:nvPr/>
        </p:nvSpPr>
        <p:spPr>
          <a:xfrm>
            <a:off x="873760" y="1168400"/>
            <a:ext cx="742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What is Business Intelligence (BI).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FE8B6-15BE-20C5-92DF-4E6947091672}"/>
              </a:ext>
            </a:extLst>
          </p:cNvPr>
          <p:cNvSpPr txBox="1"/>
          <p:nvPr/>
        </p:nvSpPr>
        <p:spPr>
          <a:xfrm>
            <a:off x="873760" y="1762036"/>
            <a:ext cx="85750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Business intelligence (BI) combines business analytics, data mining, data visualization, data tools and infrastructure, and best practices to help organizations to make more data-driven decisions.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0C775E-582C-A06D-3529-094B28127768}"/>
              </a:ext>
            </a:extLst>
          </p:cNvPr>
          <p:cNvSpPr txBox="1"/>
          <p:nvPr/>
        </p:nvSpPr>
        <p:spPr>
          <a:xfrm>
            <a:off x="5059680" y="3572470"/>
            <a:ext cx="1320800" cy="120032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3600" u="sng" dirty="0"/>
              <a:t>BI Tools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3E8E411-7A3F-DAC9-2A58-8E17AA9DA84A}"/>
              </a:ext>
            </a:extLst>
          </p:cNvPr>
          <p:cNvSpPr/>
          <p:nvPr/>
        </p:nvSpPr>
        <p:spPr>
          <a:xfrm>
            <a:off x="3647440" y="3972560"/>
            <a:ext cx="1137920" cy="426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34EBB5D-4E43-E1E6-9E30-183BB1C8863E}"/>
              </a:ext>
            </a:extLst>
          </p:cNvPr>
          <p:cNvSpPr/>
          <p:nvPr/>
        </p:nvSpPr>
        <p:spPr>
          <a:xfrm>
            <a:off x="6654800" y="3972560"/>
            <a:ext cx="1137920" cy="426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A3E9D2-922B-AE25-1EC8-1DB7A631D582}"/>
              </a:ext>
            </a:extLst>
          </p:cNvPr>
          <p:cNvSpPr txBox="1"/>
          <p:nvPr/>
        </p:nvSpPr>
        <p:spPr>
          <a:xfrm>
            <a:off x="1137920" y="3881120"/>
            <a:ext cx="209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Raw Data</a:t>
            </a:r>
          </a:p>
          <a:p>
            <a:pPr algn="ctr"/>
            <a:r>
              <a:rPr lang="en-IN" dirty="0"/>
              <a:t>(Unorganized Data)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F8B15A-E12D-F681-5947-2D5C809C7B0A}"/>
              </a:ext>
            </a:extLst>
          </p:cNvPr>
          <p:cNvSpPr txBox="1"/>
          <p:nvPr/>
        </p:nvSpPr>
        <p:spPr>
          <a:xfrm>
            <a:off x="8209280" y="3862754"/>
            <a:ext cx="209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Business Insights</a:t>
            </a:r>
          </a:p>
          <a:p>
            <a:pPr algn="ctr"/>
            <a:r>
              <a:rPr lang="en-IN" dirty="0"/>
              <a:t>(Organized Data)</a:t>
            </a:r>
          </a:p>
        </p:txBody>
      </p:sp>
    </p:spTree>
    <p:extLst>
      <p:ext uri="{BB962C8B-B14F-4D97-AF65-F5344CB8AC3E}">
        <p14:creationId xmlns:p14="http://schemas.microsoft.com/office/powerpoint/2010/main" val="566579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D5545E-D39A-B318-1FA1-88F8C44946A6}"/>
              </a:ext>
            </a:extLst>
          </p:cNvPr>
          <p:cNvSpPr txBox="1"/>
          <p:nvPr/>
        </p:nvSpPr>
        <p:spPr>
          <a:xfrm>
            <a:off x="873760" y="1168400"/>
            <a:ext cx="742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Tableau as a Business Intelligence (BI) Tool.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D6605-BF36-E86D-246A-F576071FFE83}"/>
              </a:ext>
            </a:extLst>
          </p:cNvPr>
          <p:cNvSpPr txBox="1"/>
          <p:nvPr/>
        </p:nvSpPr>
        <p:spPr>
          <a:xfrm>
            <a:off x="873760" y="1839575"/>
            <a:ext cx="75387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Tableau allows you to perform data analysis, data manipulation, and data visualization to make sense of business data and draw insights.</a:t>
            </a:r>
          </a:p>
          <a:p>
            <a:endParaRPr lang="en-US" dirty="0"/>
          </a:p>
          <a:p>
            <a:r>
              <a:rPr lang="en-US" dirty="0"/>
              <a:t>Tableau is a data visualization and business intelligence tool that enables users to connect, visualize and share data in a highly interactive and intuitive way. </a:t>
            </a:r>
          </a:p>
          <a:p>
            <a:endParaRPr lang="en-US" dirty="0"/>
          </a:p>
          <a:p>
            <a:r>
              <a:rPr lang="en-US" dirty="0"/>
              <a:t>It allows users to quickly analyze and explore large and complex datasets using a drag-and-drop interface without requiring coding or programming skills.</a:t>
            </a:r>
          </a:p>
          <a:p>
            <a:endParaRPr lang="en-US" dirty="0"/>
          </a:p>
          <a:p>
            <a:r>
              <a:rPr lang="en-US" dirty="0"/>
              <a:t>Tableau provides a wide range of chart types and visualization options, such as line charts, bar charts, maps, scatter plots, and many more</a:t>
            </a:r>
            <a:endParaRPr lang="en-IN" dirty="0"/>
          </a:p>
        </p:txBody>
      </p:sp>
      <p:pic>
        <p:nvPicPr>
          <p:cNvPr id="2050" name="Picture 2" descr="Tableau Integrations - Links International">
            <a:extLst>
              <a:ext uri="{FF2B5EF4-FFF2-40B4-BE49-F238E27FC236}">
                <a16:creationId xmlns:a16="http://schemas.microsoft.com/office/drawing/2014/main" id="{51E7BD53-9355-C116-DF65-BE9A39087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80" y="1722894"/>
            <a:ext cx="354838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346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8FF1E0-748E-715A-2AC4-7B4FFA981205}"/>
              </a:ext>
            </a:extLst>
          </p:cNvPr>
          <p:cNvSpPr txBox="1"/>
          <p:nvPr/>
        </p:nvSpPr>
        <p:spPr>
          <a:xfrm>
            <a:off x="873760" y="995680"/>
            <a:ext cx="742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Insights found out from Tableau.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B1509-32ED-2080-B0A6-206C91E20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54" y="1686560"/>
            <a:ext cx="5805945" cy="46108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2AB863-73C5-28C8-DF01-5E85C16C7B04}"/>
              </a:ext>
            </a:extLst>
          </p:cNvPr>
          <p:cNvSpPr txBox="1"/>
          <p:nvPr/>
        </p:nvSpPr>
        <p:spPr>
          <a:xfrm>
            <a:off x="7599680" y="2606655"/>
            <a:ext cx="3641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Map Visualization represent the total number order received state wise.</a:t>
            </a:r>
          </a:p>
          <a:p>
            <a:endParaRPr lang="en-IN" dirty="0"/>
          </a:p>
          <a:p>
            <a:r>
              <a:rPr lang="en-IN" dirty="0"/>
              <a:t>Added Tooltip visualization that shows top 5 city for each state for contribution in total number of order received.</a:t>
            </a:r>
          </a:p>
        </p:txBody>
      </p:sp>
    </p:spTree>
    <p:extLst>
      <p:ext uri="{BB962C8B-B14F-4D97-AF65-F5344CB8AC3E}">
        <p14:creationId xmlns:p14="http://schemas.microsoft.com/office/powerpoint/2010/main" val="397328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5CE494-5B6A-C765-535C-C6FF4E89019F}"/>
              </a:ext>
            </a:extLst>
          </p:cNvPr>
          <p:cNvSpPr txBox="1"/>
          <p:nvPr/>
        </p:nvSpPr>
        <p:spPr>
          <a:xfrm flipH="1">
            <a:off x="1036320" y="1312426"/>
            <a:ext cx="3078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Table of content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D82D9-BE67-547E-BDA4-2AF04AB1D4DC}"/>
              </a:ext>
            </a:extLst>
          </p:cNvPr>
          <p:cNvSpPr txBox="1"/>
          <p:nvPr/>
        </p:nvSpPr>
        <p:spPr>
          <a:xfrm>
            <a:off x="1168400" y="2098478"/>
            <a:ext cx="62280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What is EDA?</a:t>
            </a:r>
          </a:p>
          <a:p>
            <a:endParaRPr lang="en-US" dirty="0"/>
          </a:p>
          <a:p>
            <a:r>
              <a:rPr lang="en-US" dirty="0"/>
              <a:t>2. Steps involved in EDA.</a:t>
            </a:r>
          </a:p>
          <a:p>
            <a:r>
              <a:rPr lang="en-US" dirty="0"/>
              <a:t>	Data Collection</a:t>
            </a:r>
          </a:p>
          <a:p>
            <a:r>
              <a:rPr lang="en-US" dirty="0"/>
              <a:t>	Explore about Data</a:t>
            </a:r>
          </a:p>
          <a:p>
            <a:r>
              <a:rPr lang="en-US" dirty="0"/>
              <a:t>	Data cleaning</a:t>
            </a:r>
          </a:p>
          <a:p>
            <a:r>
              <a:rPr lang="en-US" dirty="0"/>
              <a:t>	Univariate Analysis</a:t>
            </a:r>
          </a:p>
          <a:p>
            <a:r>
              <a:rPr lang="en-US" dirty="0"/>
              <a:t>	Bivariate/Multivariate Analysis</a:t>
            </a:r>
          </a:p>
          <a:p>
            <a:endParaRPr lang="en-US" dirty="0"/>
          </a:p>
          <a:p>
            <a:r>
              <a:rPr lang="en-US" dirty="0"/>
              <a:t>3. What is Business Intelligence(BI).</a:t>
            </a:r>
          </a:p>
          <a:p>
            <a:r>
              <a:rPr lang="en-US" dirty="0"/>
              <a:t>4. Tableau as a BI Tool.</a:t>
            </a:r>
          </a:p>
          <a:p>
            <a:r>
              <a:rPr lang="en-US" dirty="0"/>
              <a:t>5. Insights found out from Tableau.</a:t>
            </a:r>
          </a:p>
          <a:p>
            <a:r>
              <a:rPr lang="en-US" dirty="0"/>
              <a:t>6. Dynamic Dashboard Preparation.</a:t>
            </a:r>
            <a:endParaRPr lang="en-IN" dirty="0"/>
          </a:p>
        </p:txBody>
      </p:sp>
      <p:pic>
        <p:nvPicPr>
          <p:cNvPr id="3074" name="Picture 2" descr="The Importance of Data Analytics in Delivering Value in a Business Analytics  Project | by Xinyu Zhang | Medium">
            <a:extLst>
              <a:ext uri="{FF2B5EF4-FFF2-40B4-BE49-F238E27FC236}">
                <a16:creationId xmlns:a16="http://schemas.microsoft.com/office/drawing/2014/main" id="{84C5B007-C226-F50C-C887-CF36D873F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960" y="2098478"/>
            <a:ext cx="4418330" cy="300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366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776FDC-3640-CB30-7329-635368B26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580" y="1099078"/>
            <a:ext cx="7391579" cy="4430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4CC92D-2EC7-A54B-F375-23BA15183BB8}"/>
              </a:ext>
            </a:extLst>
          </p:cNvPr>
          <p:cNvSpPr txBox="1"/>
          <p:nvPr/>
        </p:nvSpPr>
        <p:spPr>
          <a:xfrm>
            <a:off x="4185920" y="5736804"/>
            <a:ext cx="382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Line graph that shows Month on month trends for Total Sale</a:t>
            </a:r>
          </a:p>
        </p:txBody>
      </p:sp>
    </p:spTree>
    <p:extLst>
      <p:ext uri="{BB962C8B-B14F-4D97-AF65-F5344CB8AC3E}">
        <p14:creationId xmlns:p14="http://schemas.microsoft.com/office/powerpoint/2010/main" val="3772056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68B6CB-B534-5593-243B-9CF540812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846" y="1257196"/>
            <a:ext cx="7136307" cy="41792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CA5AA4-B4C4-0BFC-5594-F9A96A6D339B}"/>
              </a:ext>
            </a:extLst>
          </p:cNvPr>
          <p:cNvSpPr txBox="1"/>
          <p:nvPr/>
        </p:nvSpPr>
        <p:spPr>
          <a:xfrm>
            <a:off x="4185920" y="5736804"/>
            <a:ext cx="468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Bar chart that represent Top 10 City sale wise.</a:t>
            </a:r>
          </a:p>
        </p:txBody>
      </p:sp>
    </p:spTree>
    <p:extLst>
      <p:ext uri="{BB962C8B-B14F-4D97-AF65-F5344CB8AC3E}">
        <p14:creationId xmlns:p14="http://schemas.microsoft.com/office/powerpoint/2010/main" val="1465429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8D1B69-CEA3-4B1D-66E7-620BEC455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680" y="874779"/>
            <a:ext cx="6573522" cy="43639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503A7F-254B-2B1A-B4D2-7B8A6D1C2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461" y="1566500"/>
            <a:ext cx="1952657" cy="25393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8FA125-DBAE-F7CE-E345-BFD8B49F9A89}"/>
              </a:ext>
            </a:extLst>
          </p:cNvPr>
          <p:cNvSpPr txBox="1"/>
          <p:nvPr/>
        </p:nvSpPr>
        <p:spPr>
          <a:xfrm>
            <a:off x="3312162" y="5478991"/>
            <a:ext cx="2783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Bubble chart for Category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907BA-4755-C5A8-909A-0C84C135FD17}"/>
              </a:ext>
            </a:extLst>
          </p:cNvPr>
          <p:cNvSpPr txBox="1"/>
          <p:nvPr/>
        </p:nvSpPr>
        <p:spPr>
          <a:xfrm>
            <a:off x="8532461" y="4554431"/>
            <a:ext cx="2783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Bubble size represent Total sale amount.</a:t>
            </a:r>
          </a:p>
        </p:txBody>
      </p:sp>
    </p:spTree>
    <p:extLst>
      <p:ext uri="{BB962C8B-B14F-4D97-AF65-F5344CB8AC3E}">
        <p14:creationId xmlns:p14="http://schemas.microsoft.com/office/powerpoint/2010/main" val="3463451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141C36-5540-C189-C186-16C4B22F9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298" y="942233"/>
            <a:ext cx="6877403" cy="41404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C456C9-1CA6-11A7-4EC3-9C889F9B7757}"/>
              </a:ext>
            </a:extLst>
          </p:cNvPr>
          <p:cNvSpPr txBox="1"/>
          <p:nvPr/>
        </p:nvSpPr>
        <p:spPr>
          <a:xfrm>
            <a:off x="3840479" y="5326591"/>
            <a:ext cx="451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Horizontal stacked bar chart that represent average amount for each category and Ship-service level</a:t>
            </a:r>
          </a:p>
        </p:txBody>
      </p:sp>
    </p:spTree>
    <p:extLst>
      <p:ext uri="{BB962C8B-B14F-4D97-AF65-F5344CB8AC3E}">
        <p14:creationId xmlns:p14="http://schemas.microsoft.com/office/powerpoint/2010/main" val="929983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B79277-0409-C364-B565-E2CD7988B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441" y="913555"/>
            <a:ext cx="7345680" cy="40112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03F772-D843-3EED-8132-3550BC61E4DB}"/>
              </a:ext>
            </a:extLst>
          </p:cNvPr>
          <p:cNvSpPr txBox="1"/>
          <p:nvPr/>
        </p:nvSpPr>
        <p:spPr>
          <a:xfrm>
            <a:off x="4205504" y="5298114"/>
            <a:ext cx="4511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Highlight table that represent total Qty ordered by each category and size</a:t>
            </a:r>
          </a:p>
        </p:txBody>
      </p:sp>
    </p:spTree>
    <p:extLst>
      <p:ext uri="{BB962C8B-B14F-4D97-AF65-F5344CB8AC3E}">
        <p14:creationId xmlns:p14="http://schemas.microsoft.com/office/powerpoint/2010/main" val="2178762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5AA9CD-6528-60AB-B44B-7600F3CED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584" y="857349"/>
            <a:ext cx="7780831" cy="44204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5A6356-9EAE-6E14-7721-6BA5C0E16308}"/>
              </a:ext>
            </a:extLst>
          </p:cNvPr>
          <p:cNvSpPr txBox="1"/>
          <p:nvPr/>
        </p:nvSpPr>
        <p:spPr>
          <a:xfrm>
            <a:off x="3840479" y="5425440"/>
            <a:ext cx="4511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Vertical side by side stacked bar chart that represent monthly sale for 2 mode of fulfilment </a:t>
            </a:r>
          </a:p>
        </p:txBody>
      </p:sp>
    </p:spTree>
    <p:extLst>
      <p:ext uri="{BB962C8B-B14F-4D97-AF65-F5344CB8AC3E}">
        <p14:creationId xmlns:p14="http://schemas.microsoft.com/office/powerpoint/2010/main" val="1916916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C1DC6B-E640-D48C-EEA5-4303E1C5EBA3}"/>
              </a:ext>
            </a:extLst>
          </p:cNvPr>
          <p:cNvSpPr txBox="1"/>
          <p:nvPr/>
        </p:nvSpPr>
        <p:spPr>
          <a:xfrm>
            <a:off x="894080" y="1198880"/>
            <a:ext cx="9936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Tableau Dashboard Link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1D20A-D1AA-FEA3-3476-54825C7BA601}"/>
              </a:ext>
            </a:extLst>
          </p:cNvPr>
          <p:cNvSpPr txBox="1"/>
          <p:nvPr/>
        </p:nvSpPr>
        <p:spPr>
          <a:xfrm>
            <a:off x="894080" y="196791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https://public.tableau.com/app/profile/dax.patel/viz/AmazonShippingDataAnalysis_/Dashboard2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911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76,500+ Thank You Stock Photos, Pictures &amp; Royalty-Free ...">
            <a:extLst>
              <a:ext uri="{FF2B5EF4-FFF2-40B4-BE49-F238E27FC236}">
                <a16:creationId xmlns:a16="http://schemas.microsoft.com/office/drawing/2014/main" id="{87DFEB46-68D7-1703-7128-2E5906182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413" y="1493837"/>
            <a:ext cx="6411173" cy="359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8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08024E-09A8-3043-9F39-0AECE4B8A839}"/>
              </a:ext>
            </a:extLst>
          </p:cNvPr>
          <p:cNvSpPr txBox="1"/>
          <p:nvPr/>
        </p:nvSpPr>
        <p:spPr>
          <a:xfrm flipH="1">
            <a:off x="1036320" y="1312426"/>
            <a:ext cx="3078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What is EDA?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1E7425-1BB9-34DC-B639-E2DD5A2F6A73}"/>
              </a:ext>
            </a:extLst>
          </p:cNvPr>
          <p:cNvSpPr txBox="1"/>
          <p:nvPr/>
        </p:nvSpPr>
        <p:spPr>
          <a:xfrm>
            <a:off x="1036320" y="2128958"/>
            <a:ext cx="756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xploratory data analysis which is one of the basic and essential steps of a 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science project.</a:t>
            </a:r>
          </a:p>
          <a:p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EDA is an approach that is used to analyze the data and finding meaningful insights from data through Statistical as well as Graphical visualization techniques.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EDA allow us to understand the data in depth and learn the different data characteristics, often with visual means. This allows you to get a better feel of your data and find useful patterns in it.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59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08024E-09A8-3043-9F39-0AECE4B8A839}"/>
              </a:ext>
            </a:extLst>
          </p:cNvPr>
          <p:cNvSpPr txBox="1"/>
          <p:nvPr/>
        </p:nvSpPr>
        <p:spPr>
          <a:xfrm flipH="1">
            <a:off x="1036320" y="987306"/>
            <a:ext cx="6797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Steps Involved in EDA?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1E7425-1BB9-34DC-B639-E2DD5A2F6A73}"/>
              </a:ext>
            </a:extLst>
          </p:cNvPr>
          <p:cNvSpPr txBox="1"/>
          <p:nvPr/>
        </p:nvSpPr>
        <p:spPr>
          <a:xfrm>
            <a:off x="1036320" y="1689253"/>
            <a:ext cx="756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collection is an essential part of exploratory data analysis. It refers to the process of finding and loading data into our system.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40ECA9B-A787-5682-BD14-92E4DFA246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2118501"/>
              </p:ext>
            </p:extLst>
          </p:nvPr>
        </p:nvGraphicFramePr>
        <p:xfrm>
          <a:off x="2580640" y="2755725"/>
          <a:ext cx="5862320" cy="3114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30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78A018-4148-C657-CAA1-84C7FE183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92" y="1792490"/>
            <a:ext cx="10020815" cy="44515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F2B090-BFE3-7DD8-71AD-A36885AF6B5B}"/>
              </a:ext>
            </a:extLst>
          </p:cNvPr>
          <p:cNvSpPr txBox="1"/>
          <p:nvPr/>
        </p:nvSpPr>
        <p:spPr>
          <a:xfrm>
            <a:off x="1330960" y="1257919"/>
            <a:ext cx="752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Load CSV File into Pandas Data frame</a:t>
            </a:r>
          </a:p>
        </p:txBody>
      </p:sp>
    </p:spTree>
    <p:extLst>
      <p:ext uri="{BB962C8B-B14F-4D97-AF65-F5344CB8AC3E}">
        <p14:creationId xmlns:p14="http://schemas.microsoft.com/office/powerpoint/2010/main" val="131677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D9457C-FF28-C3BD-852D-A18593292D81}"/>
              </a:ext>
            </a:extLst>
          </p:cNvPr>
          <p:cNvSpPr txBox="1"/>
          <p:nvPr/>
        </p:nvSpPr>
        <p:spPr>
          <a:xfrm>
            <a:off x="1056640" y="1150773"/>
            <a:ext cx="82296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Explore about Data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getting data we need to have quick overview about data. We can explore fundamentals of our dataset by finding answer to following questions.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Big our Data is?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does data look like?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Data type of each column?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there any missing values?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does data look mathematically?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there any duplicate rows present in our Data set?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Unique elements in each columns?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032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475268-2380-D672-E552-62B412DF84C5}"/>
              </a:ext>
            </a:extLst>
          </p:cNvPr>
          <p:cNvSpPr txBox="1"/>
          <p:nvPr/>
        </p:nvSpPr>
        <p:spPr>
          <a:xfrm>
            <a:off x="1056640" y="1150773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Data Cleaning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3583AF-8556-E483-8350-DF4E038C3066}"/>
              </a:ext>
            </a:extLst>
          </p:cNvPr>
          <p:cNvSpPr txBox="1"/>
          <p:nvPr/>
        </p:nvSpPr>
        <p:spPr>
          <a:xfrm>
            <a:off x="1280160" y="1991360"/>
            <a:ext cx="9113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it comes to data, there are many different sorts of quality issues, which is why data cleansing is one of the most time-consuming aspects of data analysis.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cleaning usually takes approximately 80% of our time when analyzing any data and the modeling process takes only 20%, Before we do any modeling we need to make sure our data is clean and credible.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data cleaning we need to deal with Missing Values, Outliers, Redundant Data, Unnecessary columns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70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1E636A-7BDE-6A42-97D7-EBF573AA04E5}"/>
              </a:ext>
            </a:extLst>
          </p:cNvPr>
          <p:cNvSpPr txBox="1"/>
          <p:nvPr/>
        </p:nvSpPr>
        <p:spPr>
          <a:xfrm>
            <a:off x="1016000" y="713893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Handling Missing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96D8F-4640-DDAC-587D-3113DDF4F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03" y="1451216"/>
            <a:ext cx="4546834" cy="4919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BE0698-C9F4-56CA-C8CD-64E331F24970}"/>
              </a:ext>
            </a:extLst>
          </p:cNvPr>
          <p:cNvSpPr txBox="1"/>
          <p:nvPr/>
        </p:nvSpPr>
        <p:spPr>
          <a:xfrm>
            <a:off x="6715760" y="2570479"/>
            <a:ext cx="4074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figure represent the percentage of missing values for each column.</a:t>
            </a:r>
          </a:p>
          <a:p>
            <a:endParaRPr lang="en-IN" dirty="0"/>
          </a:p>
          <a:p>
            <a:r>
              <a:rPr lang="en-IN" dirty="0"/>
              <a:t>Removed 3 column from Data set as it contains more than 35% Missing value.</a:t>
            </a:r>
          </a:p>
        </p:txBody>
      </p:sp>
    </p:spTree>
    <p:extLst>
      <p:ext uri="{BB962C8B-B14F-4D97-AF65-F5344CB8AC3E}">
        <p14:creationId xmlns:p14="http://schemas.microsoft.com/office/powerpoint/2010/main" val="44165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77B224-4F73-EEB9-A2C3-D05AA4961C9A}"/>
              </a:ext>
            </a:extLst>
          </p:cNvPr>
          <p:cNvSpPr txBox="1"/>
          <p:nvPr/>
        </p:nvSpPr>
        <p:spPr>
          <a:xfrm>
            <a:off x="792480" y="1615440"/>
            <a:ext cx="9692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categorical I have replaced Null Values with Column Mode</a:t>
            </a:r>
          </a:p>
          <a:p>
            <a:r>
              <a:rPr lang="en-IN" dirty="0"/>
              <a:t>Ex. Courier Status, Currency,  Ship-Country, Ship-State, Ship-City, Ship-postal-code.</a:t>
            </a:r>
          </a:p>
          <a:p>
            <a:endParaRPr lang="en-IN" dirty="0"/>
          </a:p>
          <a:p>
            <a:r>
              <a:rPr lang="en-US" dirty="0"/>
              <a:t> # Replace Null values of ship-country column with its mode i.e. IN</a:t>
            </a:r>
          </a:p>
          <a:p>
            <a:r>
              <a:rPr lang="en-US" dirty="0" err="1"/>
              <a:t>df</a:t>
            </a:r>
            <a:r>
              <a:rPr lang="en-US" dirty="0"/>
              <a:t>['ship-country'].</a:t>
            </a:r>
            <a:r>
              <a:rPr lang="en-US" dirty="0" err="1"/>
              <a:t>fillna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['ship-country'].mode()[0],</a:t>
            </a:r>
            <a:r>
              <a:rPr lang="en-US" dirty="0" err="1"/>
              <a:t>inplace</a:t>
            </a:r>
            <a:r>
              <a:rPr lang="en-US" dirty="0"/>
              <a:t> = True)</a:t>
            </a:r>
          </a:p>
          <a:p>
            <a:endParaRPr lang="en-US" dirty="0"/>
          </a:p>
          <a:p>
            <a:r>
              <a:rPr lang="en-US" dirty="0"/>
              <a:t># Replace Null Values of ship-state column with its mode i.e. MAHARASHTRA</a:t>
            </a:r>
          </a:p>
          <a:p>
            <a:r>
              <a:rPr lang="en-US" dirty="0" err="1"/>
              <a:t>df</a:t>
            </a:r>
            <a:r>
              <a:rPr lang="en-US" dirty="0"/>
              <a:t>['ship-state'].</a:t>
            </a:r>
            <a:r>
              <a:rPr lang="en-US" dirty="0" err="1"/>
              <a:t>fillna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['ship-state'].mode()[0],</a:t>
            </a:r>
            <a:r>
              <a:rPr lang="en-US" dirty="0" err="1"/>
              <a:t>inplace</a:t>
            </a:r>
            <a:r>
              <a:rPr lang="en-US" dirty="0"/>
              <a:t> = True)</a:t>
            </a:r>
          </a:p>
          <a:p>
            <a:endParaRPr lang="en-US" dirty="0"/>
          </a:p>
          <a:p>
            <a:r>
              <a:rPr lang="en-US" dirty="0"/>
              <a:t>As Per Observation From data set ,</a:t>
            </a:r>
          </a:p>
          <a:p>
            <a:r>
              <a:rPr lang="en-US" dirty="0"/>
              <a:t># replace Courier Status with Cancelled where Qty = 0</a:t>
            </a:r>
          </a:p>
          <a:p>
            <a:r>
              <a:rPr lang="en-US" dirty="0" err="1"/>
              <a:t>df</a:t>
            </a:r>
            <a:r>
              <a:rPr lang="en-US" dirty="0"/>
              <a:t>['Courier Status'].mask(</a:t>
            </a:r>
            <a:r>
              <a:rPr lang="en-US" dirty="0" err="1"/>
              <a:t>df</a:t>
            </a:r>
            <a:r>
              <a:rPr lang="en-US" dirty="0"/>
              <a:t>['Qty'] == 0, 'Cancelled', 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1B99C-A7E7-5845-B96A-D20F1BBBEB5D}"/>
              </a:ext>
            </a:extLst>
          </p:cNvPr>
          <p:cNvSpPr txBox="1"/>
          <p:nvPr/>
        </p:nvSpPr>
        <p:spPr>
          <a:xfrm>
            <a:off x="792480" y="957733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Handle Missing Values for Categorical Columns.</a:t>
            </a:r>
          </a:p>
        </p:txBody>
      </p:sp>
    </p:spTree>
    <p:extLst>
      <p:ext uri="{BB962C8B-B14F-4D97-AF65-F5344CB8AC3E}">
        <p14:creationId xmlns:p14="http://schemas.microsoft.com/office/powerpoint/2010/main" val="406315088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{44C275DA-A667-45DA-A5A3-5062C78E39BA}tf33552983_win32</Template>
  <TotalTime>555</TotalTime>
  <Words>1094</Words>
  <Application>Microsoft Office PowerPoint</Application>
  <PresentationFormat>Widescreen</PresentationFormat>
  <Paragraphs>111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Franklin Gothic Book</vt:lpstr>
      <vt:lpstr>Franklin Gothic Demi</vt:lpstr>
      <vt:lpstr>Helvetica Neue</vt:lpstr>
      <vt:lpstr>Wingdings</vt:lpstr>
      <vt:lpstr>Wingdings 2</vt:lpstr>
      <vt:lpstr>DividendVTI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dax patel</dc:creator>
  <cp:lastModifiedBy>dax patel</cp:lastModifiedBy>
  <cp:revision>6</cp:revision>
  <dcterms:created xsi:type="dcterms:W3CDTF">2023-06-14T04:52:54Z</dcterms:created>
  <dcterms:modified xsi:type="dcterms:W3CDTF">2023-06-14T14:08:11Z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