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7" r:id="rId11"/>
    <p:sldId id="29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August 16,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8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August 16,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1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August 16,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8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August 16,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9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August 16,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2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August 16,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0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August 16,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0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August 16,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August 16,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0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August 16,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2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August 16,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7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August 16,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20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461">
          <p15:clr>
            <a:srgbClr val="F26B43"/>
          </p15:clr>
        </p15:guide>
        <p15:guide id="24" pos="1209">
          <p15:clr>
            <a:srgbClr val="F26B43"/>
          </p15:clr>
        </p15:guide>
        <p15:guide id="25" pos="1663">
          <p15:clr>
            <a:srgbClr val="F26B43"/>
          </p15:clr>
        </p15:guide>
        <p15:guide id="26" pos="2865">
          <p15:clr>
            <a:srgbClr val="F26B43"/>
          </p15:clr>
        </p15:guide>
        <p15:guide id="27" pos="4067">
          <p15:clr>
            <a:srgbClr val="F26B43"/>
          </p15:clr>
        </p15:guide>
        <p15:guide id="28" pos="4815">
          <p15:clr>
            <a:srgbClr val="F26B43"/>
          </p15:clr>
        </p15:guide>
        <p15:guide id="29" pos="5269">
          <p15:clr>
            <a:srgbClr val="F26B43"/>
          </p15:clr>
        </p15:guide>
        <p15:guide id="30" pos="6017">
          <p15:clr>
            <a:srgbClr val="F26B43"/>
          </p15:clr>
        </p15:guide>
        <p15:guide id="31" pos="6471">
          <p15:clr>
            <a:srgbClr val="F26B43"/>
          </p15:clr>
        </p15:guide>
        <p15:guide id="32" pos="7219">
          <p15:clr>
            <a:srgbClr val="F26B43"/>
          </p15:clr>
        </p15:guide>
        <p15:guide id="33" orient="horz" pos="459">
          <p15:clr>
            <a:srgbClr val="F26B43"/>
          </p15:clr>
        </p15:guide>
        <p15:guide id="35" orient="horz" pos="1661">
          <p15:clr>
            <a:srgbClr val="F26B43"/>
          </p15:clr>
        </p15:guide>
        <p15:guide id="36" orient="horz" pos="2432">
          <p15:clr>
            <a:srgbClr val="F26B43"/>
          </p15:clr>
        </p15:guide>
        <p15:guide id="37" orient="horz" pos="2886">
          <p15:clr>
            <a:srgbClr val="F26B43"/>
          </p15:clr>
        </p15:guide>
        <p15:guide id="38" orient="horz" pos="3634">
          <p15:clr>
            <a:srgbClr val="F26B43"/>
          </p15:clr>
        </p15:guide>
        <p15:guide id="39" pos="3840">
          <p15:clr>
            <a:srgbClr val="5ACBF0"/>
          </p15:clr>
        </p15:guide>
        <p15:guide id="40" pos="2411">
          <p15:clr>
            <a:srgbClr val="F26B43"/>
          </p15:clr>
        </p15:guide>
        <p15:guide id="41" pos="3613">
          <p15:clr>
            <a:srgbClr val="F26B43"/>
          </p15:clr>
        </p15:guide>
        <p15:guide id="42" orient="horz" pos="1207">
          <p15:clr>
            <a:srgbClr val="F26B43"/>
          </p15:clr>
        </p15:guide>
        <p15:guide id="43" orient="horz" pos="2047">
          <p15:clr>
            <a:srgbClr val="5ACBF0"/>
          </p15:clr>
        </p15:guide>
        <p15:guide id="44" orient="horz" pos="386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DE63055-C438-4977-B234-872D73E6C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7BC505-FE0C-4637-A29D-B71DFBBB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52794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D30D2-BF32-4338-A76B-DB6A08A59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6025" y="1449388"/>
            <a:ext cx="5999613" cy="20750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 b="1" i="0" spc="0" dirty="0">
                <a:effectLst/>
                <a:latin typeface="Bahnschrift SemiCondensed" panose="020B0502040204020203" pitchFamily="34" charset="0"/>
              </a:rPr>
              <a:t>CUSTOMER </a:t>
            </a:r>
            <a:r>
              <a:rPr lang="en-US" sz="4300" b="1" spc="0" dirty="0">
                <a:latin typeface="Bahnschrift SemiCondensed" panose="020B0502040204020203" pitchFamily="34" charset="0"/>
              </a:rPr>
              <a:t>ACQUISITION </a:t>
            </a:r>
            <a:r>
              <a:rPr lang="en-US" sz="4300" b="1" i="0" spc="0" dirty="0">
                <a:effectLst/>
                <a:latin typeface="Bahnschrift SemiCondensed" panose="020B0502040204020203" pitchFamily="34" charset="0"/>
              </a:rPr>
              <a:t>ANALYSIS</a:t>
            </a:r>
            <a:br>
              <a:rPr lang="en-US" sz="4300" b="1" i="0" spc="0" dirty="0">
                <a:effectLst/>
                <a:latin typeface="Bahnschrift SemiCondensed" panose="020B0502040204020203" pitchFamily="34" charset="0"/>
              </a:rPr>
            </a:br>
            <a:r>
              <a:rPr lang="en-US" sz="2800" b="1" i="0" spc="0" dirty="0">
                <a:effectLst/>
                <a:latin typeface="Bahnschrift SemiCondensed" panose="020B0502040204020203" pitchFamily="34" charset="0"/>
              </a:rPr>
              <a:t>Prepared by: </a:t>
            </a:r>
            <a:r>
              <a:rPr lang="en-US" sz="2800" b="1" spc="0" dirty="0">
                <a:latin typeface="Bahnschrift SemiCondensed" panose="020B0502040204020203" pitchFamily="34" charset="0"/>
              </a:rPr>
              <a:t>Dax Patel</a:t>
            </a:r>
            <a:endParaRPr lang="en-US" sz="4300" b="1" spc="0" dirty="0">
              <a:latin typeface="Bahnschrift SemiCondensed" panose="020B0502040204020203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13952" y="317452"/>
            <a:ext cx="2088038" cy="719230"/>
            <a:chOff x="4532666" y="505937"/>
            <a:chExt cx="2981730" cy="1027064"/>
          </a:xfrm>
        </p:grpSpPr>
        <p:sp>
          <p:nvSpPr>
            <p:cNvPr id="15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5706" y="5503147"/>
            <a:ext cx="2117174" cy="588806"/>
            <a:chOff x="4549904" y="5078157"/>
            <a:chExt cx="3023338" cy="840818"/>
          </a:xfrm>
        </p:grpSpPr>
        <p:sp>
          <p:nvSpPr>
            <p:cNvPr id="20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026" name="Picture 2" descr="Image result for customer acquisition">
            <a:extLst>
              <a:ext uri="{FF2B5EF4-FFF2-40B4-BE49-F238E27FC236}">
                <a16:creationId xmlns:a16="http://schemas.microsoft.com/office/drawing/2014/main" id="{EAA2F28B-EAD0-64F0-F31F-C0AB218FE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0" y="1470174"/>
            <a:ext cx="4777894" cy="386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40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9EA9A5-E2FC-8507-EB73-86797737C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60" y="1503680"/>
            <a:ext cx="3891279" cy="3088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2EF6F6-AD88-09C9-8F7B-9269A3B4EDB6}"/>
              </a:ext>
            </a:extLst>
          </p:cNvPr>
          <p:cNvSpPr txBox="1"/>
          <p:nvPr/>
        </p:nvSpPr>
        <p:spPr>
          <a:xfrm>
            <a:off x="5746714" y="1951672"/>
            <a:ext cx="5110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</a:t>
            </a:r>
            <a:r>
              <a:rPr lang="en-IN" dirty="0"/>
              <a:t>s per data out of 291 lead drop, majority leads have mention Not interested in demo as a reason of being drop.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So Business people must have find potential gap in demo and plan accordingly.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DD259-4C15-B5A3-53BB-E40F704507E6}"/>
              </a:ext>
            </a:extLst>
          </p:cNvPr>
          <p:cNvSpPr txBox="1"/>
          <p:nvPr/>
        </p:nvSpPr>
        <p:spPr>
          <a:xfrm flipH="1">
            <a:off x="1432560" y="4689787"/>
            <a:ext cx="377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Lead drop reasons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8847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fferent Ways to Say Thank-You — Emily Post">
            <a:extLst>
              <a:ext uri="{FF2B5EF4-FFF2-40B4-BE49-F238E27FC236}">
                <a16:creationId xmlns:a16="http://schemas.microsoft.com/office/drawing/2014/main" id="{554B3A73-8319-AB8B-320A-3BDC0126A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046169"/>
            <a:ext cx="6690359" cy="445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07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473A-AE42-1B62-9EFE-51FEA99D7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71120"/>
          </a:xfrm>
        </p:spPr>
        <p:txBody>
          <a:bodyPr/>
          <a:lstStyle/>
          <a:p>
            <a:r>
              <a:rPr lang="en-IN" dirty="0"/>
              <a:t>STPES IN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9C484-257D-79BF-E962-C02B5D709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053920"/>
            <a:ext cx="4238080" cy="32273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Requirement Gathering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Stakeholders in the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Raw Data 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Data exploration and cleaning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Connecting Data with Power BI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Data processing in Power Query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5B9B40-A5CA-9F61-508B-BD3241A9CF22}"/>
              </a:ext>
            </a:extLst>
          </p:cNvPr>
          <p:cNvSpPr txBox="1">
            <a:spLocks/>
          </p:cNvSpPr>
          <p:nvPr/>
        </p:nvSpPr>
        <p:spPr>
          <a:xfrm>
            <a:off x="5363121" y="2053919"/>
            <a:ext cx="4238080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Data Modelling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Background preparation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Data Visualization/ chart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Dashboard building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Insights gathering</a:t>
            </a:r>
          </a:p>
        </p:txBody>
      </p:sp>
    </p:spTree>
    <p:extLst>
      <p:ext uri="{BB962C8B-B14F-4D97-AF65-F5344CB8AC3E}">
        <p14:creationId xmlns:p14="http://schemas.microsoft.com/office/powerpoint/2010/main" val="43764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D340-6223-5DAF-89AA-54C0CFAE35F9}"/>
              </a:ext>
            </a:extLst>
          </p:cNvPr>
          <p:cNvSpPr txBox="1">
            <a:spLocks/>
          </p:cNvSpPr>
          <p:nvPr/>
        </p:nvSpPr>
        <p:spPr>
          <a:xfrm>
            <a:off x="2659269" y="111760"/>
            <a:ext cx="6696800" cy="6711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FINAL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337C23-C996-5F6D-4B34-AB2BEFAA6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49" y="782880"/>
            <a:ext cx="10556240" cy="587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BDAB57F-93EB-6EA0-1C5C-C46C1D552F55}"/>
              </a:ext>
            </a:extLst>
          </p:cNvPr>
          <p:cNvSpPr txBox="1">
            <a:spLocks/>
          </p:cNvSpPr>
          <p:nvPr/>
        </p:nvSpPr>
        <p:spPr>
          <a:xfrm>
            <a:off x="2659269" y="111760"/>
            <a:ext cx="6696800" cy="6711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INSIGHTS DISCUSSIONS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00261B-7B9E-6FDA-182E-A64A224D0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99" y="1350293"/>
            <a:ext cx="4470400" cy="41574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169910-08D1-D7D1-1405-816C53D92CC2}"/>
              </a:ext>
            </a:extLst>
          </p:cNvPr>
          <p:cNvSpPr txBox="1"/>
          <p:nvPr/>
        </p:nvSpPr>
        <p:spPr>
          <a:xfrm>
            <a:off x="6451602" y="1605280"/>
            <a:ext cx="39319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Maximum no. of leads reported in Vishakhapatnam.  And minimum no. of leads reported in Chennai.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From this map company can find out cities with lower lead acquisitions.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So that company should have to developed targeted marketing efforts to boost engagement in those area.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7188FB-53C0-096C-C6E9-AD0C1CBEE244}"/>
              </a:ext>
            </a:extLst>
          </p:cNvPr>
          <p:cNvSpPr txBox="1"/>
          <p:nvPr/>
        </p:nvSpPr>
        <p:spPr>
          <a:xfrm flipH="1">
            <a:off x="1866898" y="5705787"/>
            <a:ext cx="327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Number of lead city wise</a:t>
            </a:r>
          </a:p>
        </p:txBody>
      </p:sp>
    </p:spTree>
    <p:extLst>
      <p:ext uri="{BB962C8B-B14F-4D97-AF65-F5344CB8AC3E}">
        <p14:creationId xmlns:p14="http://schemas.microsoft.com/office/powerpoint/2010/main" val="31351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A29F1F-28AB-4EFE-CD19-B1C2CFFDB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038" y="935638"/>
            <a:ext cx="5056602" cy="41129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4FE0D4-9F7A-5E76-6C19-4A32FFDC5489}"/>
              </a:ext>
            </a:extLst>
          </p:cNvPr>
          <p:cNvSpPr txBox="1"/>
          <p:nvPr/>
        </p:nvSpPr>
        <p:spPr>
          <a:xfrm flipH="1">
            <a:off x="1858277" y="5157147"/>
            <a:ext cx="3770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Lead conversion based on  educational background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F6807-2953-9A32-F14A-8B91EB028606}"/>
              </a:ext>
            </a:extLst>
          </p:cNvPr>
          <p:cNvSpPr txBox="1"/>
          <p:nvPr/>
        </p:nvSpPr>
        <p:spPr>
          <a:xfrm>
            <a:off x="6827522" y="1699458"/>
            <a:ext cx="39319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Highest number of leads and conversions are shown in leads with </a:t>
            </a:r>
            <a:r>
              <a:rPr lang="en-IN" dirty="0" err="1"/>
              <a:t>B.Tech</a:t>
            </a:r>
            <a:r>
              <a:rPr lang="en-IN" dirty="0"/>
              <a:t> educational background and Lead who are looking for job.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So company have to allocate more resources to target that segments for more conversion potential</a:t>
            </a:r>
          </a:p>
        </p:txBody>
      </p:sp>
    </p:spTree>
    <p:extLst>
      <p:ext uri="{BB962C8B-B14F-4D97-AF65-F5344CB8AC3E}">
        <p14:creationId xmlns:p14="http://schemas.microsoft.com/office/powerpoint/2010/main" val="187923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B1722A-C391-D4C1-C6BB-3CA8DD62D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32" y="1842109"/>
            <a:ext cx="5356947" cy="31737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A9251D-C6A4-8748-B315-8AB946B4187C}"/>
              </a:ext>
            </a:extLst>
          </p:cNvPr>
          <p:cNvSpPr txBox="1"/>
          <p:nvPr/>
        </p:nvSpPr>
        <p:spPr>
          <a:xfrm flipH="1">
            <a:off x="1816824" y="5136827"/>
            <a:ext cx="377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Lead progression on each stage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63768-ACE7-F259-1130-037C3B304284}"/>
              </a:ext>
            </a:extLst>
          </p:cNvPr>
          <p:cNvSpPr txBox="1"/>
          <p:nvPr/>
        </p:nvSpPr>
        <p:spPr>
          <a:xfrm>
            <a:off x="6827522" y="1699458"/>
            <a:ext cx="39319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This funnel diagram shows conversion rate between each stage.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We can observed significant drop off in lead to awareness stage.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So company should have to focus on this stage in terms of better engagement, strategy and users experience. </a:t>
            </a:r>
          </a:p>
        </p:txBody>
      </p:sp>
    </p:spTree>
    <p:extLst>
      <p:ext uri="{BB962C8B-B14F-4D97-AF65-F5344CB8AC3E}">
        <p14:creationId xmlns:p14="http://schemas.microsoft.com/office/powerpoint/2010/main" val="2136341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3C4AD4-0424-2FEE-1866-CC76E202A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850" y="1503680"/>
            <a:ext cx="4177110" cy="34449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BAB446-E31B-260D-4E16-FD3BBBBEDEED}"/>
              </a:ext>
            </a:extLst>
          </p:cNvPr>
          <p:cNvSpPr txBox="1"/>
          <p:nvPr/>
        </p:nvSpPr>
        <p:spPr>
          <a:xfrm flipH="1">
            <a:off x="1816824" y="5136827"/>
            <a:ext cx="377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Conversion based on lead 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5B0DB2-D51B-4090-970F-41CD445C4140}"/>
              </a:ext>
            </a:extLst>
          </p:cNvPr>
          <p:cNvSpPr txBox="1"/>
          <p:nvPr/>
        </p:nvSpPr>
        <p:spPr>
          <a:xfrm>
            <a:off x="6827522" y="1699458"/>
            <a:ext cx="39319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We can identify which lead sources contribute the most and least to conversions. This insight helps you allocate resources and focus on the most effective channels.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Company should have to identify potential reasons where conversion rate are lower for certain lead sources.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800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78944F-8EC0-8BE1-39E4-EE0D2CB64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24" y="1402080"/>
            <a:ext cx="4586056" cy="34976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548AE1-ADD1-7D75-67FE-131F9AFFF036}"/>
              </a:ext>
            </a:extLst>
          </p:cNvPr>
          <p:cNvSpPr txBox="1"/>
          <p:nvPr/>
        </p:nvSpPr>
        <p:spPr>
          <a:xfrm>
            <a:off x="6827522" y="2075378"/>
            <a:ext cx="39319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This bar graph shows the number of leads and conversion w.r.t demo watched percentage.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Maximum number of leads have watched 40-80 % demo, But Conversion rate is not up to the mark.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16AA3-15F6-50BE-A650-0BAC943DBA25}"/>
              </a:ext>
            </a:extLst>
          </p:cNvPr>
          <p:cNvSpPr txBox="1"/>
          <p:nvPr/>
        </p:nvSpPr>
        <p:spPr>
          <a:xfrm flipH="1">
            <a:off x="1338671" y="5086027"/>
            <a:ext cx="3770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No. of leads and conversion based on demo watched %</a:t>
            </a:r>
          </a:p>
        </p:txBody>
      </p:sp>
    </p:spTree>
    <p:extLst>
      <p:ext uri="{BB962C8B-B14F-4D97-AF65-F5344CB8AC3E}">
        <p14:creationId xmlns:p14="http://schemas.microsoft.com/office/powerpoint/2010/main" val="3309011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BF108B-0BA5-2CDB-2546-82F3403765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99"/>
          <a:stretch/>
        </p:blipFill>
        <p:spPr>
          <a:xfrm>
            <a:off x="1809714" y="1616653"/>
            <a:ext cx="3016286" cy="26403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625DBE-1207-F69F-79DE-9E3FE6B8E916}"/>
              </a:ext>
            </a:extLst>
          </p:cNvPr>
          <p:cNvSpPr txBox="1"/>
          <p:nvPr/>
        </p:nvSpPr>
        <p:spPr>
          <a:xfrm flipH="1">
            <a:off x="1432676" y="4425627"/>
            <a:ext cx="377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Manager 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775F02-7262-F969-95DB-3A93D44D38DB}"/>
              </a:ext>
            </a:extLst>
          </p:cNvPr>
          <p:cNvSpPr txBox="1"/>
          <p:nvPr/>
        </p:nvSpPr>
        <p:spPr>
          <a:xfrm>
            <a:off x="5695914" y="1754522"/>
            <a:ext cx="51104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We can identify top performing managers for higher conversion rates.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So company can </a:t>
            </a:r>
            <a:r>
              <a:rPr lang="en-US" dirty="0"/>
              <a:t>allocate resources and support to managers who might need assistance in specific areas.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So Stakeholders can set performance improvement goals for managers based on the insights from the matrix table and monitor progress over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15669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A46B5"/>
      </a:accent1>
      <a:accent2>
        <a:srgbClr val="9634B8"/>
      </a:accent2>
      <a:accent3>
        <a:srgbClr val="7146CA"/>
      </a:accent3>
      <a:accent4>
        <a:srgbClr val="3B46BB"/>
      </a:accent4>
      <a:accent5>
        <a:srgbClr val="4689CA"/>
      </a:accent5>
      <a:accent6>
        <a:srgbClr val="34AEB8"/>
      </a:accent6>
      <a:hlink>
        <a:srgbClr val="3F6ABF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393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Avenir Next LT Pro</vt:lpstr>
      <vt:lpstr>Bahnschrift SemiCondensed</vt:lpstr>
      <vt:lpstr>Sagona Book</vt:lpstr>
      <vt:lpstr>The Hand Extrablack</vt:lpstr>
      <vt:lpstr>Wingdings</vt:lpstr>
      <vt:lpstr>BlobVTI</vt:lpstr>
      <vt:lpstr>CUSTOMER ACQUISITION ANALYSIS Prepared by: Dax Patel</vt:lpstr>
      <vt:lpstr>STPES IN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dax patel</cp:lastModifiedBy>
  <cp:revision>278</cp:revision>
  <dcterms:created xsi:type="dcterms:W3CDTF">2023-08-12T04:38:30Z</dcterms:created>
  <dcterms:modified xsi:type="dcterms:W3CDTF">2023-08-16T05:35:10Z</dcterms:modified>
</cp:coreProperties>
</file>