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A5F4E-C8CA-41C5-8A48-DF6E0848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90858-7A11-4546-9DFD-CA65887B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9FF01-3318-427A-A356-517C57E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67C1D-8BCD-42F9-86D0-4D44CF00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159918-CEAA-42A6-9FEA-5223A6A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9B19F0-7986-4C17-A897-1C3338258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1E6B8972-50CF-403D-86DE-B585504497C8}"/>
              </a:ext>
            </a:extLst>
          </p:cNvPr>
          <p:cNvSpPr/>
          <p:nvPr userDrawn="1"/>
        </p:nvSpPr>
        <p:spPr>
          <a:xfrm rot="20721465">
            <a:off x="2909455" y="0"/>
            <a:ext cx="6862618" cy="68626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овина рамки 9">
            <a:extLst>
              <a:ext uri="{FF2B5EF4-FFF2-40B4-BE49-F238E27FC236}">
                <a16:creationId xmlns:a16="http://schemas.microsoft.com/office/drawing/2014/main" id="{21BE18AF-33A7-423B-8553-A4A98573A258}"/>
              </a:ext>
            </a:extLst>
          </p:cNvPr>
          <p:cNvSpPr/>
          <p:nvPr userDrawn="1"/>
        </p:nvSpPr>
        <p:spPr>
          <a:xfrm>
            <a:off x="3193472" y="1358178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оловина рамки 10">
            <a:extLst>
              <a:ext uri="{FF2B5EF4-FFF2-40B4-BE49-F238E27FC236}">
                <a16:creationId xmlns:a16="http://schemas.microsoft.com/office/drawing/2014/main" id="{EA20C4BB-A933-45D2-A8D4-004A9BD5C1DA}"/>
              </a:ext>
            </a:extLst>
          </p:cNvPr>
          <p:cNvSpPr/>
          <p:nvPr userDrawn="1"/>
        </p:nvSpPr>
        <p:spPr>
          <a:xfrm rot="10821465">
            <a:off x="6804849" y="2637449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02896-535E-460D-A3B8-42EB4D4E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9A242-B685-4039-BE26-4BEDD0BB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D260A-AA11-4865-A341-9CF18175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2626C-8BDD-456A-8351-D3DE39A2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CC26F-72BB-44A1-9CD9-D515E1D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1ECDDF-5039-4117-B4D3-51D2C9B2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ACAA61-DEF6-4B9F-B666-A5E03ECA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66080-B39F-432F-B30A-28084299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4B3B5-1837-418A-B3F9-1966CCD9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CEAE1-E2FA-492B-9A87-92E75D3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6C270-C0D6-4E63-8BA9-EA8A59C2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0BFDF-FF1F-45A7-AF16-E168F506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AD6A9-5794-4612-AF8F-D823CFAD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05BDC-2338-4A04-B534-47A8C3B5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85294-6461-4B7A-B019-362698DD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C76AE-F629-48A4-8F43-648EE918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9FE37F-2E97-4D6F-A30B-E521B9CA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221FF-9A48-49D8-ADE2-6066334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827EE-AFF1-4C07-BC30-720492F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589EF-B36D-4043-BE9A-B4B488B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F9932-09EF-449E-9C9C-E7F9DC2A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14222-6C89-442D-A38B-3824DA20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30350-CD43-47DC-B1CA-5B030ECF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78055D-A40F-4C9A-B35E-C6057423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8ACA5-E052-47F7-9167-4F25BEC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FAF9B-F318-48BC-A421-13DEA24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A4C5-7470-4091-AB2F-CB7B411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233EE-CDCF-45BA-99E9-476A5381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854DBC-7DE6-4E33-A1AA-051C70C6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99706F-A27F-4712-846C-07545349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BA8B75-A0C2-4CD0-B0EC-78817E120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962841-6163-4D7B-B313-3C9792F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6019BC-F9FD-49DC-88BE-B9207788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0EFD00-B0D0-43BB-BC53-07C7C5D8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BE4F-DFA0-4585-BBD5-EA2394EE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C2A5F2-4411-4462-B64F-B0A3BDC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A73240-8A17-4EA9-89FB-E8DF4F81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9962D2-A97E-46D0-A7C1-11A7050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94D743-25A5-4FC1-8346-4CBDB980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C945C5-C290-4138-930C-8DE80F8A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5F625B-32FD-4F27-9E18-4D29D91A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0D317-6A1B-4687-B90B-ED5CE3E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49BB-B200-454D-854F-60F81DD5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303CE8-7AFF-4481-B459-46C8D74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B46D2-2BBB-46B9-968F-A8087DB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DC058-0998-4A73-8852-7D3B70D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E87A8B-FA52-4051-8600-EF1DCEF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2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219CC-91AF-4234-8AD9-A9C04E74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4EB067-068F-41EC-A2EF-B4729B8F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201C77-1D00-43E1-B6B8-9DB05B8C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04739-A9F8-40B8-9AE0-FF64331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6ACB65-1679-4CE5-B934-32715FB5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822A7-86BC-4362-B3FD-E9701D3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9493F-E916-41A3-82F6-9CFC0DD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1CF19-AAB1-45E0-BED4-444D7C63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D6994-9236-4AB3-9D7B-DAB1007E7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6694-0E7E-49B0-8A0E-37EAA986DD3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5C23A-5150-4B4B-8A4A-B09E8951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8B90-DCFD-42FB-9EB1-9B376B3A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50F4C6-15E0-4A04-ABDF-818FE0D1CF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>
            <a:off x="0" y="0"/>
            <a:ext cx="8382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92CE2-9627-4270-AF7C-D231C4CA5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 flipH="1">
            <a:off x="11353800" y="0"/>
            <a:ext cx="8382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FF6ACA-F731-4944-92C6-489972B2BAE8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07C3D9-CAB8-4EAE-BE1E-91F04FDFF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84460-7181-4EC6-B6BE-ABA2C150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416" y="2203480"/>
            <a:ext cx="5481263" cy="2387600"/>
          </a:xfrm>
        </p:spPr>
        <p:txBody>
          <a:bodyPr>
            <a:noAutofit/>
          </a:bodyPr>
          <a:lstStyle/>
          <a:p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Модификация прошивки </a:t>
            </a:r>
            <a:r>
              <a:rPr lang="ru-RU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Flix</a:t>
            </a: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в части контроля заряда аккумулятора и реакции на достижение предельного значения разряда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83DA5E-3AA2-4649-8145-E8BFC339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155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/>
              <a:t>Горбунов Евгений Александрович</a:t>
            </a:r>
          </a:p>
          <a:p>
            <a:r>
              <a:rPr lang="ru-RU" sz="1800" dirty="0"/>
              <a:t>3 поток, 2024 год</a:t>
            </a:r>
          </a:p>
        </p:txBody>
      </p:sp>
    </p:spTree>
    <p:extLst>
      <p:ext uri="{BB962C8B-B14F-4D97-AF65-F5344CB8AC3E}">
        <p14:creationId xmlns:p14="http://schemas.microsoft.com/office/powerpoint/2010/main" val="28734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D36E9-F110-49C6-A59F-F53399BD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Flix</a:t>
            </a:r>
            <a:endParaRPr lang="ru-RU" dirty="0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CD5FCA8-A7EA-08E7-EB96-230289F5BF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946" y="1075998"/>
            <a:ext cx="10099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</a:rPr>
              <a:t>В 2019-м году, Олег Калачев, взялся за достаточно амбициозную задачу — создать квадрокоптер, не используя готовую плату полетного контроллера и готовую прошивку, то есть реализовать вообще все с нуля. И за 4 года он реализовал свою идею, и при этом сделал свой проект открытым!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3819124B-5272-8FE9-AE84-70F280D24DD8}"/>
              </a:ext>
            </a:extLst>
          </p:cNvPr>
          <p:cNvGrpSpPr/>
          <p:nvPr/>
        </p:nvGrpSpPr>
        <p:grpSpPr>
          <a:xfrm>
            <a:off x="1109075" y="2087640"/>
            <a:ext cx="6604642" cy="3796301"/>
            <a:chOff x="2591034" y="2188635"/>
            <a:chExt cx="6604642" cy="37963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0183F98-9C53-609F-09E9-09819349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1034" y="2188635"/>
              <a:ext cx="6604642" cy="3796301"/>
            </a:xfrm>
            <a:prstGeom prst="rect">
              <a:avLst/>
            </a:prstGeom>
          </p:spPr>
        </p:pic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D27ECC47-4FF1-4155-531D-3E78B8C2A777}"/>
                </a:ext>
              </a:extLst>
            </p:cNvPr>
            <p:cNvSpPr/>
            <p:nvPr/>
          </p:nvSpPr>
          <p:spPr>
            <a:xfrm>
              <a:off x="4938287" y="3427066"/>
              <a:ext cx="2234561" cy="1395863"/>
            </a:xfrm>
            <a:custGeom>
              <a:avLst/>
              <a:gdLst>
                <a:gd name="connsiteX0" fmla="*/ 640580 w 2234561"/>
                <a:gd name="connsiteY0" fmla="*/ 50736 h 1395863"/>
                <a:gd name="connsiteX1" fmla="*/ 147421 w 2234561"/>
                <a:gd name="connsiteY1" fmla="*/ 50736 h 1395863"/>
                <a:gd name="connsiteX2" fmla="*/ 3583 w 2234561"/>
                <a:gd name="connsiteY2" fmla="*/ 543896 h 1395863"/>
                <a:gd name="connsiteX3" fmla="*/ 260437 w 2234561"/>
                <a:gd name="connsiteY3" fmla="*/ 872669 h 1395863"/>
                <a:gd name="connsiteX4" fmla="*/ 609758 w 2234561"/>
                <a:gd name="connsiteY4" fmla="*/ 903491 h 1395863"/>
                <a:gd name="connsiteX5" fmla="*/ 1108055 w 2234561"/>
                <a:gd name="connsiteY5" fmla="*/ 816161 h 1395863"/>
                <a:gd name="connsiteX6" fmla="*/ 1503610 w 2234561"/>
                <a:gd name="connsiteY6" fmla="*/ 862395 h 1395863"/>
                <a:gd name="connsiteX7" fmla="*/ 1729641 w 2234561"/>
                <a:gd name="connsiteY7" fmla="*/ 990822 h 1395863"/>
                <a:gd name="connsiteX8" fmla="*/ 1760464 w 2234561"/>
                <a:gd name="connsiteY8" fmla="*/ 1365828 h 1395863"/>
                <a:gd name="connsiteX9" fmla="*/ 2197115 w 2234561"/>
                <a:gd name="connsiteY9" fmla="*/ 1355554 h 1395863"/>
                <a:gd name="connsiteX10" fmla="*/ 2191978 w 2234561"/>
                <a:gd name="connsiteY10" fmla="*/ 1216853 h 1395863"/>
                <a:gd name="connsiteX11" fmla="*/ 2027592 w 2234561"/>
                <a:gd name="connsiteY11" fmla="*/ 1186031 h 1395863"/>
                <a:gd name="connsiteX12" fmla="*/ 1899165 w 2234561"/>
                <a:gd name="connsiteY12" fmla="*/ 1114112 h 1395863"/>
                <a:gd name="connsiteX13" fmla="*/ 1924850 w 2234561"/>
                <a:gd name="connsiteY13" fmla="*/ 857258 h 1395863"/>
                <a:gd name="connsiteX14" fmla="*/ 1955673 w 2234561"/>
                <a:gd name="connsiteY14" fmla="*/ 620952 h 1395863"/>
                <a:gd name="connsiteX15" fmla="*/ 1888891 w 2234561"/>
                <a:gd name="connsiteY15" fmla="*/ 451428 h 1395863"/>
                <a:gd name="connsiteX16" fmla="*/ 1380320 w 2234561"/>
                <a:gd name="connsiteY16" fmla="*/ 358961 h 1395863"/>
                <a:gd name="connsiteX17" fmla="*/ 640580 w 2234561"/>
                <a:gd name="connsiteY17" fmla="*/ 50736 h 13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4561" h="1395863">
                  <a:moveTo>
                    <a:pt x="640580" y="50736"/>
                  </a:moveTo>
                  <a:cubicBezTo>
                    <a:pt x="435097" y="-635"/>
                    <a:pt x="253587" y="-31457"/>
                    <a:pt x="147421" y="50736"/>
                  </a:cubicBezTo>
                  <a:cubicBezTo>
                    <a:pt x="41255" y="132929"/>
                    <a:pt x="-15253" y="406907"/>
                    <a:pt x="3583" y="543896"/>
                  </a:cubicBezTo>
                  <a:cubicBezTo>
                    <a:pt x="22419" y="680885"/>
                    <a:pt x="159408" y="812737"/>
                    <a:pt x="260437" y="872669"/>
                  </a:cubicBezTo>
                  <a:cubicBezTo>
                    <a:pt x="361466" y="932602"/>
                    <a:pt x="468488" y="912909"/>
                    <a:pt x="609758" y="903491"/>
                  </a:cubicBezTo>
                  <a:cubicBezTo>
                    <a:pt x="751028" y="894073"/>
                    <a:pt x="959080" y="823010"/>
                    <a:pt x="1108055" y="816161"/>
                  </a:cubicBezTo>
                  <a:cubicBezTo>
                    <a:pt x="1257030" y="809312"/>
                    <a:pt x="1400012" y="833285"/>
                    <a:pt x="1503610" y="862395"/>
                  </a:cubicBezTo>
                  <a:cubicBezTo>
                    <a:pt x="1607208" y="891505"/>
                    <a:pt x="1686832" y="906917"/>
                    <a:pt x="1729641" y="990822"/>
                  </a:cubicBezTo>
                  <a:cubicBezTo>
                    <a:pt x="1772450" y="1074728"/>
                    <a:pt x="1682552" y="1305039"/>
                    <a:pt x="1760464" y="1365828"/>
                  </a:cubicBezTo>
                  <a:cubicBezTo>
                    <a:pt x="1838376" y="1426617"/>
                    <a:pt x="2125196" y="1380383"/>
                    <a:pt x="2197115" y="1355554"/>
                  </a:cubicBezTo>
                  <a:cubicBezTo>
                    <a:pt x="2269034" y="1330725"/>
                    <a:pt x="2220232" y="1245107"/>
                    <a:pt x="2191978" y="1216853"/>
                  </a:cubicBezTo>
                  <a:cubicBezTo>
                    <a:pt x="2163724" y="1188599"/>
                    <a:pt x="2076394" y="1203154"/>
                    <a:pt x="2027592" y="1186031"/>
                  </a:cubicBezTo>
                  <a:cubicBezTo>
                    <a:pt x="1978790" y="1168908"/>
                    <a:pt x="1916289" y="1168907"/>
                    <a:pt x="1899165" y="1114112"/>
                  </a:cubicBezTo>
                  <a:cubicBezTo>
                    <a:pt x="1882041" y="1059317"/>
                    <a:pt x="1915432" y="939451"/>
                    <a:pt x="1924850" y="857258"/>
                  </a:cubicBezTo>
                  <a:cubicBezTo>
                    <a:pt x="1934268" y="775065"/>
                    <a:pt x="1961666" y="688590"/>
                    <a:pt x="1955673" y="620952"/>
                  </a:cubicBezTo>
                  <a:cubicBezTo>
                    <a:pt x="1949680" y="553314"/>
                    <a:pt x="1984783" y="495093"/>
                    <a:pt x="1888891" y="451428"/>
                  </a:cubicBezTo>
                  <a:cubicBezTo>
                    <a:pt x="1792999" y="407763"/>
                    <a:pt x="1587516" y="424887"/>
                    <a:pt x="1380320" y="358961"/>
                  </a:cubicBezTo>
                  <a:cubicBezTo>
                    <a:pt x="1173124" y="293035"/>
                    <a:pt x="846063" y="102107"/>
                    <a:pt x="640580" y="5073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18C9764-4037-0915-008D-4D3B70A1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274" y="2430455"/>
            <a:ext cx="3430081" cy="125115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5B7B1E8-92FB-BF96-4068-6EA85DF62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765" y="4112740"/>
            <a:ext cx="3221097" cy="1504713"/>
          </a:xfrm>
          <a:prstGeom prst="rect">
            <a:avLst/>
          </a:prstGeom>
        </p:spPr>
      </p:pic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CA9B692C-3D1A-146B-EB6C-C7E4608B592F}"/>
              </a:ext>
            </a:extLst>
          </p:cNvPr>
          <p:cNvSpPr/>
          <p:nvPr/>
        </p:nvSpPr>
        <p:spPr>
          <a:xfrm rot="362376">
            <a:off x="5400636" y="4242474"/>
            <a:ext cx="2603332" cy="207801"/>
          </a:xfrm>
          <a:prstGeom prst="rightArrow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 Box 10">
            <a:extLst>
              <a:ext uri="{FF2B5EF4-FFF2-40B4-BE49-F238E27FC236}">
                <a16:creationId xmlns:a16="http://schemas.microsoft.com/office/drawing/2014/main" id="{D538C298-D29C-4FDA-A79D-5DF1BF46E8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9074" y="5972253"/>
            <a:ext cx="10235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dirty="0" err="1">
                <a:solidFill>
                  <a:srgbClr val="000000"/>
                </a:solidFill>
              </a:rPr>
              <a:t>Предусматрен</a:t>
            </a:r>
            <a:r>
              <a:rPr lang="ru-RU" dirty="0">
                <a:solidFill>
                  <a:srgbClr val="000000"/>
                </a:solidFill>
              </a:rPr>
              <a:t> резистивный делитель, с которого значение напряжения передается на </a:t>
            </a:r>
            <a:r>
              <a:rPr lang="en-US" dirty="0">
                <a:solidFill>
                  <a:srgbClr val="000000"/>
                </a:solidFill>
              </a:rPr>
              <a:t>PIN32</a:t>
            </a:r>
          </a:p>
        </p:txBody>
      </p:sp>
    </p:spTree>
    <p:extLst>
      <p:ext uri="{BB962C8B-B14F-4D97-AF65-F5344CB8AC3E}">
        <p14:creationId xmlns:p14="http://schemas.microsoft.com/office/powerpoint/2010/main" val="18201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A100C-4DB8-6C45-31DC-295E5D9A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8866C-9156-79DA-ADC0-1B3916AB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dirty="0"/>
              <a:t>Определение напряжения</a:t>
            </a:r>
          </a:p>
        </p:txBody>
      </p:sp>
      <p:sp>
        <p:nvSpPr>
          <p:cNvPr id="30" name="Line 3">
            <a:extLst>
              <a:ext uri="{FF2B5EF4-FFF2-40B4-BE49-F238E27FC236}">
                <a16:creationId xmlns:a16="http://schemas.microsoft.com/office/drawing/2014/main" id="{3769B286-F57B-9490-808A-AC508C45142F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2" y="4378527"/>
            <a:ext cx="9251416" cy="26942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3529071C-6F89-0F73-8D8B-1CB34046DFE4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3802265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3FD16739-0979-2E75-9165-78A3AD8824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38451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9613C8E7-BCB9-6FF2-12F8-12E90D60E790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1" y="1863926"/>
            <a:ext cx="9232497" cy="47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A52805B2-7315-4F73-BC73-7C895747A052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1287665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804A30E9-2FC4-1E97-6A2D-4B5057BE36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04172" y="1379694"/>
            <a:ext cx="77794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</a:rPr>
              <a:t>Номинальное напряжение аккумулятора 3.7 В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4B9441CA-0896-B0BC-2866-0889280166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13305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C6A6D6B4-21FD-2F92-7869-130AD80A94DE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1" y="2702126"/>
            <a:ext cx="9238803" cy="47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FD131405-807B-F7AE-4A9F-995D43D1DE44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2125865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0C2862F9-E454-AAC7-5A52-2F53FB26B0F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004172" y="1997003"/>
                <a:ext cx="7779442" cy="698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rgbClr val="000000"/>
                    </a:solidFill>
                  </a:rPr>
                  <a:t>Искомое 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0C2862F9-E454-AAC7-5A52-2F53FB26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04172" y="1997003"/>
                <a:ext cx="7779442" cy="698974"/>
              </a:xfrm>
              <a:prstGeom prst="rect">
                <a:avLst/>
              </a:prstGeom>
              <a:blipFill>
                <a:blip r:embed="rId2"/>
                <a:stretch>
                  <a:fillRect l="-1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2549ED70-B295-A4D2-2ED0-358DF96EB7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21687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" name="Line 18">
            <a:extLst>
              <a:ext uri="{FF2B5EF4-FFF2-40B4-BE49-F238E27FC236}">
                <a16:creationId xmlns:a16="http://schemas.microsoft.com/office/drawing/2014/main" id="{0E569154-BD3F-A420-3905-941E025ED671}"/>
              </a:ext>
            </a:extLst>
          </p:cNvPr>
          <p:cNvSpPr>
            <a:spLocks noChangeShapeType="1"/>
          </p:cNvSpPr>
          <p:nvPr/>
        </p:nvSpPr>
        <p:spPr bwMode="gray">
          <a:xfrm>
            <a:off x="1710360" y="3538740"/>
            <a:ext cx="9237215" cy="6304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D8C2990E-5F64-EC47-4D14-F3B4C4EA873D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2964065"/>
            <a:ext cx="479425" cy="52070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CC6158FB-0582-88F1-8572-8B7F1C0978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04172" y="3056094"/>
            <a:ext cx="77794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</a:rPr>
              <a:t>Опорное напряжение АЦП ESP32 составляет 1.1 В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A19887F1-C32F-242E-C99A-B30733FBC8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30069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0" name="Line 23">
            <a:extLst>
              <a:ext uri="{FF2B5EF4-FFF2-40B4-BE49-F238E27FC236}">
                <a16:creationId xmlns:a16="http://schemas.microsoft.com/office/drawing/2014/main" id="{9BD8D179-5FAC-DADD-D6D5-1B6E318E871C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2" y="5238952"/>
            <a:ext cx="9251416" cy="49166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E805CC8F-8124-4CD9-370B-907E7A8A8898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466269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25">
                <a:extLst>
                  <a:ext uri="{FF2B5EF4-FFF2-40B4-BE49-F238E27FC236}">
                    <a16:creationId xmlns:a16="http://schemas.microsoft.com/office/drawing/2014/main" id="{502C23BA-C053-2F5C-BDA0-6D5B8D615C2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004172" y="4626552"/>
                <a:ext cx="7779442" cy="6649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rgbClr val="000000"/>
                    </a:solidFill>
                  </a:rPr>
                  <a:t>Процент заряда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аккумулятора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ru-RU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2" name="Text Box 25">
                <a:extLst>
                  <a:ext uri="{FF2B5EF4-FFF2-40B4-BE49-F238E27FC236}">
                    <a16:creationId xmlns:a16="http://schemas.microsoft.com/office/drawing/2014/main" id="{502C23BA-C053-2F5C-BDA0-6D5B8D61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04172" y="4626552"/>
                <a:ext cx="7779442" cy="664926"/>
              </a:xfrm>
              <a:prstGeom prst="rect">
                <a:avLst/>
              </a:prstGeom>
              <a:blipFill>
                <a:blip r:embed="rId3"/>
                <a:stretch>
                  <a:fillRect l="-1254" b="-18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Box 26">
            <a:extLst>
              <a:ext uri="{FF2B5EF4-FFF2-40B4-BE49-F238E27FC236}">
                <a16:creationId xmlns:a16="http://schemas.microsoft.com/office/drawing/2014/main" id="{A2EC112B-AADF-B4A8-452B-719E6116FB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470555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5">
                <a:extLst>
                  <a:ext uri="{FF2B5EF4-FFF2-40B4-BE49-F238E27FC236}">
                    <a16:creationId xmlns:a16="http://schemas.microsoft.com/office/drawing/2014/main" id="{0F6EA938-AFCD-3AF0-6003-CD72B1B3E9F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004172" y="3766127"/>
                <a:ext cx="7779442" cy="639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2400" dirty="0">
                    <a:solidFill>
                      <a:srgbClr val="000000"/>
                    </a:solidFill>
                  </a:rPr>
                  <a:t>Значение напряжения на </a:t>
                </a:r>
                <a:r>
                  <a:rPr lang="en-US" sz="2400" dirty="0">
                    <a:solidFill>
                      <a:srgbClr val="000000"/>
                    </a:solidFill>
                  </a:rPr>
                  <a:t>PIN32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𝑟𝑒𝑓𝑒𝑟𝑒𝑛𝑐𝑒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 Box 25">
                <a:extLst>
                  <a:ext uri="{FF2B5EF4-FFF2-40B4-BE49-F238E27FC236}">
                    <a16:creationId xmlns:a16="http://schemas.microsoft.com/office/drawing/2014/main" id="{0F6EA938-AFCD-3AF0-6003-CD72B1B3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04172" y="3766127"/>
                <a:ext cx="7779442" cy="639342"/>
              </a:xfrm>
              <a:prstGeom prst="rect">
                <a:avLst/>
              </a:prstGeom>
              <a:blipFill>
                <a:blip r:embed="rId4"/>
                <a:stretch>
                  <a:fillRect l="-1254" b="-9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1EBAF-A32B-6352-ED5F-B46B5589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76600-A850-A23A-4D70-52D24F5D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dirty="0"/>
              <a:t>Логика кода контроля аккумулятора</a:t>
            </a:r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E7576381-F30F-D4A2-30CF-F336BFC487BC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1" y="1863926"/>
            <a:ext cx="9232497" cy="47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5413DE42-5324-EFEC-0B52-D473F3178CE3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1287665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970B68A3-26AA-133B-2F5B-6B8188CBF2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1483" y="1434129"/>
            <a:ext cx="8385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setup()</a:t>
            </a:r>
            <a:r>
              <a:rPr lang="ru-RU" sz="2000" dirty="0">
                <a:solidFill>
                  <a:srgbClr val="000000"/>
                </a:solidFill>
              </a:rPr>
              <a:t> устанавливаю затухание АЦП на 11 дБ (до ~3,3 В на входе)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F0FFFB14-EF35-9C8E-1676-19A2BC77C1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13305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6E13A62E-495F-730C-7E3B-A271776A8F78}"/>
              </a:ext>
            </a:extLst>
          </p:cNvPr>
          <p:cNvSpPr>
            <a:spLocks noChangeShapeType="1"/>
          </p:cNvSpPr>
          <p:nvPr/>
        </p:nvSpPr>
        <p:spPr bwMode="gray">
          <a:xfrm>
            <a:off x="1708771" y="2702126"/>
            <a:ext cx="9238803" cy="47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A55AE629-0966-0D2F-3F1E-EDBC00351E5F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2125865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4518BD40-7664-090D-25A5-BD0C8C20C0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216872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EDFCD075-6C5D-EED9-689A-0FBE760415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1482" y="2287373"/>
            <a:ext cx="8385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solidFill>
                  <a:srgbClr val="000000"/>
                </a:solidFill>
              </a:rPr>
              <a:t>Создаю модуль с функциями контроля заряда аккумулятора и реакциями: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8BBE76C-2582-ED36-C5E9-67B207CC6B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08771" y="2884582"/>
            <a:ext cx="83851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rgbClr val="000000"/>
                </a:solidFill>
              </a:rPr>
              <a:t>Описываю необходимые переменные</a:t>
            </a:r>
          </a:p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rgbClr val="000000"/>
                </a:solidFill>
              </a:rPr>
              <a:t>Описываю функцию определения процента заряда аккумулятора</a:t>
            </a:r>
          </a:p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rgbClr val="000000"/>
                </a:solidFill>
              </a:rPr>
              <a:t>Описываю функцию реакции на контроль заряда и достижения минимального порогового значения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Line 18">
            <a:extLst>
              <a:ext uri="{FF2B5EF4-FFF2-40B4-BE49-F238E27FC236}">
                <a16:creationId xmlns:a16="http://schemas.microsoft.com/office/drawing/2014/main" id="{131C8E60-1495-696C-D60B-78EB6818C318}"/>
              </a:ext>
            </a:extLst>
          </p:cNvPr>
          <p:cNvSpPr>
            <a:spLocks noChangeShapeType="1"/>
          </p:cNvSpPr>
          <p:nvPr/>
        </p:nvSpPr>
        <p:spPr bwMode="gray">
          <a:xfrm>
            <a:off x="1710360" y="4910334"/>
            <a:ext cx="9237215" cy="6304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09877DD4-3BB1-0B15-6167-283A1927BE02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424610" y="4335659"/>
            <a:ext cx="479425" cy="52070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0D0780A1-ECD6-B6D4-4C65-647A94FEA0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0172" y="437852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7ED434F-EDCD-6187-32F7-91346201BC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1482" y="4472918"/>
            <a:ext cx="8385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loop() </a:t>
            </a:r>
            <a:r>
              <a:rPr lang="ru-RU" sz="2000" dirty="0">
                <a:solidFill>
                  <a:srgbClr val="000000"/>
                </a:solidFill>
              </a:rPr>
              <a:t>добавляю вызов функции реакции: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A01BD35-7BF9-F8A7-3497-10EAF11651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708771" y="5095364"/>
            <a:ext cx="83851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rgbClr val="000000"/>
                </a:solidFill>
              </a:rPr>
              <a:t>Контроль заряда – вывожу информацию о проценте заряда аккумулятора</a:t>
            </a:r>
          </a:p>
          <a:p>
            <a:pPr marL="342900" indent="-342900" algn="l">
              <a:buFontTx/>
              <a:buChar char="-"/>
            </a:pPr>
            <a:r>
              <a:rPr lang="ru-RU" sz="2000" dirty="0">
                <a:solidFill>
                  <a:srgbClr val="000000"/>
                </a:solidFill>
              </a:rPr>
              <a:t>Достижение минимального порогового значения – вывожу предупреждение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0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201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Модификация прошивки Flix в части контроля заряда аккумулятора и реакции на достижение предельного значения разряда</vt:lpstr>
      <vt:lpstr>Проект Flix</vt:lpstr>
      <vt:lpstr>Определение напряжения</vt:lpstr>
      <vt:lpstr>Логика кода контроля аккумулятора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Евгений Горбунов</cp:lastModifiedBy>
  <cp:revision>13</cp:revision>
  <dcterms:created xsi:type="dcterms:W3CDTF">2021-07-28T13:36:14Z</dcterms:created>
  <dcterms:modified xsi:type="dcterms:W3CDTF">2024-11-12T18:58:08Z</dcterms:modified>
</cp:coreProperties>
</file>