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2" r:id="rId12"/>
    <p:sldId id="285" r:id="rId13"/>
    <p:sldId id="283" r:id="rId14"/>
    <p:sldId id="289" r:id="rId15"/>
    <p:sldId id="288" r:id="rId16"/>
    <p:sldId id="286" r:id="rId17"/>
    <p:sldId id="287" r:id="rId18"/>
    <p:sldId id="284" r:id="rId19"/>
    <p:sldId id="267" r:id="rId20"/>
    <p:sldId id="268" r:id="rId21"/>
    <p:sldId id="272" r:id="rId22"/>
    <p:sldId id="275" r:id="rId23"/>
    <p:sldId id="276" r:id="rId24"/>
    <p:sldId id="277" r:id="rId25"/>
    <p:sldId id="278" r:id="rId26"/>
    <p:sldId id="265" r:id="rId27"/>
    <p:sldId id="280" r:id="rId28"/>
    <p:sldId id="269" r:id="rId29"/>
    <p:sldId id="279" r:id="rId30"/>
    <p:sldId id="281" r:id="rId31"/>
    <p:sldId id="270" r:id="rId32"/>
    <p:sldId id="271" r:id="rId33"/>
    <p:sldId id="273" r:id="rId34"/>
    <p:sldId id="27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7" autoAdjust="0"/>
  </p:normalViewPr>
  <p:slideViewPr>
    <p:cSldViewPr snapToGrid="0">
      <p:cViewPr varScale="1"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CF29-52E9-4B6F-BE17-814B7893994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7E2C-20B6-4ABE-B68C-98AB9259D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MapPartitionsRDD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自己给自己发送一个</a:t>
            </a:r>
            <a:r>
              <a:rPr lang="en-US" altLang="zh-CN" i="1" smtClean="0">
                <a:effectLst/>
              </a:rPr>
              <a:t>JobSubmitted</a:t>
            </a:r>
            <a:r>
              <a:rPr lang="zh-CN" altLang="en-US" i="1" smtClean="0">
                <a:effectLst/>
              </a:rPr>
              <a:t>消息然后启动</a:t>
            </a:r>
            <a:r>
              <a:rPr lang="en-US" altLang="zh-CN" sz="1200" b="1" smtClean="0">
                <a:solidFill>
                  <a:srgbClr val="FF0000"/>
                </a:solidFill>
              </a:rPr>
              <a:t>DAGScheduler</a:t>
            </a:r>
            <a:r>
              <a:rPr lang="zh-CN" altLang="en-US" sz="1200" b="1" smtClean="0">
                <a:solidFill>
                  <a:srgbClr val="FF0000"/>
                </a:solidFill>
              </a:rPr>
              <a:t>的</a:t>
            </a:r>
            <a:r>
              <a:rPr lang="en-US" altLang="zh-CN" smtClean="0"/>
              <a:t>handleJobSubmitted</a:t>
            </a:r>
            <a:r>
              <a:rPr lang="zh-CN" altLang="en-US" smtClean="0"/>
              <a:t>方法开始进行划分</a:t>
            </a:r>
            <a:r>
              <a:rPr lang="en-US" altLang="zh-CN" smtClean="0"/>
              <a:t>stage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ShuffledRDD</a:t>
            </a:r>
            <a:r>
              <a:rPr lang="zh-CN" altLang="en-US" smtClean="0"/>
              <a:t>的依赖关系建立同理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UnionRDD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shuffleDep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57E2C-20B6-4ABE-B68C-98AB9259DA1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api/scala/org/apache/spark/SparkContext.html#defaultMinPartitions: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4160" y="130628"/>
            <a:ext cx="52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SchedulerBackend</a:t>
            </a:r>
            <a:r>
              <a:rPr lang="zh-CN" altLang="en-US" smtClean="0"/>
              <a:t>作用：</a:t>
            </a:r>
            <a:r>
              <a:rPr lang="zh-CN" altLang="en-US"/>
              <a:t>申请资源和</a:t>
            </a:r>
            <a:r>
              <a:rPr lang="en-US" altLang="zh-CN"/>
              <a:t>task</a:t>
            </a:r>
            <a:r>
              <a:rPr lang="zh-CN" altLang="en-US"/>
              <a:t>执行和</a:t>
            </a:r>
            <a:r>
              <a:rPr lang="zh-CN" altLang="en-US" smtClean="0"/>
              <a:t>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245325"/>
            <a:ext cx="6632625" cy="1920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464" y="609897"/>
            <a:ext cx="9185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SparkContext</a:t>
            </a:r>
            <a:r>
              <a:rPr lang="zh-CN" altLang="en-US" sz="1400" smtClean="0"/>
              <a:t>中</a:t>
            </a:r>
            <a:r>
              <a:rPr lang="en-US" altLang="zh-CN" sz="1400" i="1"/>
              <a:t>_taskScheduler</a:t>
            </a:r>
            <a:r>
              <a:rPr lang="zh-CN" altLang="en-US" sz="1400" i="1" smtClean="0"/>
              <a:t>启动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i="1"/>
              <a:t>	</a:t>
            </a:r>
            <a:r>
              <a:rPr lang="en-US" altLang="zh-CN" sz="1400" i="1" smtClean="0"/>
              <a:t>		</a:t>
            </a:r>
            <a:r>
              <a:rPr lang="en-US" altLang="zh-CN" sz="1400" b="1" i="1" smtClean="0">
                <a:solidFill>
                  <a:srgbClr val="FF0000"/>
                </a:solidFill>
              </a:rPr>
              <a:t>TODO </a:t>
            </a:r>
            <a:r>
              <a:rPr lang="zh-CN" altLang="en-US" sz="1400" b="1" i="1">
                <a:solidFill>
                  <a:srgbClr val="FF0000"/>
                </a:solidFill>
              </a:rPr>
              <a:t>先创建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原因：</a:t>
            </a:r>
            <a:r>
              <a:rPr lang="en-US" altLang="zh-CN" sz="1400" b="1" i="1">
                <a:solidFill>
                  <a:srgbClr val="FF0000"/>
                </a:solidFill>
              </a:rPr>
              <a:t>DAGScheduler</a:t>
            </a:r>
            <a:r>
              <a:rPr lang="zh-CN" altLang="en-US" sz="1400" b="1" i="1">
                <a:solidFill>
                  <a:srgbClr val="FF0000"/>
                </a:solidFill>
              </a:rPr>
              <a:t>的构造参数需要</a:t>
            </a:r>
            <a:r>
              <a:rPr lang="en-US" altLang="zh-CN" sz="1400" b="1" i="1">
                <a:solidFill>
                  <a:srgbClr val="FF0000"/>
                </a:solidFill>
              </a:rPr>
              <a:t>taskScheduler</a:t>
            </a:r>
            <a:r>
              <a:rPr lang="zh-CN" altLang="en-US" sz="1400" b="1" i="1">
                <a:solidFill>
                  <a:srgbClr val="FF0000"/>
                </a:solidFill>
              </a:rPr>
              <a:t>成员</a:t>
            </a:r>
            <a:endParaRPr lang="zh-CN" altLang="en-US" sz="1400" b="1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20464" y="4206239"/>
            <a:ext cx="8387232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开启推测</a:t>
            </a:r>
            <a:r>
              <a:rPr lang="zh-CN" altLang="en-US" b="1" smtClean="0"/>
              <a:t>机制：</a:t>
            </a:r>
            <a:endParaRPr lang="zh-CN" altLang="en-US"/>
          </a:p>
          <a:p>
            <a:r>
              <a:rPr lang="zh-CN" altLang="en-US" sz="1050"/>
              <a:t>推测机制后，如果集群中，某一台机器的几个</a:t>
            </a:r>
            <a:r>
              <a:rPr lang="en-US" altLang="zh-CN" sz="1050"/>
              <a:t>task</a:t>
            </a:r>
            <a:r>
              <a:rPr lang="zh-CN" altLang="en-US" sz="1050"/>
              <a:t>特别慢，推测机制会将任务分配到其他机器执行，最后</a:t>
            </a:r>
            <a:r>
              <a:rPr lang="en-US" altLang="zh-CN" sz="1050"/>
              <a:t>Spark</a:t>
            </a:r>
            <a:r>
              <a:rPr lang="zh-CN" altLang="en-US" sz="1050"/>
              <a:t>会选取最快的作为最终结果。</a:t>
            </a:r>
          </a:p>
          <a:p>
            <a:r>
              <a:rPr lang="zh-CN" altLang="en-US" sz="1050"/>
              <a:t>在</a:t>
            </a:r>
            <a:r>
              <a:rPr lang="en-US" altLang="zh-CN" sz="1050"/>
              <a:t>spark-default.conf </a:t>
            </a:r>
            <a:r>
              <a:rPr lang="zh-CN" altLang="en-US" sz="1050"/>
              <a:t>中添加：</a:t>
            </a:r>
            <a:r>
              <a:rPr lang="en-US" altLang="zh-CN" sz="1050"/>
              <a:t>spark.speculation true</a:t>
            </a:r>
          </a:p>
          <a:p>
            <a:r>
              <a:rPr lang="zh-CN" altLang="en-US" sz="1050"/>
              <a:t>推测机制与以下几个参数有关：</a:t>
            </a:r>
          </a:p>
          <a:p>
            <a:r>
              <a:rPr lang="en-US" altLang="zh-CN" sz="1050"/>
              <a:t>1. spark.speculation.interval 100</a:t>
            </a:r>
            <a:r>
              <a:rPr lang="zh-CN" altLang="en-US" sz="1050"/>
              <a:t>：检测周期，单位毫秒；</a:t>
            </a:r>
          </a:p>
          <a:p>
            <a:r>
              <a:rPr lang="en-US" altLang="zh-CN" sz="1050"/>
              <a:t>2. spark.speculation.quantile 0.75</a:t>
            </a:r>
            <a:r>
              <a:rPr lang="zh-CN" altLang="en-US" sz="1050"/>
              <a:t>：完成</a:t>
            </a:r>
            <a:r>
              <a:rPr lang="en-US" altLang="zh-CN" sz="1050"/>
              <a:t>task</a:t>
            </a:r>
            <a:r>
              <a:rPr lang="zh-CN" altLang="en-US" sz="1050"/>
              <a:t>的百分比时启动推测；</a:t>
            </a:r>
          </a:p>
          <a:p>
            <a:r>
              <a:rPr lang="en-US" altLang="zh-CN" sz="1050"/>
              <a:t>3. spark.speculation.multiplier 1.5</a:t>
            </a:r>
            <a:r>
              <a:rPr lang="zh-CN" altLang="en-US" sz="1050"/>
              <a:t>：比其他的慢多少倍时启动推测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endParaRPr lang="zh-CN" altLang="en-US" sz="1050"/>
          </a:p>
          <a:p>
            <a:r>
              <a:rPr lang="zh-CN" altLang="en-US" smtClean="0"/>
              <a:t>在</a:t>
            </a:r>
            <a:r>
              <a:rPr lang="en-US" altLang="zh-CN" smtClean="0"/>
              <a:t>TaskSchedulerImpl</a:t>
            </a:r>
            <a:r>
              <a:rPr lang="zh-CN" altLang="en-US" smtClean="0"/>
              <a:t>的</a:t>
            </a:r>
            <a:r>
              <a:rPr lang="en-US" altLang="zh-CN" smtClean="0"/>
              <a:t>start</a:t>
            </a:r>
            <a:r>
              <a:rPr lang="zh-CN" altLang="en-US" smtClean="0"/>
              <a:t>方法内判断是否开启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65" y="4765281"/>
            <a:ext cx="5216435" cy="2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93" y="499307"/>
            <a:ext cx="10156740" cy="5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338" y="52251"/>
            <a:ext cx="12052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重点中的重点：</a:t>
            </a:r>
            <a:endParaRPr lang="en-US" altLang="zh-CN" sz="2800" b="1" smtClean="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zh-CN" altLang="en-US" smtClean="0">
                <a:solidFill>
                  <a:srgbClr val="FF0000"/>
                </a:solidFill>
              </a:rPr>
              <a:t>如下这些方法</a:t>
            </a:r>
            <a:r>
              <a:rPr lang="en-US" altLang="zh-CN" smtClean="0">
                <a:solidFill>
                  <a:srgbClr val="FF0000"/>
                </a:solidFill>
              </a:rPr>
              <a:t>(SparkContext</a:t>
            </a:r>
            <a:r>
              <a:rPr lang="zh-CN" altLang="en-US" smtClean="0">
                <a:solidFill>
                  <a:srgbClr val="FF0000"/>
                </a:solidFill>
              </a:rPr>
              <a:t>的部分方法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都是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使用的方法，查看源代码会发现任何一种可以创建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的方法都传入了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就是当前的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对象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这个非常重要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，这样当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遇见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之后，该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就会根据自己的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引用调用</a:t>
            </a:r>
            <a:r>
              <a:rPr lang="en-US" altLang="zh-CN" smtClean="0">
                <a:solidFill>
                  <a:srgbClr val="FF0000"/>
                </a:solidFill>
              </a:rPr>
              <a:t>SparkContext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runJob</a:t>
            </a:r>
            <a:r>
              <a:rPr lang="zh-CN" altLang="en-US" smtClean="0">
                <a:solidFill>
                  <a:srgbClr val="FF0000"/>
                </a:solidFill>
              </a:rPr>
              <a:t>方法，然后真正执行作业！</a:t>
            </a: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zh-CN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zh-CN" b="1" smtClean="0">
                <a:solidFill>
                  <a:schemeClr val="accent2"/>
                </a:solidFill>
              </a:rPr>
              <a:t>sparkContext</a:t>
            </a:r>
            <a:r>
              <a:rPr lang="zh-CN" altLang="en-US" b="1" smtClean="0">
                <a:solidFill>
                  <a:schemeClr val="accent2"/>
                </a:solidFill>
              </a:rPr>
              <a:t>创建</a:t>
            </a:r>
            <a:r>
              <a:rPr lang="en-US" altLang="zh-CN" b="1" smtClean="0">
                <a:solidFill>
                  <a:schemeClr val="accent2"/>
                </a:solidFill>
              </a:rPr>
              <a:t>RDD</a:t>
            </a:r>
            <a:r>
              <a:rPr lang="zh-CN" altLang="en-US" b="1" smtClean="0">
                <a:solidFill>
                  <a:schemeClr val="accent2"/>
                </a:solidFill>
              </a:rPr>
              <a:t>的部分方法：</a:t>
            </a:r>
            <a:endParaRPr lang="en-US" altLang="zh-CN" b="1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zh-CN" smtClean="0"/>
              <a:t>def </a:t>
            </a:r>
            <a:r>
              <a:rPr lang="en-US" altLang="zh-CN"/>
              <a:t>makeRDD[T](seq: Seq[(T, Seq[String])])(</a:t>
            </a:r>
            <a:r>
              <a:rPr lang="en-US" altLang="zh-CN" i="1"/>
              <a:t>implicit </a:t>
            </a:r>
            <a:r>
              <a:rPr lang="en-US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newAPIHadoopFile[K, V, F &lt;: InputFormat[K, V]](path: String ….</a:t>
            </a:r>
            <a:r>
              <a:rPr lang="zh-CN" altLang="en-US"/>
              <a:t>）</a:t>
            </a:r>
            <a:endParaRPr lang="en-US" altLang="zh-CN"/>
          </a:p>
          <a:p>
            <a:pPr lvl="0">
              <a:defRPr/>
            </a:pPr>
            <a:r>
              <a:rPr lang="en-US" altLang="zh-CN"/>
              <a:t>d</a:t>
            </a:r>
            <a:r>
              <a:rPr lang="fr-FR" altLang="zh-CN"/>
              <a:t>ef objectFile[T](path: String, minPartitions: Int = </a:t>
            </a:r>
            <a:r>
              <a:rPr lang="fr-FR" altLang="zh-CN" u="sng">
                <a:hlinkClick r:id="rId3"/>
              </a:rPr>
              <a:t>defaultMinPartitions</a:t>
            </a:r>
            <a:r>
              <a:rPr lang="fr-FR" altLang="zh-CN"/>
              <a:t>)(</a:t>
            </a:r>
            <a:r>
              <a:rPr lang="fr-FR" altLang="zh-CN" i="1"/>
              <a:t>implicit </a:t>
            </a:r>
            <a:r>
              <a:rPr lang="fr-FR" altLang="zh-CN"/>
              <a:t>arg0: ClassTag[T])</a:t>
            </a:r>
          </a:p>
          <a:p>
            <a:pPr lvl="0">
              <a:defRPr/>
            </a:pPr>
            <a:r>
              <a:rPr lang="en-US" altLang="zh-CN"/>
              <a:t>def textFile(path: String, minPartitions: Int = </a:t>
            </a:r>
            <a:r>
              <a:rPr lang="en-US" altLang="zh-CN" u="sng">
                <a:hlinkClick r:id="rId3"/>
              </a:rPr>
              <a:t>defaultMinPartitions</a:t>
            </a:r>
            <a:r>
              <a:rPr lang="en-US" altLang="zh-CN" smtClean="0"/>
              <a:t>)</a:t>
            </a:r>
          </a:p>
          <a:p>
            <a:pPr lvl="0">
              <a:defRPr/>
            </a:pPr>
            <a:r>
              <a:rPr lang="en-US" altLang="zh-CN"/>
              <a:t> </a:t>
            </a:r>
            <a:r>
              <a:rPr lang="en-US" altLang="zh-CN" smtClean="0"/>
              <a:t>…</a:t>
            </a:r>
            <a:r>
              <a:rPr lang="zh-CN" altLang="en-US" smtClean="0"/>
              <a:t>等等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3345460"/>
            <a:ext cx="12192000" cy="3512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48" y="3345460"/>
            <a:ext cx="122343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接下来看看</a:t>
            </a:r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如何执行</a:t>
            </a:r>
            <a:r>
              <a:rPr lang="en-US" altLang="zh-CN" smtClean="0">
                <a:solidFill>
                  <a:srgbClr val="FF0000"/>
                </a:solidFill>
              </a:rPr>
              <a:t>Action</a:t>
            </a:r>
            <a:r>
              <a:rPr lang="zh-CN" altLang="en-US" smtClean="0">
                <a:solidFill>
                  <a:srgbClr val="FF0000"/>
                </a:solidFill>
              </a:rPr>
              <a:t>的：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以为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为例，当我们执行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rdd.count()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时候，这时候就会调用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sparkContext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方法，在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方法中完成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dagScheduler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runJob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方法在集群中真正运行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mtClean="0"/>
              <a:t>								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22" y="4817897"/>
            <a:ext cx="4744945" cy="99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8" y="4011528"/>
            <a:ext cx="4995553" cy="8063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9338" y="5369335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拓展：为什么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rk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算子分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action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transformation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呢？      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由图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和图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-2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我们便可以知道，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map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并没有真正调用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sparkContext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runJob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方法，而是返回了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MapPartitionsRDD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作为结果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5967" y="59662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6608" y="48235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</a:t>
            </a:r>
            <a:r>
              <a:rPr lang="en-US" altLang="zh-CN" smtClean="0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249" y="251927"/>
            <a:ext cx="9267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上文我们弄清楚了</a:t>
            </a:r>
            <a:r>
              <a:rPr lang="en-US" altLang="zh-CN" sz="1400" smtClean="0"/>
              <a:t>job</a:t>
            </a:r>
            <a:r>
              <a:rPr lang="zh-CN" altLang="en-US" sz="1400" smtClean="0"/>
              <a:t>如何触发在集群运行的，接下来我们将学习如何划分</a:t>
            </a:r>
            <a:r>
              <a:rPr lang="en-US" altLang="zh-CN" sz="1400" smtClean="0"/>
              <a:t>Satge</a:t>
            </a:r>
            <a:r>
              <a:rPr lang="zh-CN" altLang="en-US" sz="1400" smtClean="0"/>
              <a:t>！</a:t>
            </a:r>
            <a:endParaRPr lang="en-US" altLang="zh-CN" sz="1400" smtClean="0"/>
          </a:p>
          <a:p>
            <a:r>
              <a:rPr lang="en-US" altLang="zh-CN" sz="1400" smtClean="0"/>
              <a:t>		Job</a:t>
            </a:r>
            <a:r>
              <a:rPr lang="zh-CN" altLang="en-US" sz="1400"/>
              <a:t>的触发运行其实就是</a:t>
            </a:r>
            <a:r>
              <a:rPr lang="en-US" altLang="zh-CN" sz="1400"/>
              <a:t>RDD</a:t>
            </a:r>
            <a:r>
              <a:rPr lang="zh-CN" altLang="en-US" sz="1400"/>
              <a:t>的</a:t>
            </a:r>
            <a:r>
              <a:rPr lang="en-US" altLang="zh-CN" sz="1400"/>
              <a:t>sparkContext</a:t>
            </a:r>
            <a:r>
              <a:rPr lang="zh-CN" altLang="en-US" sz="1400"/>
              <a:t>引用调用</a:t>
            </a:r>
            <a:r>
              <a:rPr lang="en-US" altLang="zh-CN" sz="1400"/>
              <a:t>runJob</a:t>
            </a:r>
            <a:r>
              <a:rPr lang="zh-CN" altLang="en-US" sz="1400"/>
              <a:t>方法触发执行的，就是这么简单！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402148" y="621259"/>
            <a:ext cx="2789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org.apache.spark.SparkConf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import org.apache.spark.SparkContext._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object </a:t>
            </a:r>
            <a:r>
              <a:rPr lang="en-US" altLang="zh-CN" sz="1200" smtClean="0">
                <a:solidFill>
                  <a:schemeClr val="bg2"/>
                </a:solidFill>
              </a:rPr>
              <a:t>LineCount </a:t>
            </a:r>
            <a:r>
              <a:rPr lang="en-US" altLang="zh-CN" sz="1200">
                <a:solidFill>
                  <a:schemeClr val="bg2"/>
                </a:solidFill>
              </a:rPr>
              <a:t>{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def main(args: Array[String]) {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val conf = new SparkConf()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sc = new SparkContext(conf)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  val line = sc.textFile("/word/word.txt")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line.count()</a:t>
            </a:r>
          </a:p>
          <a:p>
            <a:endParaRPr lang="en-US" altLang="zh-CN" sz="1200">
              <a:solidFill>
                <a:schemeClr val="bg2"/>
              </a:solidFill>
            </a:endParaRPr>
          </a:p>
          <a:p>
            <a:r>
              <a:rPr lang="en-US" altLang="zh-CN" sz="1200">
                <a:solidFill>
                  <a:schemeClr val="bg2"/>
                </a:solidFill>
              </a:rPr>
              <a:t>    sc.stop()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  }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}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306286"/>
            <a:ext cx="7571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count</a:t>
            </a:r>
            <a:r>
              <a:rPr lang="zh-CN" altLang="en-US" sz="1400" smtClean="0"/>
              <a:t>算子中调用</a:t>
            </a:r>
            <a:r>
              <a:rPr lang="en-US" altLang="zh-CN" sz="1400" smtClean="0"/>
              <a:t>runJob</a:t>
            </a:r>
            <a:r>
              <a:rPr lang="zh-CN" altLang="en-US" sz="1400" smtClean="0"/>
              <a:t>方法触发计算：</a:t>
            </a:r>
            <a:r>
              <a:rPr lang="en-US" altLang="zh-CN" sz="1400" smtClean="0"/>
              <a:t>				</a:t>
            </a:r>
          </a:p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67951" y="1730093"/>
            <a:ext cx="1111823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2"/>
                </a:solidFill>
              </a:rPr>
              <a:t>  def runJob[T, U: ClassTag](rdd: RDD[T], func: (TaskContext, Iterator[T]) =&gt; </a:t>
            </a:r>
            <a:r>
              <a:rPr lang="en-US" altLang="zh-CN" sz="1200" smtClean="0">
                <a:solidFill>
                  <a:schemeClr val="bg2"/>
                </a:solidFill>
              </a:rPr>
              <a:t>U,partitions</a:t>
            </a:r>
            <a:r>
              <a:rPr lang="en-US" altLang="zh-CN" sz="1200">
                <a:solidFill>
                  <a:schemeClr val="bg2"/>
                </a:solidFill>
              </a:rPr>
              <a:t>: Seq[Int], resultHandler: (Int, U) =&gt; Unit): Unit =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 smtClean="0">
                <a:solidFill>
                  <a:schemeClr val="bg2"/>
                </a:solidFill>
              </a:rPr>
              <a:t>   //</a:t>
            </a:r>
            <a:r>
              <a:rPr lang="zh-CN" altLang="en-US" sz="1200" smtClean="0">
                <a:solidFill>
                  <a:schemeClr val="bg2"/>
                </a:solidFill>
              </a:rPr>
              <a:t>省略非重点代码</a:t>
            </a:r>
            <a:r>
              <a:rPr lang="en-US" altLang="zh-CN" sz="1200">
                <a:solidFill>
                  <a:schemeClr val="bg2"/>
                </a:solidFill>
              </a:rPr>
              <a:t/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callSite = getCallSite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val cleanedFunc = clean(func)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logInfo("Starting job: " + callSite.shortForm)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if (conf.getBoolean("spark.logLineage", false)) {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  logInfo("RDD's recursive dependencies:\n" + rdd.toDebugString)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}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真正触发</a:t>
            </a:r>
            <a:r>
              <a:rPr lang="en-US" altLang="zh-CN" sz="1200">
                <a:solidFill>
                  <a:schemeClr val="bg2"/>
                </a:solidFill>
              </a:rPr>
              <a:t>Job</a:t>
            </a:r>
            <a:r>
              <a:rPr lang="zh-CN" altLang="en-US" sz="1200">
                <a:solidFill>
                  <a:schemeClr val="bg2"/>
                </a:solidFill>
              </a:rPr>
              <a:t>执行</a:t>
            </a:r>
            <a:r>
              <a:rPr lang="en-US" altLang="zh-CN" sz="1200">
                <a:solidFill>
                  <a:schemeClr val="bg2"/>
                </a:solidFill>
              </a:rPr>
              <a:t>,SparkContext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runJob-&gt;dagScheduler</a:t>
            </a:r>
            <a:r>
              <a:rPr lang="zh-CN" altLang="en-US" sz="1200">
                <a:solidFill>
                  <a:schemeClr val="bg2"/>
                </a:solidFill>
              </a:rPr>
              <a:t>的</a:t>
            </a:r>
            <a:r>
              <a:rPr lang="en-US" altLang="zh-CN" sz="1200">
                <a:solidFill>
                  <a:schemeClr val="bg2"/>
                </a:solidFill>
              </a:rPr>
              <a:t>runJob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//TODO </a:t>
            </a:r>
            <a:r>
              <a:rPr lang="zh-CN" altLang="en-US" sz="1200">
                <a:solidFill>
                  <a:schemeClr val="bg2"/>
                </a:solidFill>
              </a:rPr>
              <a:t>重点，传说中</a:t>
            </a:r>
            <a:r>
              <a:rPr lang="en-US" altLang="zh-CN" sz="1200">
                <a:solidFill>
                  <a:schemeClr val="bg2"/>
                </a:solidFill>
              </a:rPr>
              <a:t>DAGScheduler</a:t>
            </a:r>
            <a:r>
              <a:rPr lang="zh-CN" altLang="en-US" sz="1200">
                <a:solidFill>
                  <a:schemeClr val="bg2"/>
                </a:solidFill>
              </a:rPr>
              <a:t>终于出现</a:t>
            </a:r>
            <a:r>
              <a:rPr lang="zh-CN" altLang="en-US" sz="1200" smtClean="0">
                <a:solidFill>
                  <a:schemeClr val="bg2"/>
                </a:solidFill>
              </a:rPr>
              <a:t>了</a:t>
            </a:r>
            <a:r>
              <a:rPr lang="en-US" altLang="zh-CN" sz="1200" smtClean="0">
                <a:solidFill>
                  <a:schemeClr val="bg2"/>
                </a:solidFill>
              </a:rPr>
              <a:t>,</a:t>
            </a:r>
            <a:r>
              <a:rPr lang="zh-CN" altLang="en-US" sz="1200" smtClean="0">
                <a:solidFill>
                  <a:schemeClr val="bg2"/>
                </a:solidFill>
              </a:rPr>
              <a:t>用于</a:t>
            </a:r>
            <a:r>
              <a:rPr lang="zh-CN" altLang="en-US" sz="1200">
                <a:solidFill>
                  <a:schemeClr val="bg2"/>
                </a:solidFill>
              </a:rPr>
              <a:t>切分成</a:t>
            </a:r>
            <a:r>
              <a:rPr lang="en-US" altLang="zh-CN" sz="1200" smtClean="0">
                <a:solidFill>
                  <a:schemeClr val="bg2"/>
                </a:solidFill>
              </a:rPr>
              <a:t>Stage!</a:t>
            </a:r>
            <a:r>
              <a:rPr lang="zh-CN" altLang="en-US" sz="1200">
                <a:solidFill>
                  <a:schemeClr val="bg2"/>
                </a:solidFill>
              </a:rPr>
              <a:t> 然后在转成</a:t>
            </a:r>
            <a:r>
              <a:rPr lang="en-US" altLang="zh-CN" sz="1200">
                <a:solidFill>
                  <a:schemeClr val="bg2"/>
                </a:solidFill>
              </a:rPr>
              <a:t>TaskSet</a:t>
            </a:r>
            <a:r>
              <a:rPr lang="zh-CN" altLang="en-US" sz="1200">
                <a:solidFill>
                  <a:schemeClr val="bg2"/>
                </a:solidFill>
              </a:rPr>
              <a:t>给</a:t>
            </a:r>
            <a:r>
              <a:rPr lang="en-US" altLang="zh-CN" sz="1200">
                <a:solidFill>
                  <a:schemeClr val="bg2"/>
                </a:solidFill>
              </a:rPr>
              <a:t>TaskScheduler</a:t>
            </a:r>
            <a:r>
              <a:rPr lang="zh-CN" altLang="en-US" sz="1200">
                <a:solidFill>
                  <a:schemeClr val="bg2"/>
                </a:solidFill>
              </a:rPr>
              <a:t>再提交给</a:t>
            </a:r>
            <a:r>
              <a:rPr lang="en-US" altLang="zh-CN" sz="1200">
                <a:solidFill>
                  <a:schemeClr val="bg2"/>
                </a:solidFill>
              </a:rPr>
              <a:t>Exceutor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dagScheduler.runJob(rdd, cleanedFunc, partitions, callSite, resultHandler, localProperties.get)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progressBar.foreach(_.finishAll())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  rdd.doCheckpoint()</a:t>
            </a:r>
            <a:br>
              <a:rPr lang="en-US" altLang="zh-CN" sz="1200">
                <a:solidFill>
                  <a:schemeClr val="bg2"/>
                </a:solidFill>
              </a:rPr>
            </a:br>
            <a:r>
              <a:rPr lang="en-US" altLang="zh-CN" sz="1200">
                <a:solidFill>
                  <a:schemeClr val="bg2"/>
                </a:solidFill>
              </a:rPr>
              <a:t>  }</a:t>
            </a:r>
            <a:br>
              <a:rPr lang="en-US" altLang="zh-CN" sz="1200">
                <a:solidFill>
                  <a:schemeClr val="bg2"/>
                </a:solidFill>
              </a:rPr>
            </a:br>
            <a:endParaRPr lang="en-US" altLang="zh-CN" sz="1200">
              <a:solidFill>
                <a:schemeClr val="bg2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重点之处在于：在</a:t>
            </a:r>
            <a:r>
              <a:rPr lang="en-US" altLang="zh-CN" sz="1600" b="1" smtClean="0">
                <a:solidFill>
                  <a:srgbClr val="FF0000"/>
                </a:solidFill>
              </a:rPr>
              <a:t>SparkContext</a:t>
            </a:r>
            <a:r>
              <a:rPr lang="zh-CN" altLang="en-US" sz="1600" b="1" smtClean="0">
                <a:solidFill>
                  <a:srgbClr val="FF0000"/>
                </a:solidFill>
              </a:rPr>
              <a:t>中调用了</a:t>
            </a:r>
            <a:r>
              <a:rPr lang="en-US" altLang="zh-CN" sz="1600" b="1" smtClean="0">
                <a:solidFill>
                  <a:srgbClr val="FF0000"/>
                </a:solidFill>
              </a:rPr>
              <a:t>dagScheduler.runJob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方法，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org.apache.spark.scheduler.DAGScheduler#runJob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方法中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</a:rPr>
              <a:t>调用</a:t>
            </a:r>
            <a:r>
              <a:rPr lang="en-US" altLang="zh-CN" sz="1600" b="1" smtClean="0">
                <a:solidFill>
                  <a:srgbClr val="FF0000"/>
                </a:solidFill>
              </a:rPr>
              <a:t>org.apache.spark.scheduler.DAGScheduler#submitJob</a:t>
            </a:r>
            <a:r>
              <a:rPr lang="zh-CN" altLang="en-US" sz="1600" b="1" smtClean="0">
                <a:solidFill>
                  <a:srgbClr val="FF0000"/>
                </a:solidFill>
              </a:rPr>
              <a:t>方法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9102" y="1951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划分依赖的调用流程：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8624" y="533390"/>
            <a:ext cx="64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org.apache.spark.scheduler.DAGScheduler#handleJobSubmitted</a:t>
            </a:r>
          </a:p>
        </p:txBody>
      </p:sp>
      <p:sp>
        <p:nvSpPr>
          <p:cNvPr id="5" name="下箭头 4"/>
          <p:cNvSpPr/>
          <p:nvPr/>
        </p:nvSpPr>
        <p:spPr>
          <a:xfrm>
            <a:off x="8483081" y="902723"/>
            <a:ext cx="223935" cy="3508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11712" y="12597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org.apache.spark.scheduler.DAGScheduler#createResultStage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7539" y="1872963"/>
            <a:ext cx="681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org.apache.spark.scheduler.DAGScheduler#getOrCreateParentStages</a:t>
            </a:r>
          </a:p>
        </p:txBody>
      </p:sp>
      <p:sp>
        <p:nvSpPr>
          <p:cNvPr id="8" name="下箭头 7"/>
          <p:cNvSpPr/>
          <p:nvPr/>
        </p:nvSpPr>
        <p:spPr>
          <a:xfrm>
            <a:off x="8483081" y="1555409"/>
            <a:ext cx="223935" cy="2362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8467" y="2573746"/>
            <a:ext cx="673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org.apache.spark.scheduler.DAGScheduler#getShuffleDependencies</a:t>
            </a:r>
          </a:p>
        </p:txBody>
      </p:sp>
      <p:sp>
        <p:nvSpPr>
          <p:cNvPr id="10" name="下箭头 9"/>
          <p:cNvSpPr/>
          <p:nvPr/>
        </p:nvSpPr>
        <p:spPr>
          <a:xfrm>
            <a:off x="8504851" y="2204414"/>
            <a:ext cx="223935" cy="28176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741" y="58978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/>
              <a:t>中</a:t>
            </a:r>
            <a:r>
              <a:rPr lang="zh-CN" altLang="en-US" smtClean="0"/>
              <a:t>的依赖类型：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3" y="959121"/>
            <a:ext cx="3310773" cy="19678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9286" y="2952286"/>
            <a:ext cx="64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DAGScheduler划分</a:t>
            </a:r>
            <a:r>
              <a:rPr lang="zh-CN" altLang="en-US"/>
              <a:t>依赖</a:t>
            </a:r>
            <a:r>
              <a:rPr lang="zh-CN" altLang="en-US" smtClean="0"/>
              <a:t>算法的实现，此时还没有创建</a:t>
            </a:r>
            <a:r>
              <a:rPr lang="en-US" altLang="zh-CN" smtClean="0"/>
              <a:t>Stage</a:t>
            </a:r>
            <a:r>
              <a:rPr lang="zh-CN" altLang="en-US" smtClean="0"/>
              <a:t>呢！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345" y="4663577"/>
            <a:ext cx="2395863" cy="2062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200" y="4986619"/>
            <a:ext cx="2265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补充：</a:t>
            </a:r>
            <a:endParaRPr lang="en-US" altLang="zh-CN" smtClean="0"/>
          </a:p>
          <a:p>
            <a:r>
              <a:rPr lang="zh-CN" altLang="en-US" sz="1200" smtClean="0"/>
              <a:t>是不是会有困惑为什么</a:t>
            </a:r>
            <a:r>
              <a:rPr lang="en-US" altLang="zh-CN" sz="1200" smtClean="0"/>
              <a:t>action</a:t>
            </a:r>
            <a:r>
              <a:rPr lang="zh-CN" altLang="en-US" sz="1200" smtClean="0"/>
              <a:t>算</a:t>
            </a:r>
            <a:endParaRPr lang="en-US" altLang="zh-CN" sz="1200" smtClean="0"/>
          </a:p>
          <a:p>
            <a:r>
              <a:rPr lang="zh-CN" altLang="en-US" sz="1200" smtClean="0"/>
              <a:t>子不是划分的依据呢 </a:t>
            </a:r>
            <a:r>
              <a:rPr lang="en-US" altLang="zh-CN" sz="1200" smtClean="0"/>
              <a:t>?</a:t>
            </a:r>
            <a:r>
              <a:rPr lang="zh-CN" altLang="en-US" sz="1200" smtClean="0"/>
              <a:t>因为</a:t>
            </a:r>
            <a:endParaRPr lang="en-US" altLang="zh-CN" sz="1200" smtClean="0"/>
          </a:p>
          <a:p>
            <a:r>
              <a:rPr lang="en-US" altLang="zh-CN" sz="1200" smtClean="0"/>
              <a:t>action</a:t>
            </a:r>
            <a:r>
              <a:rPr lang="zh-CN" altLang="en-US" sz="1200" smtClean="0"/>
              <a:t>是触发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执行的算子</a:t>
            </a:r>
            <a:endParaRPr lang="en-US" altLang="zh-CN" sz="1200" smtClean="0"/>
          </a:p>
          <a:p>
            <a:r>
              <a:rPr lang="zh-CN" altLang="en-US" sz="1200" smtClean="0"/>
              <a:t>只有</a:t>
            </a:r>
            <a:r>
              <a:rPr lang="en-US" altLang="zh-CN" sz="1200" smtClean="0"/>
              <a:t>job</a:t>
            </a:r>
            <a:r>
              <a:rPr lang="zh-CN" altLang="en-US" sz="1200" smtClean="0"/>
              <a:t>执行才会进行划分</a:t>
            </a:r>
            <a:r>
              <a:rPr lang="en-US" altLang="zh-CN" sz="1200" smtClean="0"/>
              <a:t>Stage</a:t>
            </a:r>
            <a:endParaRPr lang="zh-CN" altLang="en-US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48" y="3550751"/>
            <a:ext cx="9161250" cy="33124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238" y="4113439"/>
            <a:ext cx="323809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184" y="3732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r>
              <a:rPr lang="zh-CN" altLang="en-US" smtClean="0">
                <a:solidFill>
                  <a:srgbClr val="FF0000"/>
                </a:solidFill>
              </a:rPr>
              <a:t>依赖关系的建立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11968" y="897399"/>
            <a:ext cx="1157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abstract class </a:t>
            </a:r>
            <a:r>
              <a:rPr lang="en-US" altLang="zh-CN"/>
              <a:t>RDD[T: ClassTag</a:t>
            </a:r>
            <a:r>
              <a:rPr lang="en-US" altLang="zh-CN" smtClean="0"/>
              <a:t>](   </a:t>
            </a:r>
            <a:r>
              <a:rPr lang="en-US" altLang="zh-CN"/>
              <a:t>@transient </a:t>
            </a:r>
            <a:r>
              <a:rPr lang="en-US" altLang="zh-CN" b="1"/>
              <a:t>private var </a:t>
            </a:r>
            <a:r>
              <a:rPr lang="en-US" altLang="zh-CN"/>
              <a:t>_sc: SparkContext,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mtClean="0"/>
              <a:t>			@</a:t>
            </a:r>
            <a:r>
              <a:rPr lang="en-US" altLang="zh-CN"/>
              <a:t>transient </a:t>
            </a:r>
            <a:r>
              <a:rPr lang="en-US" altLang="zh-CN" b="1"/>
              <a:t>private var </a:t>
            </a:r>
            <a:r>
              <a:rPr lang="en-US" altLang="zh-CN"/>
              <a:t>deps: Seq[Dependency</a:t>
            </a:r>
            <a:r>
              <a:rPr lang="en-US" altLang="zh-CN" smtClean="0"/>
              <a:t>[_]] </a:t>
            </a:r>
            <a:r>
              <a:rPr lang="en-US" altLang="zh-CN"/>
              <a:t>) </a:t>
            </a:r>
            <a:r>
              <a:rPr lang="en-US" altLang="zh-CN" b="1"/>
              <a:t>extends </a:t>
            </a:r>
            <a:r>
              <a:rPr lang="en-US" altLang="zh-CN"/>
              <a:t>Serializable </a:t>
            </a:r>
            <a:r>
              <a:rPr lang="en-US" altLang="zh-CN" b="1"/>
              <a:t>with </a:t>
            </a:r>
            <a:r>
              <a:rPr lang="en-US" altLang="zh-CN"/>
              <a:t>Logging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698573"/>
            <a:ext cx="6866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00B050"/>
                </a:solidFill>
              </a:rPr>
              <a:t>以</a:t>
            </a:r>
            <a:r>
              <a:rPr lang="en-US" altLang="zh-CN" b="1" smtClean="0">
                <a:solidFill>
                  <a:srgbClr val="00B050"/>
                </a:solidFill>
              </a:rPr>
              <a:t>MapPartitionsRDD</a:t>
            </a:r>
            <a:r>
              <a:rPr lang="zh-CN" altLang="en-US" b="1" smtClean="0">
                <a:solidFill>
                  <a:srgbClr val="00B050"/>
                </a:solidFill>
              </a:rPr>
              <a:t>和</a:t>
            </a:r>
            <a:r>
              <a:rPr lang="en-US" altLang="zh-CN" b="1" smtClean="0">
                <a:solidFill>
                  <a:srgbClr val="00B050"/>
                </a:solidFill>
              </a:rPr>
              <a:t>ShuffledRDD</a:t>
            </a:r>
            <a:r>
              <a:rPr lang="zh-CN" altLang="en-US" b="1" smtClean="0">
                <a:solidFill>
                  <a:srgbClr val="00B050"/>
                </a:solidFill>
              </a:rPr>
              <a:t>为例讲解</a:t>
            </a:r>
            <a:r>
              <a:rPr lang="en-US" altLang="zh-CN" b="1" smtClean="0">
                <a:solidFill>
                  <a:srgbClr val="00B050"/>
                </a:solidFill>
              </a:rPr>
              <a:t>RDD</a:t>
            </a:r>
            <a:r>
              <a:rPr lang="zh-CN" altLang="en-US" b="1" smtClean="0">
                <a:solidFill>
                  <a:srgbClr val="00B050"/>
                </a:solidFill>
              </a:rPr>
              <a:t>依赖关系的建立：</a:t>
            </a:r>
            <a:endParaRPr lang="zh-CN" altLang="en-US" b="1">
              <a:solidFill>
                <a:srgbClr val="00B050"/>
              </a:solidFill>
            </a:endParaRPr>
          </a:p>
          <a:p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828" y="2191970"/>
            <a:ext cx="34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org.apache.spark.rdd.RDD#map</a:t>
            </a:r>
            <a:r>
              <a:rPr lang="zh-CN" altLang="en-US" sz="1400" b="1" smtClean="0"/>
              <a:t>方法实现：</a:t>
            </a:r>
            <a:endParaRPr lang="zh-CN" altLang="en-US" sz="1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2592797"/>
            <a:ext cx="7098258" cy="9528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4972374"/>
            <a:ext cx="1211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中创建了一个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，而且把当前</a:t>
            </a:r>
            <a:r>
              <a:rPr lang="en-US" altLang="zh-CN" sz="1400" smtClean="0"/>
              <a:t>RDD</a:t>
            </a:r>
            <a:r>
              <a:rPr lang="zh-CN" altLang="en-US" sz="1400" smtClean="0"/>
              <a:t>的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引用传入，所以新创建的</a:t>
            </a:r>
            <a:r>
              <a:rPr lang="en-US" altLang="zh-CN" sz="1400" smtClean="0"/>
              <a:t>MapPartitionsRDD</a:t>
            </a:r>
            <a:r>
              <a:rPr lang="zh-CN" altLang="en-US" sz="1400" smtClean="0"/>
              <a:t>的父</a:t>
            </a:r>
            <a:r>
              <a:rPr lang="en-US" altLang="zh-CN" sz="1400" smtClean="0"/>
              <a:t>RDD</a:t>
            </a:r>
            <a:r>
              <a:rPr lang="zh-CN" altLang="en-US" sz="1400" smtClean="0"/>
              <a:t>依赖就建立起来了，就是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引用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0" y="3987238"/>
            <a:ext cx="7098258" cy="8372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828" y="3679461"/>
            <a:ext cx="24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MapPartitionsRDD</a:t>
            </a:r>
            <a:r>
              <a:rPr lang="zh-CN" altLang="en-US" sz="1400" b="1" smtClean="0"/>
              <a:t>的构造器：</a:t>
            </a:r>
            <a:endParaRPr lang="zh-CN" altLang="en-US" sz="1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" y="5735772"/>
            <a:ext cx="7043737" cy="9541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9208" y="5371929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ShuffledRDD</a:t>
            </a:r>
            <a:r>
              <a:rPr lang="zh-CN" altLang="en-US" sz="1400" b="1"/>
              <a:t>的依赖关系建立</a:t>
            </a:r>
            <a:r>
              <a:rPr lang="zh-CN" altLang="en-US" sz="1400" b="1" smtClean="0"/>
              <a:t>同理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56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84" y="37322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UnionRDD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 smtClean="0">
                <a:solidFill>
                  <a:srgbClr val="FF0000"/>
                </a:solidFill>
              </a:rPr>
              <a:t>关系的建立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15066" y="864541"/>
            <a:ext cx="7648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首先查看org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.apache.spark.rdd.RDD#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union源码，我们可以看出调用了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721809"/>
            <a:ext cx="3801486" cy="562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34" y="2462164"/>
            <a:ext cx="688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查看org.apache.spark.SparkContext#union源码发现，创建了一个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和要合并的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序列传入到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的主构造器中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04" y="2507216"/>
            <a:ext cx="4656271" cy="12250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70" y="4045794"/>
            <a:ext cx="6121705" cy="864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0380" y="4088755"/>
            <a:ext cx="5329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主构造器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源码，其中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参数可以升级为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的成员，所以可以使用该成员获取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的依赖关系，其实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64" y="1513730"/>
            <a:ext cx="5424650" cy="61799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209314" y="1284273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38429" y="219366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238429" y="3816337"/>
            <a:ext cx="307910" cy="229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769" y="5133845"/>
            <a:ext cx="6121705" cy="15181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334" y="5253681"/>
            <a:ext cx="532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获取依赖关系的方法源码：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69504" y="6622595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应该很容易懂，不解释了</a:t>
            </a:r>
          </a:p>
        </p:txBody>
      </p:sp>
    </p:spTree>
    <p:extLst>
      <p:ext uri="{BB962C8B-B14F-4D97-AF65-F5344CB8AC3E}">
        <p14:creationId xmlns:p14="http://schemas.microsoft.com/office/powerpoint/2010/main" val="161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7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8310" y="1352939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待解决问题：广播</a:t>
            </a:r>
            <a:r>
              <a:rPr lang="en-US" altLang="zh-CN" smtClean="0"/>
              <a:t>+</a:t>
            </a:r>
            <a:r>
              <a:rPr lang="zh-CN" altLang="en-US" smtClean="0"/>
              <a:t>加速器</a:t>
            </a:r>
            <a:r>
              <a:rPr lang="en-US" altLang="zh-CN" smtClean="0"/>
              <a:t>+AddFile+AddJar</a:t>
            </a:r>
            <a:r>
              <a:rPr lang="zh-CN" altLang="en-US" smtClean="0"/>
              <a:t>的实现原理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1474284" cy="247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477675"/>
            <a:ext cx="11474284" cy="63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916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zh-CN" altLang="en-US"/>
              <a:t>val r1 =sc.parallelize(List(1,2,4</a:t>
            </a:r>
            <a:r>
              <a:rPr lang="zh-CN" altLang="en-US" smtClean="0"/>
              <a:t>))  </a:t>
            </a:r>
            <a:r>
              <a:rPr lang="en-US" altLang="zh-CN"/>
              <a:t>//org.apache.spark.rdd.RDD[Int] = ParallelCollectionRDD[1]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r2 =sc.parallelize(List(3,5))     //org.apache.spark.rdd.RDD[Int] = ParallelCollectionRDD[2]</a:t>
            </a:r>
          </a:p>
          <a:p>
            <a:r>
              <a:rPr lang="en-US" altLang="zh-CN" smtClean="0"/>
              <a:t> val </a:t>
            </a:r>
            <a:r>
              <a:rPr lang="en-US" altLang="zh-CN"/>
              <a:t>r3  = r1.union(r2)      //org.apache.spark.rdd.RDD[Int] = UnionRDD[3</a:t>
            </a:r>
            <a:r>
              <a:rPr lang="en-US" altLang="zh-CN" smtClean="0"/>
              <a:t>]</a:t>
            </a:r>
          </a:p>
          <a:p>
            <a:r>
              <a:rPr lang="en-US" altLang="zh-CN"/>
              <a:t> val r4 = r3.map(x=&gt;(x,x))  //org.apache.spark.rdd.RDD[(Int, Int)] = MapPartitionsRDD[31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 val deps = r4.repartition(3</a:t>
            </a:r>
            <a:r>
              <a:rPr lang="en-US" altLang="zh-CN"/>
              <a:t>).groupByKey.dependencies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 // </a:t>
            </a:r>
            <a:r>
              <a:rPr lang="en-US" altLang="zh-CN" smtClean="0">
                <a:solidFill>
                  <a:srgbClr val="FF0000"/>
                </a:solidFill>
              </a:rPr>
              <a:t>Seq</a:t>
            </a:r>
            <a:r>
              <a:rPr lang="en-US" altLang="zh-CN" smtClean="0"/>
              <a:t>[org.apache.spark.Dependency</a:t>
            </a:r>
            <a:r>
              <a:rPr lang="en-US" altLang="zh-CN"/>
              <a:t>[_]] = 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en-US" altLang="zh-CN"/>
              <a:t>(org.apache.spark.ShuffleDependency@3c9ce9c8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val </a:t>
            </a:r>
            <a:r>
              <a:rPr lang="en-US" altLang="zh-CN"/>
              <a:t>dep =r4.repartition(3).groupByKey.dependencies(0)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// org.apache.spark.Dependency</a:t>
            </a:r>
            <a:r>
              <a:rPr lang="en-US" altLang="zh-CN"/>
              <a:t>[_] = org.apache.spark.</a:t>
            </a:r>
            <a:r>
              <a:rPr lang="en-US" altLang="zh-CN">
                <a:solidFill>
                  <a:srgbClr val="FF0000"/>
                </a:solidFill>
              </a:rPr>
              <a:t>ShuffleDependency</a:t>
            </a:r>
            <a:r>
              <a:rPr lang="en-US" altLang="zh-CN"/>
              <a:t>@7e0ea3e5</a:t>
            </a:r>
          </a:p>
          <a:p>
            <a:r>
              <a:rPr lang="en-US" altLang="zh-CN"/>
              <a:t>val depRdd = dep.rdd  // org.apache.spark.rdd.RDD[_] = MapPartitionsRDD[35</a:t>
            </a:r>
            <a:r>
              <a:rPr lang="en-US" altLang="zh-CN" smtClean="0"/>
              <a:t>] </a:t>
            </a:r>
            <a:r>
              <a:rPr lang="zh-CN" altLang="en-US" smtClean="0"/>
              <a:t>获取</a:t>
            </a:r>
            <a:r>
              <a:rPr lang="en-US" altLang="zh-CN" smtClean="0"/>
              <a:t>shuffle</a:t>
            </a:r>
            <a:r>
              <a:rPr lang="zh-CN" altLang="en-US" smtClean="0"/>
              <a:t>依赖的</a:t>
            </a:r>
            <a:r>
              <a:rPr lang="en-US" altLang="zh-CN" smtClean="0"/>
              <a:t>RDD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747" y="1884784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3000" y="21087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3000" y="303245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3862875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0" y="4786606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8963" y="2079184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268963" y="3032450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329075" y="3910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9075" y="47866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25755" y="2491274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3685" y="2920483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52106" y="4059557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>
            <a:off x="2001416" y="2340794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001416" y="3132545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11504" y="3158618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001416" y="3225851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1"/>
          </p:cNvCxnSpPr>
          <p:nvPr/>
        </p:nvCxnSpPr>
        <p:spPr>
          <a:xfrm>
            <a:off x="2012995" y="2362380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001416" y="3293497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4" idx="1"/>
          </p:cNvCxnSpPr>
          <p:nvPr/>
        </p:nvCxnSpPr>
        <p:spPr>
          <a:xfrm>
            <a:off x="1974718" y="4056276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1"/>
          </p:cNvCxnSpPr>
          <p:nvPr/>
        </p:nvCxnSpPr>
        <p:spPr>
          <a:xfrm flipV="1">
            <a:off x="2001416" y="4279566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12571" y="4668179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2284" y="5982635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64664" y="2920483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531708" y="28990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536616" y="40450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81475" y="40626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31401" y="3555440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415911" y="3540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9" name="直接箭头连接符 58"/>
          <p:cNvCxnSpPr>
            <a:endCxn id="52" idx="1"/>
          </p:cNvCxnSpPr>
          <p:nvPr/>
        </p:nvCxnSpPr>
        <p:spPr>
          <a:xfrm>
            <a:off x="4100803" y="3132545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2" idx="1"/>
          </p:cNvCxnSpPr>
          <p:nvPr/>
        </p:nvCxnSpPr>
        <p:spPr>
          <a:xfrm flipV="1">
            <a:off x="4112382" y="3703306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711347" y="3979506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155653" y="59826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3932780" y="2258008"/>
            <a:ext cx="1077759" cy="66247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69195" y="20811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1577" y="191516"/>
            <a:ext cx="8450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的入口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DAGScheduler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handleJobSubmitted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createResultStage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开始，再然后调用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85" y="511152"/>
            <a:ext cx="8437816" cy="897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4185" y="1474641"/>
            <a:ext cx="8437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getShuffleDependencies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方法作用：根据传入的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获取该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的一个父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依赖，只能获取到该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就算该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前面有多个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依赖也只能返回最近的一个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。例如左边的血统，由于从最后开始寻找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依赖，所以传入最后一个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最后返回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2:Shuffle,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然后执行</a:t>
            </a:r>
            <a:r>
              <a:rPr lang="en-US" altLang="zh-CN" sz="1050" smtClean="0"/>
              <a:t>getOrCreateParentStages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算子对依赖创建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，接下来看一下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实现如左下图所示，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shuffleId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创建了返回该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，如果没有创建的话，进行如下步骤：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845" y="0"/>
            <a:ext cx="3816422" cy="2453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3952"/>
            <a:ext cx="8428560" cy="4404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28560" y="2389535"/>
            <a:ext cx="376344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方法找到当前</a:t>
            </a:r>
            <a:r>
              <a:rPr lang="en-US" altLang="zh-CN" sz="1050" smtClean="0"/>
              <a:t>shuffleDep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依赖的“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getMissingAncestorShuffleDependencies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实现下一页讲解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然后对步骤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中的结果进行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，对每一依赖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，对步骤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中的所有依赖创建完毕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之后，退出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之外的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，该步骤是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getOrCreateShuffleMapStage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参数中的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shuffleDep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进行创建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56622" y="5793784"/>
            <a:ext cx="330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创建顺序：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从后向前找到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依赖的存储在栈中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由于栈顶是最前面的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依赖）然后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逐渐创建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的创建是由前向后的</a:t>
            </a:r>
          </a:p>
        </p:txBody>
      </p:sp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5"/>
            <a:ext cx="12273538" cy="6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2506" y="1324948"/>
            <a:ext cx="1408922" cy="35549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7759" y="154888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7759" y="247261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759" y="330303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759" y="4226770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834" y="33503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3834" y="42267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80514" y="1931438"/>
            <a:ext cx="1189823" cy="23142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18444" y="2360647"/>
            <a:ext cx="737118" cy="424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6865" y="3499721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56175" y="17809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256175" y="2572709"/>
            <a:ext cx="1350690" cy="1449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266263" y="2598782"/>
            <a:ext cx="1350690" cy="9094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56175" y="2666015"/>
            <a:ext cx="1350690" cy="1804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1"/>
          </p:cNvCxnSpPr>
          <p:nvPr/>
        </p:nvCxnSpPr>
        <p:spPr>
          <a:xfrm>
            <a:off x="6267754" y="1802544"/>
            <a:ext cx="1339111" cy="19171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256175" y="2733661"/>
            <a:ext cx="1339111" cy="10065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6229477" y="3496440"/>
            <a:ext cx="1377388" cy="2232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1"/>
          </p:cNvCxnSpPr>
          <p:nvPr/>
        </p:nvCxnSpPr>
        <p:spPr>
          <a:xfrm flipV="1">
            <a:off x="6256175" y="3719730"/>
            <a:ext cx="1350690" cy="7289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889949" y="872413"/>
            <a:ext cx="1310252" cy="646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89388" y="6770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RDD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67330" y="4108343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87043" y="5422799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9423" y="2360647"/>
            <a:ext cx="821094" cy="1565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86467" y="23392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791375" y="34851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86160" y="2995604"/>
            <a:ext cx="737119" cy="44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670670" y="29810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34" name="直接箭头连接符 33"/>
          <p:cNvCxnSpPr>
            <a:endCxn id="28" idx="1"/>
          </p:cNvCxnSpPr>
          <p:nvPr/>
        </p:nvCxnSpPr>
        <p:spPr>
          <a:xfrm>
            <a:off x="8355562" y="2572709"/>
            <a:ext cx="1063861" cy="57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8367141" y="3143470"/>
            <a:ext cx="1052282" cy="6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66106" y="3419670"/>
            <a:ext cx="888613" cy="188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10412" y="542279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Union</a:t>
            </a:r>
            <a:r>
              <a:rPr lang="zh-CN" altLang="en-US" smtClean="0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5700" y="457202"/>
            <a:ext cx="1408922" cy="57289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50953" y="681137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50953" y="1604868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50953" y="2435293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50953" y="335902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76916" y="651602"/>
            <a:ext cx="7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(1,1)</a:t>
            </a:r>
          </a:p>
          <a:p>
            <a:r>
              <a:rPr lang="en-US" altLang="zh-CN" sz="1400" smtClean="0"/>
              <a:t>(2,2)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2876916" y="1604868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(3,3</a:t>
            </a:r>
            <a:r>
              <a:rPr lang="en-US" altLang="zh-CN" sz="1400" smtClean="0"/>
              <a:t>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</a:t>
            </a:r>
            <a:r>
              <a:rPr lang="en-US" altLang="zh-CN" sz="1200" smtClean="0"/>
              <a:t>….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2937028" y="24826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37028" y="33590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577858" y="2473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28678" y="15593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50953" y="4253744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37028" y="42537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44710" y="5309119"/>
            <a:ext cx="858416" cy="475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0785" y="530911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….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408575" y="1933358"/>
            <a:ext cx="1350690" cy="7917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3"/>
          </p:cNvCxnSpPr>
          <p:nvPr/>
        </p:nvCxnSpPr>
        <p:spPr>
          <a:xfrm>
            <a:off x="3609369" y="913212"/>
            <a:ext cx="1788390" cy="86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624638" y="1780958"/>
            <a:ext cx="1761542" cy="4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3"/>
          </p:cNvCxnSpPr>
          <p:nvPr/>
        </p:nvCxnSpPr>
        <p:spPr>
          <a:xfrm flipV="1">
            <a:off x="3609369" y="1832784"/>
            <a:ext cx="1753714" cy="84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3"/>
          </p:cNvCxnSpPr>
          <p:nvPr/>
        </p:nvCxnSpPr>
        <p:spPr>
          <a:xfrm flipV="1">
            <a:off x="3609369" y="1878333"/>
            <a:ext cx="1753714" cy="1718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626707" y="1902432"/>
            <a:ext cx="1764190" cy="25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1" idx="3"/>
            <a:endCxn id="3" idx="1"/>
          </p:cNvCxnSpPr>
          <p:nvPr/>
        </p:nvCxnSpPr>
        <p:spPr>
          <a:xfrm flipV="1">
            <a:off x="3603126" y="1786814"/>
            <a:ext cx="1794633" cy="376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4638" y="1046360"/>
            <a:ext cx="1738445" cy="162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672351" y="2725109"/>
            <a:ext cx="1712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624638" y="3508262"/>
            <a:ext cx="1738445" cy="88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1" idx="3"/>
          </p:cNvCxnSpPr>
          <p:nvPr/>
        </p:nvCxnSpPr>
        <p:spPr>
          <a:xfrm flipV="1">
            <a:off x="3603126" y="3578293"/>
            <a:ext cx="1759957" cy="1968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" idx="1"/>
          </p:cNvCxnSpPr>
          <p:nvPr/>
        </p:nvCxnSpPr>
        <p:spPr>
          <a:xfrm flipV="1">
            <a:off x="3629824" y="4464701"/>
            <a:ext cx="1767935" cy="1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5" idx="1"/>
          </p:cNvCxnSpPr>
          <p:nvPr/>
        </p:nvCxnSpPr>
        <p:spPr>
          <a:xfrm>
            <a:off x="3648719" y="1859252"/>
            <a:ext cx="1749040" cy="168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461542" y="4652972"/>
            <a:ext cx="919137" cy="131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81255" y="5967428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1:Shuffle</a:t>
            </a:r>
            <a:r>
              <a:rPr lang="zh-CN" altLang="en-US" smtClean="0">
                <a:solidFill>
                  <a:srgbClr val="FF0000"/>
                </a:solidFill>
              </a:rPr>
              <a:t>过程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11" y="503419"/>
            <a:ext cx="6410623" cy="39018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1934" y="49545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寻找依赖从后向前，先找到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89" y="4986840"/>
            <a:ext cx="1114286" cy="3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0710" y="4957646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存到</a:t>
            </a:r>
            <a:r>
              <a:rPr lang="en-US" altLang="zh-CN" smtClean="0"/>
              <a:t>Stack</a:t>
            </a:r>
            <a:r>
              <a:rPr lang="zh-CN" altLang="en-US" smtClean="0"/>
              <a:t>中，再找到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710" y="4948745"/>
            <a:ext cx="1019048" cy="3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87996" y="4986840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存储到</a:t>
            </a:r>
            <a:r>
              <a:rPr lang="en-US" altLang="zh-CN" smtClean="0"/>
              <a:t>Stack</a:t>
            </a:r>
            <a:r>
              <a:rPr lang="zh-CN" altLang="en-US" smtClean="0"/>
              <a:t>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99388" y="5449078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Stack</a:t>
            </a:r>
            <a:r>
              <a:rPr lang="zh-CN" altLang="en-US" smtClean="0"/>
              <a:t>栈顶是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58" y="5475553"/>
            <a:ext cx="1019048" cy="3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3423" y="5475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所以先为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36" y="5502028"/>
            <a:ext cx="1019048" cy="34285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85672" y="5449078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stage</a:t>
            </a:r>
            <a:r>
              <a:rPr lang="zh-CN" altLang="en-US" smtClean="0"/>
              <a:t>，再为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19" y="5507838"/>
            <a:ext cx="1114286" cy="30476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65081" y="5502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006465"/>
            <a:ext cx="7392830" cy="3569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6383" y="298579"/>
            <a:ext cx="6453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solidFill>
                  <a:srgbClr val="FF0000"/>
                </a:solidFill>
              </a:rPr>
              <a:t>书签，明天研究</a:t>
            </a:r>
            <a:r>
              <a:rPr lang="en-US" altLang="zh-CN" sz="4000" smtClean="0">
                <a:solidFill>
                  <a:srgbClr val="FF0000"/>
                </a:solidFill>
              </a:rPr>
              <a:t>Stage</a:t>
            </a:r>
            <a:r>
              <a:rPr lang="zh-CN" altLang="en-US" sz="4000" smtClean="0">
                <a:solidFill>
                  <a:srgbClr val="FF0000"/>
                </a:solidFill>
              </a:rPr>
              <a:t>的提交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49" y="3983868"/>
            <a:ext cx="7825273" cy="28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14" y="5272007"/>
            <a:ext cx="9876190" cy="18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35" y="0"/>
            <a:ext cx="6377246" cy="2306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33" y="2306115"/>
            <a:ext cx="6232848" cy="31847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0767" y="9050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尾递归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628" y="2552203"/>
            <a:ext cx="520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引用地址：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  https</a:t>
            </a:r>
            <a:r>
              <a:rPr lang="en-US" altLang="zh-CN"/>
              <a:t>://www.zhihu.com/question/20761771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2583" y="3512271"/>
            <a:ext cx="3601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接下来开始看</a:t>
            </a:r>
            <a:r>
              <a:rPr lang="en-US" altLang="zh-CN" sz="1600" b="1" smtClean="0"/>
              <a:t>SparkContext</a:t>
            </a:r>
            <a:r>
              <a:rPr lang="zh-CN" altLang="en-US" sz="1600" b="1" smtClean="0"/>
              <a:t>中的内容了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1353</Words>
  <Application>Microsoft Office PowerPoint</Application>
  <PresentationFormat>宽屏</PresentationFormat>
  <Paragraphs>232</Paragraphs>
  <Slides>34</Slides>
  <Notes>8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Microsoft JhengHei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364</cp:revision>
  <dcterms:created xsi:type="dcterms:W3CDTF">2017-04-02T02:10:47Z</dcterms:created>
  <dcterms:modified xsi:type="dcterms:W3CDTF">2017-04-09T14:11:23Z</dcterms:modified>
</cp:coreProperties>
</file>