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85" r:id="rId12"/>
    <p:sldId id="282" r:id="rId13"/>
    <p:sldId id="283" r:id="rId14"/>
    <p:sldId id="284" r:id="rId15"/>
    <p:sldId id="267" r:id="rId16"/>
    <p:sldId id="268" r:id="rId17"/>
    <p:sldId id="265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BCF29-52E9-4B6F-BE17-814B78939943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57E2C-20B6-4ABE-B68C-98AB9259D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3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53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29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75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5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5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0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4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78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05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04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64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9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3BB8F-F75A-4DD3-9170-FD8E567AFB64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7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30" y="1527681"/>
            <a:ext cx="9809524" cy="230476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7730" y="1137498"/>
            <a:ext cx="9809524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 =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WorkerArguments(argStrings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conf)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9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4160" y="130628"/>
            <a:ext cx="528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SchedulerBackend</a:t>
            </a:r>
            <a:r>
              <a:rPr lang="zh-CN" altLang="en-US" smtClean="0"/>
              <a:t>作用：</a:t>
            </a:r>
            <a:r>
              <a:rPr lang="zh-CN" altLang="en-US"/>
              <a:t>申请资源和</a:t>
            </a:r>
            <a:r>
              <a:rPr lang="en-US" altLang="zh-CN"/>
              <a:t>task</a:t>
            </a:r>
            <a:r>
              <a:rPr lang="zh-CN" altLang="en-US"/>
              <a:t>执行</a:t>
            </a:r>
            <a:r>
              <a:rPr lang="zh-CN" altLang="en-US"/>
              <a:t>和</a:t>
            </a:r>
            <a:r>
              <a:rPr lang="zh-CN" altLang="en-US" smtClean="0"/>
              <a:t>管理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4" y="1245325"/>
            <a:ext cx="6632625" cy="19209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0464" y="609897"/>
            <a:ext cx="9185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/>
              <a:t>SparkContext</a:t>
            </a:r>
            <a:r>
              <a:rPr lang="zh-CN" altLang="en-US" sz="1400" smtClean="0"/>
              <a:t>中</a:t>
            </a:r>
            <a:r>
              <a:rPr lang="en-US" altLang="zh-CN" sz="1400" i="1"/>
              <a:t>_</a:t>
            </a:r>
            <a:r>
              <a:rPr lang="en-US" altLang="zh-CN" sz="1400" i="1"/>
              <a:t>taskScheduler</a:t>
            </a:r>
            <a:r>
              <a:rPr lang="zh-CN" altLang="en-US" sz="1400" i="1" smtClean="0"/>
              <a:t>启动</a:t>
            </a:r>
            <a:r>
              <a:rPr lang="zh-CN" altLang="en-US" sz="1400" smtClean="0"/>
              <a:t>：</a:t>
            </a:r>
            <a:endParaRPr lang="en-US" altLang="zh-CN" sz="1400" smtClean="0"/>
          </a:p>
          <a:p>
            <a:r>
              <a:rPr lang="en-US" altLang="zh-CN" sz="1400" i="1"/>
              <a:t>	</a:t>
            </a:r>
            <a:r>
              <a:rPr lang="en-US" altLang="zh-CN" sz="1400" i="1" smtClean="0"/>
              <a:t>		</a:t>
            </a:r>
            <a:r>
              <a:rPr lang="en-US" altLang="zh-CN" sz="1400" b="1" i="1" smtClean="0">
                <a:solidFill>
                  <a:srgbClr val="FF0000"/>
                </a:solidFill>
              </a:rPr>
              <a:t>TODO </a:t>
            </a:r>
            <a:r>
              <a:rPr lang="zh-CN" altLang="en-US" sz="1400" b="1" i="1">
                <a:solidFill>
                  <a:srgbClr val="FF0000"/>
                </a:solidFill>
              </a:rPr>
              <a:t>先创建</a:t>
            </a:r>
            <a:r>
              <a:rPr lang="en-US" altLang="zh-CN" sz="1400" b="1" i="1">
                <a:solidFill>
                  <a:srgbClr val="FF0000"/>
                </a:solidFill>
              </a:rPr>
              <a:t>TaskScheduler</a:t>
            </a:r>
            <a:r>
              <a:rPr lang="zh-CN" altLang="en-US" sz="1400" b="1" i="1">
                <a:solidFill>
                  <a:srgbClr val="FF0000"/>
                </a:solidFill>
              </a:rPr>
              <a:t>原因：</a:t>
            </a:r>
            <a:r>
              <a:rPr lang="en-US" altLang="zh-CN" sz="1400" b="1" i="1">
                <a:solidFill>
                  <a:srgbClr val="FF0000"/>
                </a:solidFill>
              </a:rPr>
              <a:t>DAGScheduler</a:t>
            </a:r>
            <a:r>
              <a:rPr lang="zh-CN" altLang="en-US" sz="1400" b="1" i="1">
                <a:solidFill>
                  <a:srgbClr val="FF0000"/>
                </a:solidFill>
              </a:rPr>
              <a:t>的构造参数需要</a:t>
            </a:r>
            <a:r>
              <a:rPr lang="en-US" altLang="zh-CN" sz="1400" b="1" i="1">
                <a:solidFill>
                  <a:srgbClr val="FF0000"/>
                </a:solidFill>
              </a:rPr>
              <a:t>taskScheduler</a:t>
            </a:r>
            <a:r>
              <a:rPr lang="zh-CN" altLang="en-US" sz="1400" b="1" i="1">
                <a:solidFill>
                  <a:srgbClr val="FF0000"/>
                </a:solidFill>
              </a:rPr>
              <a:t>成员</a:t>
            </a:r>
            <a:endParaRPr lang="zh-CN" altLang="en-US" sz="1400" b="1">
              <a:solidFill>
                <a:srgbClr val="FF0000"/>
              </a:solidFill>
            </a:endParaRPr>
          </a:p>
          <a:p>
            <a:endParaRPr lang="en-US" altLang="zh-CN" sz="1400" smtClean="0"/>
          </a:p>
          <a:p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420464" y="4206239"/>
            <a:ext cx="8387232" cy="1777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开启</a:t>
            </a:r>
            <a:r>
              <a:rPr lang="zh-CN" altLang="en-US" b="1"/>
              <a:t>推测</a:t>
            </a:r>
            <a:r>
              <a:rPr lang="zh-CN" altLang="en-US" b="1" smtClean="0"/>
              <a:t>机制：</a:t>
            </a:r>
            <a:endParaRPr lang="zh-CN" altLang="en-US"/>
          </a:p>
          <a:p>
            <a:r>
              <a:rPr lang="zh-CN" altLang="en-US" sz="1050"/>
              <a:t>推测机制后，如果集群中，某一台机器的几个</a:t>
            </a:r>
            <a:r>
              <a:rPr lang="en-US" altLang="zh-CN" sz="1050"/>
              <a:t>task</a:t>
            </a:r>
            <a:r>
              <a:rPr lang="zh-CN" altLang="en-US" sz="1050"/>
              <a:t>特别慢，推测机制会将任务分配到其他机器执行，最后</a:t>
            </a:r>
            <a:r>
              <a:rPr lang="en-US" altLang="zh-CN" sz="1050"/>
              <a:t>Spark</a:t>
            </a:r>
            <a:r>
              <a:rPr lang="zh-CN" altLang="en-US" sz="1050"/>
              <a:t>会选取最快的作为最终结果。</a:t>
            </a:r>
          </a:p>
          <a:p>
            <a:r>
              <a:rPr lang="zh-CN" altLang="en-US" sz="1050"/>
              <a:t>在</a:t>
            </a:r>
            <a:r>
              <a:rPr lang="en-US" altLang="zh-CN" sz="1050"/>
              <a:t>spark-default.conf </a:t>
            </a:r>
            <a:r>
              <a:rPr lang="zh-CN" altLang="en-US" sz="1050"/>
              <a:t>中添加：</a:t>
            </a:r>
            <a:r>
              <a:rPr lang="en-US" altLang="zh-CN" sz="1050"/>
              <a:t>spark.speculation true</a:t>
            </a:r>
          </a:p>
          <a:p>
            <a:r>
              <a:rPr lang="zh-CN" altLang="en-US" sz="1050"/>
              <a:t>推测机制与以下几个参数有关：</a:t>
            </a:r>
          </a:p>
          <a:p>
            <a:r>
              <a:rPr lang="en-US" altLang="zh-CN" sz="1050"/>
              <a:t>1. spark.speculation.interval 100</a:t>
            </a:r>
            <a:r>
              <a:rPr lang="zh-CN" altLang="en-US" sz="1050"/>
              <a:t>：检测周期，单位毫秒；</a:t>
            </a:r>
          </a:p>
          <a:p>
            <a:r>
              <a:rPr lang="en-US" altLang="zh-CN" sz="1050"/>
              <a:t>2. spark.speculation.quantile 0.75</a:t>
            </a:r>
            <a:r>
              <a:rPr lang="zh-CN" altLang="en-US" sz="1050"/>
              <a:t>：完成</a:t>
            </a:r>
            <a:r>
              <a:rPr lang="en-US" altLang="zh-CN" sz="1050"/>
              <a:t>task</a:t>
            </a:r>
            <a:r>
              <a:rPr lang="zh-CN" altLang="en-US" sz="1050"/>
              <a:t>的百分比时启动推测；</a:t>
            </a:r>
          </a:p>
          <a:p>
            <a:r>
              <a:rPr lang="en-US" altLang="zh-CN" sz="1050"/>
              <a:t>3. spark.speculation.multiplier 1.5</a:t>
            </a:r>
            <a:r>
              <a:rPr lang="zh-CN" altLang="en-US" sz="1050"/>
              <a:t>：比其他的慢多少倍时启动</a:t>
            </a:r>
            <a:r>
              <a:rPr lang="zh-CN" altLang="en-US" sz="1050"/>
              <a:t>推测</a:t>
            </a:r>
            <a:r>
              <a:rPr lang="zh-CN" altLang="en-US" sz="1050" smtClean="0"/>
              <a:t>。</a:t>
            </a:r>
            <a:endParaRPr lang="en-US" altLang="zh-CN" sz="1050" smtClean="0"/>
          </a:p>
          <a:p>
            <a:endParaRPr lang="zh-CN" altLang="en-US" sz="1050"/>
          </a:p>
          <a:p>
            <a:r>
              <a:rPr lang="zh-CN" altLang="en-US" smtClean="0"/>
              <a:t>在</a:t>
            </a:r>
            <a:r>
              <a:rPr lang="en-US" altLang="zh-CN" smtClean="0"/>
              <a:t>TaskSchedulerImpl</a:t>
            </a:r>
            <a:r>
              <a:rPr lang="zh-CN" altLang="en-US" smtClean="0"/>
              <a:t>的</a:t>
            </a:r>
            <a:r>
              <a:rPr lang="en-US" altLang="zh-CN" smtClean="0"/>
              <a:t>start</a:t>
            </a:r>
            <a:r>
              <a:rPr lang="zh-CN" altLang="en-US" smtClean="0"/>
              <a:t>方法内判断是否开启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365" y="4765281"/>
            <a:ext cx="5216435" cy="21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5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0" y="2117055"/>
            <a:ext cx="9190471" cy="3134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62796" y="541538"/>
            <a:ext cx="3104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书签，明天继续 </a:t>
            </a:r>
            <a:r>
              <a:rPr lang="en-US" altLang="zh-CN" smtClean="0"/>
              <a:t>SaprkContext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370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55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6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9743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620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450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park-yarn2"/>
          <p:cNvPicPr/>
          <p:nvPr/>
        </p:nvPicPr>
        <p:blipFill>
          <a:blip r:embed="rId2"/>
          <a:stretch>
            <a:fillRect/>
          </a:stretch>
        </p:blipFill>
        <p:spPr>
          <a:xfrm>
            <a:off x="1270907" y="1223871"/>
            <a:ext cx="8717824" cy="483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8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738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2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3566" y="1436915"/>
            <a:ext cx="7776754" cy="467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34194" y="1532708"/>
            <a:ext cx="7646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RpcEnv</a:t>
            </a:r>
            <a:r>
              <a:rPr lang="zh-CN" altLang="en-US" smtClean="0"/>
              <a:t>的子类</a:t>
            </a:r>
            <a:r>
              <a:rPr lang="en-US" altLang="zh-CN" smtClean="0"/>
              <a:t>NettyRpcEnv</a:t>
            </a:r>
            <a:r>
              <a:rPr lang="zh-CN" altLang="en-US" smtClean="0"/>
              <a:t>成员：</a:t>
            </a:r>
            <a:endParaRPr lang="en-US" altLang="zh-CN"/>
          </a:p>
          <a:p>
            <a:r>
              <a:rPr lang="en-US" altLang="zh-CN" smtClean="0"/>
              <a:t>		dispatcher</a:t>
            </a:r>
            <a:r>
              <a:rPr lang="en-US" altLang="zh-CN"/>
              <a:t>: Dispatcher = new Dispatcher(this</a:t>
            </a:r>
            <a:r>
              <a:rPr lang="en-US" altLang="zh-CN" smtClean="0"/>
              <a:t>),</a:t>
            </a:r>
            <a:r>
              <a:rPr lang="en-US" altLang="zh-CN"/>
              <a:t> </a:t>
            </a:r>
            <a:r>
              <a:rPr lang="en-US" altLang="zh-CN" smtClean="0"/>
              <a:t>dispatcher</a:t>
            </a:r>
            <a:r>
              <a:rPr lang="zh-CN" altLang="en-US" smtClean="0"/>
              <a:t>路由消息功能</a:t>
            </a:r>
            <a:r>
              <a:rPr lang="en-US" altLang="zh-CN" smtClean="0"/>
              <a:t>,</a:t>
            </a:r>
            <a:r>
              <a:rPr lang="zh-CN" altLang="en-US" smtClean="0"/>
              <a:t>一个</a:t>
            </a:r>
            <a:r>
              <a:rPr lang="en-US" altLang="zh-CN" smtClean="0"/>
              <a:t>RpcEnv</a:t>
            </a:r>
            <a:r>
              <a:rPr lang="zh-CN" altLang="en-US" smtClean="0"/>
              <a:t>只有一个</a:t>
            </a:r>
            <a:r>
              <a:rPr lang="en-US" altLang="zh-CN" smtClean="0"/>
              <a:t>dispatcher</a:t>
            </a:r>
            <a:r>
              <a:rPr lang="zh-CN" altLang="en-US" smtClean="0"/>
              <a:t>成员</a:t>
            </a:r>
            <a:r>
              <a:rPr lang="en-US" altLang="zh-CN" smtClean="0"/>
              <a:t>.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08087" y="2795451"/>
            <a:ext cx="5772233" cy="3317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8087" y="2856411"/>
            <a:ext cx="5772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Dispather</a:t>
            </a:r>
            <a:r>
              <a:rPr lang="zh-CN" altLang="en-US" sz="1600"/>
              <a:t>要点</a:t>
            </a:r>
            <a:r>
              <a:rPr lang="en-US" altLang="zh-CN" sz="1600" smtClean="0"/>
              <a:t>: </a:t>
            </a:r>
          </a:p>
          <a:p>
            <a:r>
              <a:rPr lang="en-US" altLang="zh-CN" sz="1600" smtClean="0"/>
              <a:t>Dispatcher#registerRpcEndpoint</a:t>
            </a:r>
            <a:r>
              <a:rPr lang="zh-CN" altLang="en-US" sz="1600" smtClean="0"/>
              <a:t>中</a:t>
            </a:r>
            <a:r>
              <a:rPr lang="en-US" altLang="zh-CN" sz="1600" smtClean="0"/>
              <a:t>new EndpointData</a:t>
            </a:r>
            <a:r>
              <a:rPr lang="zh-CN" altLang="en-US" sz="1600" smtClean="0"/>
              <a:t>完成</a:t>
            </a:r>
            <a:r>
              <a:rPr lang="en-US" altLang="zh-CN" sz="1600" smtClean="0"/>
              <a:t>InBox</a:t>
            </a:r>
            <a:r>
              <a:rPr lang="zh-CN" altLang="en-US" sz="1600" smtClean="0"/>
              <a:t>的初始化</a:t>
            </a:r>
            <a:r>
              <a:rPr lang="en-US" altLang="zh-CN" sz="1600" smtClean="0"/>
              <a:t>,</a:t>
            </a:r>
            <a:r>
              <a:rPr lang="zh-CN" altLang="en-US" sz="1600" smtClean="0"/>
              <a:t>初始化过程中存入</a:t>
            </a:r>
            <a:r>
              <a:rPr lang="en-US" altLang="zh-CN" sz="1600" smtClean="0"/>
              <a:t>OnSatrt</a:t>
            </a:r>
            <a:r>
              <a:rPr lang="zh-CN" altLang="en-US" sz="1600" smtClean="0"/>
              <a:t>消息</a:t>
            </a:r>
            <a:r>
              <a:rPr lang="en-US" altLang="zh-CN" sz="1600" smtClean="0"/>
              <a:t>.(</a:t>
            </a:r>
            <a:r>
              <a:rPr lang="zh-CN" altLang="en-US" sz="1600" smtClean="0"/>
              <a:t>每一个</a:t>
            </a:r>
            <a:r>
              <a:rPr lang="en-US" altLang="zh-CN" sz="1600" smtClean="0"/>
              <a:t>endpoint</a:t>
            </a:r>
            <a:r>
              <a:rPr lang="zh-CN" altLang="en-US" sz="1600" smtClean="0"/>
              <a:t>单独一个</a:t>
            </a:r>
            <a:r>
              <a:rPr lang="en-US" altLang="zh-CN" sz="1600" smtClean="0"/>
              <a:t>inbox)</a:t>
            </a:r>
          </a:p>
          <a:p>
            <a:r>
              <a:rPr lang="en-US" altLang="zh-CN" sz="1600" smtClean="0"/>
              <a:t>Dispatcher.MessageLoop</a:t>
            </a:r>
            <a:r>
              <a:rPr lang="zh-CN" altLang="en-US" sz="1600" smtClean="0"/>
              <a:t>任务死循环处理</a:t>
            </a:r>
            <a:r>
              <a:rPr lang="en-US" altLang="zh-CN" sz="1600" smtClean="0"/>
              <a:t>inbox</a:t>
            </a:r>
            <a:r>
              <a:rPr lang="zh-CN" altLang="en-US" sz="1600" smtClean="0"/>
              <a:t>的消息</a:t>
            </a:r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7132320" y="4240810"/>
            <a:ext cx="3048000" cy="18704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67256" y="4269768"/>
            <a:ext cx="70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Inbox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193373" y="4711336"/>
            <a:ext cx="279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process</a:t>
            </a:r>
            <a:r>
              <a:rPr lang="zh-CN" altLang="en-US" smtClean="0"/>
              <a:t>处理</a:t>
            </a:r>
            <a:r>
              <a:rPr lang="en-US" altLang="zh-CN" smtClean="0"/>
              <a:t>inbox</a:t>
            </a:r>
            <a:r>
              <a:rPr lang="zh-CN" altLang="en-US" smtClean="0"/>
              <a:t>中的消息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13166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535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434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119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159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604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674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395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324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807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38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8503" y="1245326"/>
            <a:ext cx="9535886" cy="540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29394" y="775063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Master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4719" y="1245326"/>
            <a:ext cx="875432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Master   </a:t>
            </a:r>
          </a:p>
          <a:p>
            <a:r>
              <a:rPr lang="en-US" altLang="zh-CN"/>
              <a:t>	persistenceEngine: </a:t>
            </a:r>
            <a:r>
              <a:rPr lang="en-US" altLang="zh-CN" smtClean="0"/>
              <a:t>PersistenceEngine </a:t>
            </a:r>
            <a:r>
              <a:rPr lang="zh-CN" altLang="en-US"/>
              <a:t>持久</a:t>
            </a:r>
            <a:r>
              <a:rPr lang="zh-CN" altLang="en-US" smtClean="0"/>
              <a:t>化引擎，</a:t>
            </a:r>
            <a:r>
              <a:rPr lang="en-US" altLang="zh-CN" smtClean="0"/>
              <a:t>Master</a:t>
            </a:r>
            <a:r>
              <a:rPr lang="zh-CN" altLang="en-US" smtClean="0"/>
              <a:t>用来恢复系统</a:t>
            </a: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r>
              <a:rPr lang="en-US" altLang="zh-CN" smtClean="0"/>
              <a:t>                                                                                                                                                                  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78241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14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8503" y="1245326"/>
            <a:ext cx="9535886" cy="540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29394" y="775063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4719" y="1245325"/>
            <a:ext cx="953967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Worker</a:t>
            </a:r>
            <a:r>
              <a:rPr lang="zh-CN" altLang="en-US" smtClean="0"/>
              <a:t>成员：</a:t>
            </a:r>
            <a:endParaRPr lang="en-US" altLang="zh-CN" smtClean="0"/>
          </a:p>
          <a:p>
            <a:r>
              <a:rPr lang="en-US" altLang="zh-CN"/>
              <a:t>	           </a:t>
            </a:r>
            <a:r>
              <a:rPr lang="en-US" altLang="zh-CN" sz="1400"/>
              <a:t> </a:t>
            </a:r>
            <a:r>
              <a:rPr lang="en-US" altLang="zh-CN" sz="1400" smtClean="0"/>
              <a:t>forwordMessageScheduler</a:t>
            </a:r>
            <a:r>
              <a:rPr lang="zh-CN" altLang="en-US" sz="1400" smtClean="0"/>
              <a:t>单个线程的线程池，用于</a:t>
            </a:r>
            <a:r>
              <a:rPr lang="en-US" altLang="zh-CN" sz="1400" smtClean="0"/>
              <a:t>worker</a:t>
            </a:r>
            <a:r>
              <a:rPr lang="zh-CN" altLang="en-US" sz="1400" smtClean="0"/>
              <a:t>消息的发送接受，注册</a:t>
            </a:r>
            <a:r>
              <a:rPr lang="en-US" altLang="zh-CN" sz="1400" smtClean="0"/>
              <a:t>master</a:t>
            </a:r>
            <a:r>
              <a:rPr lang="zh-CN" altLang="en-US" sz="1400" smtClean="0"/>
              <a:t>就是使用这个线程池完成的</a:t>
            </a:r>
            <a:endParaRPr lang="en-US" altLang="zh-CN" sz="1400" smtClean="0"/>
          </a:p>
          <a:p>
            <a:r>
              <a:rPr lang="en-US" altLang="zh-CN" sz="1400"/>
              <a:t>	 </a:t>
            </a:r>
            <a:r>
              <a:rPr lang="en-US" altLang="zh-CN" sz="1400" smtClean="0"/>
              <a:t>               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                                     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                                     </a:t>
            </a:r>
          </a:p>
          <a:p>
            <a:r>
              <a:rPr lang="en-US" altLang="zh-CN" sz="1400"/>
              <a:t>	 </a:t>
            </a:r>
            <a:r>
              <a:rPr lang="en-US" altLang="zh-CN" sz="1400" smtClean="0"/>
              <a:t>               </a:t>
            </a:r>
            <a:r>
              <a:rPr lang="en-US" altLang="zh-CN"/>
              <a:t>	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9824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8503" y="1245326"/>
            <a:ext cx="9535886" cy="540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29394" y="775063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Master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4719" y="1245326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29393" y="1715589"/>
            <a:ext cx="8813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声明周期方法：Worker</a:t>
            </a:r>
            <a:r>
              <a:rPr lang="zh-CN" altLang="en-US"/>
              <a:t>#</a:t>
            </a:r>
            <a:r>
              <a:rPr lang="zh-CN" altLang="en-US" smtClean="0"/>
              <a:t>onStart中调用</a:t>
            </a:r>
            <a:r>
              <a:rPr lang="en-US" altLang="zh-CN"/>
              <a:t>registerWithMaster</a:t>
            </a:r>
            <a:r>
              <a:rPr lang="en-US" altLang="zh-CN" smtClean="0"/>
              <a:t>()</a:t>
            </a:r>
            <a:r>
              <a:rPr lang="zh-CN" altLang="en-US" smtClean="0"/>
              <a:t>完成注册</a:t>
            </a:r>
            <a:r>
              <a:rPr lang="en-US" altLang="zh-CN" smtClean="0"/>
              <a:t> Worker#registerWithMaster</a:t>
            </a:r>
            <a:r>
              <a:rPr lang="zh-CN" altLang="en-US" smtClean="0"/>
              <a:t>中给自己发送</a:t>
            </a:r>
            <a:r>
              <a:rPr lang="en-US" altLang="zh-CN" smtClean="0"/>
              <a:t>ReregisterWithMaster</a:t>
            </a:r>
            <a:r>
              <a:rPr lang="zh-CN" altLang="en-US" smtClean="0"/>
              <a:t>消息，在自己的生命周期</a:t>
            </a:r>
            <a:r>
              <a:rPr lang="en-US" altLang="zh-CN" smtClean="0"/>
              <a:t>receive</a:t>
            </a:r>
            <a:r>
              <a:rPr lang="zh-CN" altLang="en-US" smtClean="0"/>
              <a:t>方法中处理</a:t>
            </a:r>
            <a:r>
              <a:rPr lang="en-US" altLang="zh-CN" smtClean="0"/>
              <a:t>ReregisterWithMaster</a:t>
            </a:r>
            <a:r>
              <a:rPr lang="zh-CN" altLang="en-US" smtClean="0"/>
              <a:t>消息向</a:t>
            </a:r>
            <a:r>
              <a:rPr lang="en-US" altLang="zh-CN" smtClean="0"/>
              <a:t>Master</a:t>
            </a:r>
            <a:r>
              <a:rPr lang="zh-CN" altLang="en-US" smtClean="0"/>
              <a:t>注册。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9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4137" y="534795"/>
            <a:ext cx="11460481" cy="6196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7375" y="6047750"/>
            <a:ext cx="5149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见下一页</a:t>
            </a:r>
            <a:r>
              <a:rPr lang="en-US" altLang="zh-CN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PPT</a:t>
            </a:r>
            <a:r>
              <a:rPr lang="zh-CN" altLang="en-US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启动</a:t>
            </a:r>
            <a:r>
              <a:rPr lang="en-US" altLang="zh-CN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Spark-Shell</a:t>
            </a:r>
            <a:r>
              <a:rPr lang="zh-CN" altLang="en-US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的参数输出：</a:t>
            </a:r>
            <a:endParaRPr lang="zh-CN" altLang="en-US" sz="2000" b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2180" y="722811"/>
            <a:ext cx="1096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SparkSubmit</a:t>
            </a:r>
            <a:r>
              <a:rPr lang="zh-CN" altLang="en-US" smtClean="0"/>
              <a:t>的</a:t>
            </a:r>
            <a:r>
              <a:rPr lang="en-US" altLang="zh-CN" smtClean="0"/>
              <a:t>main</a:t>
            </a:r>
            <a:r>
              <a:rPr lang="zh-CN" altLang="en-US" smtClean="0"/>
              <a:t>方法：                                 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80" y="1115961"/>
            <a:ext cx="4089658" cy="2109039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761191" y="1962627"/>
            <a:ext cx="842441" cy="41570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985" y="1092143"/>
            <a:ext cx="5992957" cy="210903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58092" y="3542211"/>
            <a:ext cx="10846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提交作业可以使用 </a:t>
            </a:r>
            <a:r>
              <a:rPr lang="en-US" altLang="zh-CN" smtClean="0"/>
              <a:t>–verbose</a:t>
            </a:r>
            <a:r>
              <a:rPr lang="zh-CN" altLang="en-US" smtClean="0"/>
              <a:t>打印提交作业的参数：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smtClean="0"/>
              <a:t>			</a:t>
            </a:r>
          </a:p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377" y="3451256"/>
            <a:ext cx="4455330" cy="2300135"/>
          </a:xfrm>
          <a:prstGeom prst="rect">
            <a:avLst/>
          </a:prstGeom>
        </p:spPr>
      </p:pic>
      <p:sp>
        <p:nvSpPr>
          <p:cNvPr id="14" name="下箭头 13"/>
          <p:cNvSpPr/>
          <p:nvPr/>
        </p:nvSpPr>
        <p:spPr>
          <a:xfrm>
            <a:off x="6379780" y="6206986"/>
            <a:ext cx="301752" cy="48174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9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2" y="148945"/>
            <a:ext cx="5547362" cy="41307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577" y="4442766"/>
            <a:ext cx="9535892" cy="23031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962" y="148945"/>
            <a:ext cx="5059684" cy="413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7" y="676940"/>
            <a:ext cx="4174796" cy="27520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3211" y="179157"/>
            <a:ext cx="784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runMain(childArgs, childClasspath, sysProps, childMainClass, args.verbose</a:t>
            </a:r>
            <a:r>
              <a:rPr lang="en-US" altLang="zh-CN" smtClean="0"/>
              <a:t>)</a:t>
            </a:r>
            <a:r>
              <a:rPr lang="zh-CN" altLang="en-US" smtClean="0"/>
              <a:t>重点：</a:t>
            </a:r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486864" y="1854234"/>
            <a:ext cx="717150" cy="39747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409" y="702990"/>
            <a:ext cx="5542419" cy="27520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8131" y="3601827"/>
            <a:ext cx="11035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接下开始运行我们程序的</a:t>
            </a:r>
            <a:r>
              <a:rPr lang="en-US" altLang="zh-CN" smtClean="0"/>
              <a:t>main</a:t>
            </a:r>
            <a:r>
              <a:rPr lang="zh-CN" altLang="en-US" smtClean="0"/>
              <a:t>方法：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见下页执行主构造器代码</a:t>
            </a:r>
            <a:endParaRPr lang="en-US" altLang="zh-CN" smtClean="0"/>
          </a:p>
          <a:p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326" y="3849038"/>
            <a:ext cx="6139542" cy="2807471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1933303" y="5202178"/>
            <a:ext cx="592183" cy="1454331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05097"/>
            <a:ext cx="12192000" cy="635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53440" y="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2" y="505097"/>
            <a:ext cx="7611291" cy="2616002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528155"/>
              </p:ext>
            </p:extLst>
          </p:nvPr>
        </p:nvGraphicFramePr>
        <p:xfrm>
          <a:off x="9585143" y="2356938"/>
          <a:ext cx="13255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包装程序外壳对象" showAsIcon="1" r:id="rId4" imgW="1325880" imgH="354600" progId="Package">
                  <p:embed/>
                </p:oleObj>
              </mc:Choice>
              <mc:Fallback>
                <p:oleObj name="包装程序外壳对象" showAsIcon="1" r:id="rId4" imgW="1325880" imgH="354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85143" y="2356938"/>
                        <a:ext cx="1325563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969829" y="1691249"/>
            <a:ext cx="266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DAGScheduler</a:t>
            </a:r>
            <a:r>
              <a:rPr lang="zh-CN" altLang="en-US" b="1" smtClean="0">
                <a:solidFill>
                  <a:srgbClr val="FF0000"/>
                </a:solidFill>
              </a:rPr>
              <a:t>简要说明：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92583" y="3512271"/>
            <a:ext cx="3601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/>
              <a:t>接下来开始看</a:t>
            </a:r>
            <a:r>
              <a:rPr lang="en-US" altLang="zh-CN" sz="1600" b="1" smtClean="0"/>
              <a:t>SparkContext</a:t>
            </a:r>
            <a:r>
              <a:rPr lang="zh-CN" altLang="en-US" sz="1600" b="1" smtClean="0"/>
              <a:t>中的内容了</a:t>
            </a:r>
            <a:endParaRPr lang="zh-CN" altLang="en-US" sz="1600" b="1"/>
          </a:p>
        </p:txBody>
      </p:sp>
    </p:spTree>
    <p:extLst>
      <p:ext uri="{BB962C8B-B14F-4D97-AF65-F5344CB8AC3E}">
        <p14:creationId xmlns:p14="http://schemas.microsoft.com/office/powerpoint/2010/main" val="34512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303</Words>
  <Application>Microsoft Office PowerPoint</Application>
  <PresentationFormat>宽屏</PresentationFormat>
  <Paragraphs>81</Paragraphs>
  <Slides>30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Microsoft JhengHei UI</vt:lpstr>
      <vt:lpstr>宋体</vt:lpstr>
      <vt:lpstr>Arial</vt:lpstr>
      <vt:lpstr>Calibri</vt:lpstr>
      <vt:lpstr>Calibri Light</vt:lpstr>
      <vt:lpstr>Consolas</vt:lpstr>
      <vt:lpstr>Office 主题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Daxin</dc:creator>
  <cp:lastModifiedBy>Daxin</cp:lastModifiedBy>
  <cp:revision>83</cp:revision>
  <dcterms:created xsi:type="dcterms:W3CDTF">2017-04-02T02:10:47Z</dcterms:created>
  <dcterms:modified xsi:type="dcterms:W3CDTF">2017-04-04T14:41:02Z</dcterms:modified>
</cp:coreProperties>
</file>