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82" r:id="rId12"/>
    <p:sldId id="285" r:id="rId13"/>
    <p:sldId id="283" r:id="rId14"/>
    <p:sldId id="289" r:id="rId15"/>
    <p:sldId id="286" r:id="rId16"/>
    <p:sldId id="287" r:id="rId17"/>
    <p:sldId id="288" r:id="rId18"/>
    <p:sldId id="284" r:id="rId19"/>
    <p:sldId id="267" r:id="rId20"/>
    <p:sldId id="268" r:id="rId21"/>
    <p:sldId id="265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7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BCF29-52E9-4B6F-BE17-814B7893994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7E2C-20B6-4ABE-B68C-98AB9259D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5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MapPartitionsRDD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Job</a:t>
            </a:r>
            <a:r>
              <a:rPr lang="zh-CN" altLang="en-US" smtClean="0"/>
              <a:t>的触发运行其实就是</a:t>
            </a:r>
            <a:r>
              <a:rPr lang="en-US" altLang="zh-CN" smtClean="0"/>
              <a:t>RDD</a:t>
            </a:r>
            <a:r>
              <a:rPr lang="zh-CN" altLang="en-US" smtClean="0"/>
              <a:t>的</a:t>
            </a:r>
            <a:r>
              <a:rPr lang="en-US" altLang="zh-CN" smtClean="0"/>
              <a:t>sparkContext</a:t>
            </a:r>
            <a:r>
              <a:rPr lang="zh-CN" altLang="en-US" smtClean="0"/>
              <a:t>引用调用</a:t>
            </a:r>
            <a:r>
              <a:rPr lang="en-US" altLang="zh-CN" smtClean="0"/>
              <a:t>runJob</a:t>
            </a:r>
            <a:r>
              <a:rPr lang="zh-CN" altLang="en-US" smtClean="0"/>
              <a:t>方法触发执行的，就是这么简单！</a:t>
            </a:r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操作之后，会调用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SparkContext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runJob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方法，最后调用的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DAGScheduler.handleJobSubmitted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方法完成整个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的提交。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BB8F-F75A-4DD3-9170-FD8E567AFB64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scala/org/apache/spark/SparkContext.html#defaultMinPartitions: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0" y="1527681"/>
            <a:ext cx="9809524" cy="23047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730" y="1137498"/>
            <a:ext cx="980952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WorkerArguments(argStrings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4160" y="130628"/>
            <a:ext cx="528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SchedulerBackend</a:t>
            </a:r>
            <a:r>
              <a:rPr lang="zh-CN" altLang="en-US" smtClean="0"/>
              <a:t>作用：</a:t>
            </a:r>
            <a:r>
              <a:rPr lang="zh-CN" altLang="en-US"/>
              <a:t>申请资源和</a:t>
            </a:r>
            <a:r>
              <a:rPr lang="en-US" altLang="zh-CN"/>
              <a:t>task</a:t>
            </a:r>
            <a:r>
              <a:rPr lang="zh-CN" altLang="en-US"/>
              <a:t>执行和</a:t>
            </a:r>
            <a:r>
              <a:rPr lang="zh-CN" altLang="en-US" smtClean="0"/>
              <a:t>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245325"/>
            <a:ext cx="6632625" cy="19209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464" y="609897"/>
            <a:ext cx="9185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SparkContext</a:t>
            </a:r>
            <a:r>
              <a:rPr lang="zh-CN" altLang="en-US" sz="1400" smtClean="0"/>
              <a:t>中</a:t>
            </a:r>
            <a:r>
              <a:rPr lang="en-US" altLang="zh-CN" sz="1400" i="1"/>
              <a:t>_taskScheduler</a:t>
            </a:r>
            <a:r>
              <a:rPr lang="zh-CN" altLang="en-US" sz="1400" i="1" smtClean="0"/>
              <a:t>启动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r>
              <a:rPr lang="en-US" altLang="zh-CN" sz="1400" i="1"/>
              <a:t>	</a:t>
            </a:r>
            <a:r>
              <a:rPr lang="en-US" altLang="zh-CN" sz="1400" i="1" smtClean="0"/>
              <a:t>		</a:t>
            </a:r>
            <a:r>
              <a:rPr lang="en-US" altLang="zh-CN" sz="1400" b="1" i="1" smtClean="0">
                <a:solidFill>
                  <a:srgbClr val="FF0000"/>
                </a:solidFill>
              </a:rPr>
              <a:t>TODO </a:t>
            </a:r>
            <a:r>
              <a:rPr lang="zh-CN" altLang="en-US" sz="1400" b="1" i="1">
                <a:solidFill>
                  <a:srgbClr val="FF0000"/>
                </a:solidFill>
              </a:rPr>
              <a:t>先创建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原因：</a:t>
            </a:r>
            <a:r>
              <a:rPr lang="en-US" altLang="zh-CN" sz="1400" b="1" i="1">
                <a:solidFill>
                  <a:srgbClr val="FF0000"/>
                </a:solidFill>
              </a:rPr>
              <a:t>DAGScheduler</a:t>
            </a:r>
            <a:r>
              <a:rPr lang="zh-CN" altLang="en-US" sz="1400" b="1" i="1">
                <a:solidFill>
                  <a:srgbClr val="FF0000"/>
                </a:solidFill>
              </a:rPr>
              <a:t>的构造参数需要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成员</a:t>
            </a:r>
            <a:endParaRPr lang="zh-CN" altLang="en-US" sz="1400" b="1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20464" y="4206239"/>
            <a:ext cx="8387232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开启推测</a:t>
            </a:r>
            <a:r>
              <a:rPr lang="zh-CN" altLang="en-US" b="1" smtClean="0"/>
              <a:t>机制：</a:t>
            </a:r>
            <a:endParaRPr lang="zh-CN" altLang="en-US"/>
          </a:p>
          <a:p>
            <a:r>
              <a:rPr lang="zh-CN" altLang="en-US" sz="1050"/>
              <a:t>推测机制后，如果集群中，某一台机器的几个</a:t>
            </a:r>
            <a:r>
              <a:rPr lang="en-US" altLang="zh-CN" sz="1050"/>
              <a:t>task</a:t>
            </a:r>
            <a:r>
              <a:rPr lang="zh-CN" altLang="en-US" sz="1050"/>
              <a:t>特别慢，推测机制会将任务分配到其他机器执行，最后</a:t>
            </a:r>
            <a:r>
              <a:rPr lang="en-US" altLang="zh-CN" sz="1050"/>
              <a:t>Spark</a:t>
            </a:r>
            <a:r>
              <a:rPr lang="zh-CN" altLang="en-US" sz="1050"/>
              <a:t>会选取最快的作为最终结果。</a:t>
            </a:r>
          </a:p>
          <a:p>
            <a:r>
              <a:rPr lang="zh-CN" altLang="en-US" sz="1050"/>
              <a:t>在</a:t>
            </a:r>
            <a:r>
              <a:rPr lang="en-US" altLang="zh-CN" sz="1050"/>
              <a:t>spark-default.conf </a:t>
            </a:r>
            <a:r>
              <a:rPr lang="zh-CN" altLang="en-US" sz="1050"/>
              <a:t>中添加：</a:t>
            </a:r>
            <a:r>
              <a:rPr lang="en-US" altLang="zh-CN" sz="1050"/>
              <a:t>spark.speculation true</a:t>
            </a:r>
          </a:p>
          <a:p>
            <a:r>
              <a:rPr lang="zh-CN" altLang="en-US" sz="1050"/>
              <a:t>推测机制与以下几个参数有关：</a:t>
            </a:r>
          </a:p>
          <a:p>
            <a:r>
              <a:rPr lang="en-US" altLang="zh-CN" sz="1050"/>
              <a:t>1. spark.speculation.interval 100</a:t>
            </a:r>
            <a:r>
              <a:rPr lang="zh-CN" altLang="en-US" sz="1050"/>
              <a:t>：检测周期，单位毫秒；</a:t>
            </a:r>
          </a:p>
          <a:p>
            <a:r>
              <a:rPr lang="en-US" altLang="zh-CN" sz="1050"/>
              <a:t>2. spark.speculation.quantile 0.75</a:t>
            </a:r>
            <a:r>
              <a:rPr lang="zh-CN" altLang="en-US" sz="1050"/>
              <a:t>：完成</a:t>
            </a:r>
            <a:r>
              <a:rPr lang="en-US" altLang="zh-CN" sz="1050"/>
              <a:t>task</a:t>
            </a:r>
            <a:r>
              <a:rPr lang="zh-CN" altLang="en-US" sz="1050"/>
              <a:t>的百分比时启动推测；</a:t>
            </a:r>
          </a:p>
          <a:p>
            <a:r>
              <a:rPr lang="en-US" altLang="zh-CN" sz="1050"/>
              <a:t>3. spark.speculation.multiplier 1.5</a:t>
            </a:r>
            <a:r>
              <a:rPr lang="zh-CN" altLang="en-US" sz="1050"/>
              <a:t>：比其他的慢多少倍时启动推测</a:t>
            </a:r>
            <a:r>
              <a:rPr lang="zh-CN" altLang="en-US" sz="1050" smtClean="0"/>
              <a:t>。</a:t>
            </a:r>
            <a:endParaRPr lang="en-US" altLang="zh-CN" sz="1050" smtClean="0"/>
          </a:p>
          <a:p>
            <a:endParaRPr lang="zh-CN" altLang="en-US" sz="1050"/>
          </a:p>
          <a:p>
            <a:r>
              <a:rPr lang="zh-CN" altLang="en-US" smtClean="0"/>
              <a:t>在</a:t>
            </a:r>
            <a:r>
              <a:rPr lang="en-US" altLang="zh-CN" smtClean="0"/>
              <a:t>TaskSchedulerImpl</a:t>
            </a:r>
            <a:r>
              <a:rPr lang="zh-CN" altLang="en-US" smtClean="0"/>
              <a:t>的</a:t>
            </a:r>
            <a:r>
              <a:rPr lang="en-US" altLang="zh-CN" smtClean="0"/>
              <a:t>start</a:t>
            </a:r>
            <a:r>
              <a:rPr lang="zh-CN" altLang="en-US" smtClean="0"/>
              <a:t>方法内判断是否开启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65" y="4765281"/>
            <a:ext cx="5216435" cy="2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59" y="583283"/>
            <a:ext cx="6401817" cy="36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338" y="52251"/>
            <a:ext cx="12052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smtClean="0">
                <a:solidFill>
                  <a:srgbClr val="C00000"/>
                </a:solidFill>
              </a:rPr>
              <a:t>重点中的重点：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zh-CN" altLang="en-US" smtClean="0">
                <a:solidFill>
                  <a:srgbClr val="FF0000"/>
                </a:solidFill>
              </a:rPr>
              <a:t>如下这些方法</a:t>
            </a:r>
            <a:r>
              <a:rPr lang="en-US" altLang="zh-CN" smtClean="0">
                <a:solidFill>
                  <a:srgbClr val="FF0000"/>
                </a:solidFill>
              </a:rPr>
              <a:t>(SparkContext</a:t>
            </a:r>
            <a:r>
              <a:rPr lang="zh-CN" altLang="en-US" smtClean="0">
                <a:solidFill>
                  <a:srgbClr val="FF0000"/>
                </a:solidFill>
              </a:rPr>
              <a:t>的部分方法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都是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使用的方法，查看源代码会发现任何一种可以创建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的方法都传入了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就是当前的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对象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这个非常重要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，这样当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遇见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之后，该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就会根据自己的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引用调用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runJob</a:t>
            </a:r>
            <a:r>
              <a:rPr lang="zh-CN" altLang="en-US" smtClean="0">
                <a:solidFill>
                  <a:srgbClr val="FF0000"/>
                </a:solidFill>
              </a:rPr>
              <a:t>方法，然后真正执行作业！</a:t>
            </a: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zh-CN" b="1" smtClean="0">
                <a:solidFill>
                  <a:schemeClr val="accent2"/>
                </a:solidFill>
              </a:rPr>
              <a:t>sparkContext</a:t>
            </a:r>
            <a:r>
              <a:rPr lang="zh-CN" altLang="en-US" b="1" smtClean="0">
                <a:solidFill>
                  <a:schemeClr val="accent2"/>
                </a:solidFill>
              </a:rPr>
              <a:t>创建</a:t>
            </a:r>
            <a:r>
              <a:rPr lang="en-US" altLang="zh-CN" b="1" smtClean="0">
                <a:solidFill>
                  <a:schemeClr val="accent2"/>
                </a:solidFill>
              </a:rPr>
              <a:t>RDD</a:t>
            </a:r>
            <a:r>
              <a:rPr lang="zh-CN" altLang="en-US" b="1" smtClean="0">
                <a:solidFill>
                  <a:schemeClr val="accent2"/>
                </a:solidFill>
              </a:rPr>
              <a:t>的部分方法：</a:t>
            </a:r>
            <a:endParaRPr lang="en-US" altLang="zh-CN" b="1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zh-CN" smtClean="0"/>
              <a:t>def </a:t>
            </a:r>
            <a:r>
              <a:rPr lang="en-US" altLang="zh-CN"/>
              <a:t>makeRDD[T](seq: Seq[(T, Seq[String])])(</a:t>
            </a:r>
            <a:r>
              <a:rPr lang="en-US" altLang="zh-CN" i="1"/>
              <a:t>implicit </a:t>
            </a:r>
            <a:r>
              <a:rPr lang="en-US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newAPIHadoopFile[K, V, F &lt;: InputFormat[K, V]](path: String ….</a:t>
            </a:r>
            <a:r>
              <a:rPr lang="zh-CN" altLang="en-US"/>
              <a:t>）</a:t>
            </a:r>
            <a:endParaRPr lang="en-US" altLang="zh-CN"/>
          </a:p>
          <a:p>
            <a:pPr lvl="0">
              <a:defRPr/>
            </a:pPr>
            <a:r>
              <a:rPr lang="en-US" altLang="zh-CN"/>
              <a:t>d</a:t>
            </a:r>
            <a:r>
              <a:rPr lang="fr-FR" altLang="zh-CN"/>
              <a:t>ef objectFile[T](path: String, minPartitions: Int = </a:t>
            </a:r>
            <a:r>
              <a:rPr lang="fr-FR" altLang="zh-CN" u="sng">
                <a:hlinkClick r:id="rId3"/>
              </a:rPr>
              <a:t>defaultMinPartitions</a:t>
            </a:r>
            <a:r>
              <a:rPr lang="fr-FR" altLang="zh-CN"/>
              <a:t>)(</a:t>
            </a:r>
            <a:r>
              <a:rPr lang="fr-FR" altLang="zh-CN" i="1"/>
              <a:t>implicit </a:t>
            </a:r>
            <a:r>
              <a:rPr lang="fr-FR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textFile(path: String, minPartitions: Int = </a:t>
            </a:r>
            <a:r>
              <a:rPr lang="en-US" altLang="zh-CN" u="sng">
                <a:hlinkClick r:id="rId3"/>
              </a:rPr>
              <a:t>defaultMinPartitions</a:t>
            </a:r>
            <a:r>
              <a:rPr lang="en-US" altLang="zh-CN" smtClean="0"/>
              <a:t>)</a:t>
            </a:r>
          </a:p>
          <a:p>
            <a:pPr lvl="0">
              <a:defRPr/>
            </a:pPr>
            <a:r>
              <a:rPr lang="en-US" altLang="zh-CN"/>
              <a:t> </a:t>
            </a:r>
            <a:r>
              <a:rPr lang="en-US" altLang="zh-CN" smtClean="0"/>
              <a:t>…</a:t>
            </a:r>
            <a:r>
              <a:rPr lang="zh-CN" altLang="en-US" smtClean="0"/>
              <a:t>等等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3345460"/>
            <a:ext cx="12192000" cy="35125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48" y="3345460"/>
            <a:ext cx="12234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接下来看看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如何执行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的：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以为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为例，当我们执行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rdd.count()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时候，这时候就会调用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sparkContext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方法，在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方法中完成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dagScheduler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方法在集群中真正运行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mtClean="0"/>
              <a:t>								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22" y="4817897"/>
            <a:ext cx="4744945" cy="995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38" y="4011528"/>
            <a:ext cx="4995553" cy="8063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338" y="5369335"/>
            <a:ext cx="6828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拓展：为什么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rk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算子分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action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transformation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呢？      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由图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-1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-2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我们便可以知道，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map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并没有真正调用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sparkContext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的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runJob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方法，而是返回了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一个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MapPartitionsRDD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作为结果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55967" y="59662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6608" y="48235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9249" y="251927"/>
            <a:ext cx="9267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上文我们弄清楚了</a:t>
            </a:r>
            <a:r>
              <a:rPr lang="en-US" altLang="zh-CN" sz="1400" smtClean="0"/>
              <a:t>job</a:t>
            </a:r>
            <a:r>
              <a:rPr lang="zh-CN" altLang="en-US" sz="1400" smtClean="0"/>
              <a:t>如何触发在集群运行的，接下来我们将学习如何划分</a:t>
            </a:r>
            <a:r>
              <a:rPr lang="en-US" altLang="zh-CN" sz="1400" smtClean="0"/>
              <a:t>Satge</a:t>
            </a:r>
            <a:r>
              <a:rPr lang="zh-CN" altLang="en-US" sz="1400" smtClean="0"/>
              <a:t>！</a:t>
            </a:r>
            <a:endParaRPr lang="en-US" altLang="zh-CN" sz="1400" smtClean="0"/>
          </a:p>
          <a:p>
            <a:r>
              <a:rPr lang="en-US" altLang="zh-CN" sz="1400" smtClean="0"/>
              <a:t>		Job</a:t>
            </a:r>
            <a:r>
              <a:rPr lang="zh-CN" altLang="en-US" sz="1400"/>
              <a:t>的触发运行其实就是</a:t>
            </a:r>
            <a:r>
              <a:rPr lang="en-US" altLang="zh-CN" sz="1400"/>
              <a:t>RDD</a:t>
            </a:r>
            <a:r>
              <a:rPr lang="zh-CN" altLang="en-US" sz="1400"/>
              <a:t>的</a:t>
            </a:r>
            <a:r>
              <a:rPr lang="en-US" altLang="zh-CN" sz="1400"/>
              <a:t>sparkContext</a:t>
            </a:r>
            <a:r>
              <a:rPr lang="zh-CN" altLang="en-US" sz="1400"/>
              <a:t>引用调用</a:t>
            </a:r>
            <a:r>
              <a:rPr lang="en-US" altLang="zh-CN" sz="1400"/>
              <a:t>runJob</a:t>
            </a:r>
            <a:r>
              <a:rPr lang="zh-CN" altLang="en-US" sz="1400"/>
              <a:t>方法触发执行的，就是这么简单！</a:t>
            </a:r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402148" y="621259"/>
            <a:ext cx="2789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org.apache.spark.SparkConf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org.apache.spark.SparkContext._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object </a:t>
            </a:r>
            <a:r>
              <a:rPr lang="en-US" altLang="zh-CN" sz="1200" smtClean="0">
                <a:solidFill>
                  <a:schemeClr val="bg2"/>
                </a:solidFill>
              </a:rPr>
              <a:t>LineCount </a:t>
            </a:r>
            <a:r>
              <a:rPr lang="en-US" altLang="zh-CN" sz="1200">
                <a:solidFill>
                  <a:schemeClr val="bg2"/>
                </a:solidFill>
              </a:rPr>
              <a:t>{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def main(args: Array[String]) {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val conf = new SparkConf()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sc = new SparkContext(conf)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line = sc.textFile("/word/word.txt")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line.count()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sc.stop()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}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}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306286"/>
            <a:ext cx="7571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count</a:t>
            </a:r>
            <a:r>
              <a:rPr lang="zh-CN" altLang="en-US" sz="1400" smtClean="0"/>
              <a:t>算子中调用</a:t>
            </a:r>
            <a:r>
              <a:rPr lang="en-US" altLang="zh-CN" sz="1400" smtClean="0"/>
              <a:t>runJob</a:t>
            </a:r>
            <a:r>
              <a:rPr lang="zh-CN" altLang="en-US" sz="1400" smtClean="0"/>
              <a:t>方法触发计算：</a:t>
            </a:r>
            <a:r>
              <a:rPr lang="en-US" altLang="zh-CN" sz="1400" smtClean="0"/>
              <a:t>				</a:t>
            </a:r>
          </a:p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67951" y="1730093"/>
            <a:ext cx="1111823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2"/>
                </a:solidFill>
              </a:rPr>
              <a:t>  def runJob[T, U: ClassTag](rdd: RDD[T], func: (TaskContext, Iterator[T]) =&gt; </a:t>
            </a:r>
            <a:r>
              <a:rPr lang="en-US" altLang="zh-CN" sz="1200" smtClean="0">
                <a:solidFill>
                  <a:schemeClr val="bg2"/>
                </a:solidFill>
              </a:rPr>
              <a:t>U,partitions</a:t>
            </a:r>
            <a:r>
              <a:rPr lang="en-US" altLang="zh-CN" sz="1200">
                <a:solidFill>
                  <a:schemeClr val="bg2"/>
                </a:solidFill>
              </a:rPr>
              <a:t>: Seq[Int], resultHandler: (Int, U) =&gt; Unit): Unit =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 smtClean="0">
                <a:solidFill>
                  <a:schemeClr val="bg2"/>
                </a:solidFill>
              </a:rPr>
              <a:t>   //</a:t>
            </a:r>
            <a:r>
              <a:rPr lang="zh-CN" altLang="en-US" sz="1200" smtClean="0">
                <a:solidFill>
                  <a:schemeClr val="bg2"/>
                </a:solidFill>
              </a:rPr>
              <a:t>省略非重点代码</a:t>
            </a:r>
            <a:r>
              <a:rPr lang="en-US" altLang="zh-CN" sz="1200">
                <a:solidFill>
                  <a:schemeClr val="bg2"/>
                </a:solidFill>
              </a:rPr>
              <a:t/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callSite = getCallSite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cleanedFunc = clean(func)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logInfo("Starting job: " + callSite.shortForm)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if (conf.getBoolean("spark.logLineage", false))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  logInfo("RDD's recursive dependencies:\n" + rdd.toDebugString)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真正触发</a:t>
            </a:r>
            <a:r>
              <a:rPr lang="en-US" altLang="zh-CN" sz="1200">
                <a:solidFill>
                  <a:schemeClr val="bg2"/>
                </a:solidFill>
              </a:rPr>
              <a:t>Job</a:t>
            </a:r>
            <a:r>
              <a:rPr lang="zh-CN" altLang="en-US" sz="1200">
                <a:solidFill>
                  <a:schemeClr val="bg2"/>
                </a:solidFill>
              </a:rPr>
              <a:t>执行</a:t>
            </a:r>
            <a:r>
              <a:rPr lang="en-US" altLang="zh-CN" sz="1200">
                <a:solidFill>
                  <a:schemeClr val="bg2"/>
                </a:solidFill>
              </a:rPr>
              <a:t>,SparkContext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runJob-&gt;dagScheduler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重点，传说中</a:t>
            </a:r>
            <a:r>
              <a:rPr lang="en-US" altLang="zh-CN" sz="1200">
                <a:solidFill>
                  <a:schemeClr val="bg2"/>
                </a:solidFill>
              </a:rPr>
              <a:t>DAGScheduler</a:t>
            </a:r>
            <a:r>
              <a:rPr lang="zh-CN" altLang="en-US" sz="1200">
                <a:solidFill>
                  <a:schemeClr val="bg2"/>
                </a:solidFill>
              </a:rPr>
              <a:t>终于出现</a:t>
            </a:r>
            <a:r>
              <a:rPr lang="zh-CN" altLang="en-US" sz="1200" smtClean="0">
                <a:solidFill>
                  <a:schemeClr val="bg2"/>
                </a:solidFill>
              </a:rPr>
              <a:t>了</a:t>
            </a:r>
            <a:r>
              <a:rPr lang="en-US" altLang="zh-CN" sz="1200" smtClean="0">
                <a:solidFill>
                  <a:schemeClr val="bg2"/>
                </a:solidFill>
              </a:rPr>
              <a:t>,</a:t>
            </a:r>
            <a:r>
              <a:rPr lang="zh-CN" altLang="en-US" sz="1200" smtClean="0">
                <a:solidFill>
                  <a:schemeClr val="bg2"/>
                </a:solidFill>
              </a:rPr>
              <a:t>用于</a:t>
            </a:r>
            <a:r>
              <a:rPr lang="zh-CN" altLang="en-US" sz="1200">
                <a:solidFill>
                  <a:schemeClr val="bg2"/>
                </a:solidFill>
              </a:rPr>
              <a:t>切分成</a:t>
            </a:r>
            <a:r>
              <a:rPr lang="en-US" altLang="zh-CN" sz="1200" smtClean="0">
                <a:solidFill>
                  <a:schemeClr val="bg2"/>
                </a:solidFill>
              </a:rPr>
              <a:t>Stage!</a:t>
            </a:r>
            <a:r>
              <a:rPr lang="zh-CN" altLang="en-US" sz="1200">
                <a:solidFill>
                  <a:schemeClr val="bg2"/>
                </a:solidFill>
              </a:rPr>
              <a:t> 然后在转成</a:t>
            </a:r>
            <a:r>
              <a:rPr lang="en-US" altLang="zh-CN" sz="1200">
                <a:solidFill>
                  <a:schemeClr val="bg2"/>
                </a:solidFill>
              </a:rPr>
              <a:t>TaskSet</a:t>
            </a:r>
            <a:r>
              <a:rPr lang="zh-CN" altLang="en-US" sz="1200">
                <a:solidFill>
                  <a:schemeClr val="bg2"/>
                </a:solidFill>
              </a:rPr>
              <a:t>给</a:t>
            </a:r>
            <a:r>
              <a:rPr lang="en-US" altLang="zh-CN" sz="1200">
                <a:solidFill>
                  <a:schemeClr val="bg2"/>
                </a:solidFill>
              </a:rPr>
              <a:t>TaskScheduler</a:t>
            </a:r>
            <a:r>
              <a:rPr lang="zh-CN" altLang="en-US" sz="1200">
                <a:solidFill>
                  <a:schemeClr val="bg2"/>
                </a:solidFill>
              </a:rPr>
              <a:t>再提交给</a:t>
            </a:r>
            <a:r>
              <a:rPr lang="en-US" altLang="zh-CN" sz="1200">
                <a:solidFill>
                  <a:schemeClr val="bg2"/>
                </a:solidFill>
              </a:rPr>
              <a:t>Exceutor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dagScheduler.runJob(rdd, cleanedFunc, partitions, callSite, resultHandler, localProperties.get)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progressBar.foreach(_.finishAll())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rdd.doCheckpoint()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}</a:t>
            </a:r>
            <a:br>
              <a:rPr lang="en-US" altLang="zh-CN" sz="1200">
                <a:solidFill>
                  <a:schemeClr val="bg2"/>
                </a:solidFill>
              </a:rPr>
            </a:br>
            <a:endParaRPr lang="en-US" altLang="zh-CN" sz="1200">
              <a:solidFill>
                <a:schemeClr val="bg2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重点之处在于：在</a:t>
            </a:r>
            <a:r>
              <a:rPr lang="en-US" altLang="zh-CN" sz="1600" b="1" smtClean="0">
                <a:solidFill>
                  <a:srgbClr val="FF0000"/>
                </a:solidFill>
              </a:rPr>
              <a:t>SparkContext</a:t>
            </a:r>
            <a:r>
              <a:rPr lang="zh-CN" altLang="en-US" sz="1600" b="1" smtClean="0">
                <a:solidFill>
                  <a:srgbClr val="FF0000"/>
                </a:solidFill>
              </a:rPr>
              <a:t>中调用了</a:t>
            </a:r>
            <a:r>
              <a:rPr lang="en-US" altLang="zh-CN" sz="1600" b="1" smtClean="0">
                <a:solidFill>
                  <a:srgbClr val="FF0000"/>
                </a:solidFill>
              </a:rPr>
              <a:t>dagScheduler.runJob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方法，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方法中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调用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org.apache.spark.scheduler.DAGScheduler#submitJob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4" y="1027694"/>
            <a:ext cx="10423881" cy="58303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97763" y="5691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书签，明天继续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2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74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3566" y="1436915"/>
            <a:ext cx="7776754" cy="467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4194" y="1532708"/>
            <a:ext cx="764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RpcEnv</a:t>
            </a:r>
            <a:r>
              <a:rPr lang="zh-CN" altLang="en-US" smtClean="0"/>
              <a:t>的子类</a:t>
            </a:r>
            <a:r>
              <a:rPr lang="en-US" altLang="zh-CN" smtClean="0"/>
              <a:t>NettyRpcEnv</a:t>
            </a:r>
            <a:r>
              <a:rPr lang="zh-CN" altLang="en-US" smtClean="0"/>
              <a:t>成员：</a:t>
            </a:r>
            <a:endParaRPr lang="en-US" altLang="zh-CN"/>
          </a:p>
          <a:p>
            <a:r>
              <a:rPr lang="en-US" altLang="zh-CN" smtClean="0"/>
              <a:t>		dispatcher</a:t>
            </a:r>
            <a:r>
              <a:rPr lang="en-US" altLang="zh-CN"/>
              <a:t>: Dispatcher = new Dispatcher(this</a:t>
            </a:r>
            <a:r>
              <a:rPr lang="en-US" altLang="zh-CN" smtClean="0"/>
              <a:t>),</a:t>
            </a:r>
            <a:r>
              <a:rPr lang="en-US" altLang="zh-CN"/>
              <a:t> </a:t>
            </a:r>
            <a:r>
              <a:rPr lang="en-US" altLang="zh-CN" smtClean="0"/>
              <a:t>dispatcher</a:t>
            </a:r>
            <a:r>
              <a:rPr lang="zh-CN" altLang="en-US" smtClean="0"/>
              <a:t>路由消息功能</a:t>
            </a:r>
            <a:r>
              <a:rPr lang="en-US" altLang="zh-CN" smtClean="0"/>
              <a:t>,</a:t>
            </a:r>
            <a:r>
              <a:rPr lang="zh-CN" altLang="en-US" smtClean="0"/>
              <a:t>一个</a:t>
            </a:r>
            <a:r>
              <a:rPr lang="en-US" altLang="zh-CN" smtClean="0"/>
              <a:t>RpcEnv</a:t>
            </a:r>
            <a:r>
              <a:rPr lang="zh-CN" altLang="en-US" smtClean="0"/>
              <a:t>只有一个</a:t>
            </a:r>
            <a:r>
              <a:rPr lang="en-US" altLang="zh-CN" smtClean="0"/>
              <a:t>dispatcher</a:t>
            </a:r>
            <a:r>
              <a:rPr lang="zh-CN" altLang="en-US" smtClean="0"/>
              <a:t>成员</a:t>
            </a:r>
            <a:r>
              <a:rPr lang="en-US" altLang="zh-CN" smtClean="0"/>
              <a:t>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8087" y="2795451"/>
            <a:ext cx="5772233" cy="3317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087" y="2856411"/>
            <a:ext cx="5772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Dispather</a:t>
            </a:r>
            <a:r>
              <a:rPr lang="zh-CN" altLang="en-US" sz="1600"/>
              <a:t>要点</a:t>
            </a:r>
            <a:r>
              <a:rPr lang="en-US" altLang="zh-CN" sz="1600" smtClean="0"/>
              <a:t>: </a:t>
            </a:r>
          </a:p>
          <a:p>
            <a:r>
              <a:rPr lang="en-US" altLang="zh-CN" sz="1600" smtClean="0"/>
              <a:t>Dispatcher#registerRpcEndpoint</a:t>
            </a:r>
            <a:r>
              <a:rPr lang="zh-CN" altLang="en-US" sz="1600" smtClean="0"/>
              <a:t>中</a:t>
            </a:r>
            <a:r>
              <a:rPr lang="en-US" altLang="zh-CN" sz="1600" smtClean="0"/>
              <a:t>new EndpointData</a:t>
            </a:r>
            <a:r>
              <a:rPr lang="zh-CN" altLang="en-US" sz="1600" smtClean="0"/>
              <a:t>完成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的初始化</a:t>
            </a:r>
            <a:r>
              <a:rPr lang="en-US" altLang="zh-CN" sz="1600" smtClean="0"/>
              <a:t>,</a:t>
            </a:r>
            <a:r>
              <a:rPr lang="zh-CN" altLang="en-US" sz="1600" smtClean="0"/>
              <a:t>初始化过程中存入</a:t>
            </a:r>
            <a:r>
              <a:rPr lang="en-US" altLang="zh-CN" sz="1600" smtClean="0"/>
              <a:t>OnSatrt</a:t>
            </a:r>
            <a:r>
              <a:rPr lang="zh-CN" altLang="en-US" sz="1600" smtClean="0"/>
              <a:t>消息</a:t>
            </a:r>
            <a:r>
              <a:rPr lang="en-US" altLang="zh-CN" sz="1600" smtClean="0"/>
              <a:t>.(</a:t>
            </a:r>
            <a:r>
              <a:rPr lang="zh-CN" altLang="en-US" sz="1600" smtClean="0"/>
              <a:t>每一个</a:t>
            </a:r>
            <a:r>
              <a:rPr lang="en-US" altLang="zh-CN" sz="1600" smtClean="0"/>
              <a:t>endpoint</a:t>
            </a:r>
            <a:r>
              <a:rPr lang="zh-CN" altLang="en-US" sz="1600" smtClean="0"/>
              <a:t>单独一个</a:t>
            </a:r>
            <a:r>
              <a:rPr lang="en-US" altLang="zh-CN" sz="1600" smtClean="0"/>
              <a:t>inbox)</a:t>
            </a:r>
          </a:p>
          <a:p>
            <a:r>
              <a:rPr lang="en-US" altLang="zh-CN" sz="1600" smtClean="0"/>
              <a:t>Dispatcher.MessageLoop</a:t>
            </a:r>
            <a:r>
              <a:rPr lang="zh-CN" altLang="en-US" sz="1600" smtClean="0"/>
              <a:t>任务死循环处理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的消息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7132320" y="4240810"/>
            <a:ext cx="3048000" cy="1870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67256" y="4269768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Inbox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93373" y="4711336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process</a:t>
            </a:r>
            <a:r>
              <a:rPr lang="zh-CN" altLang="en-US" smtClean="0"/>
              <a:t>处理</a:t>
            </a:r>
            <a:r>
              <a:rPr lang="en-US" altLang="zh-CN" smtClean="0"/>
              <a:t>inbox</a:t>
            </a:r>
            <a:r>
              <a:rPr lang="zh-CN" altLang="en-US" smtClean="0"/>
              <a:t>中的消息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131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45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park-yarn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907" y="1223871"/>
            <a:ext cx="8717824" cy="4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38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2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3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43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1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59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604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67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543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   </a:t>
            </a:r>
          </a:p>
          <a:p>
            <a:r>
              <a:rPr lang="en-US" altLang="zh-CN"/>
              <a:t>	persistenceEngine: </a:t>
            </a:r>
            <a:r>
              <a:rPr lang="en-US" altLang="zh-CN" smtClean="0"/>
              <a:t>PersistenceEngine </a:t>
            </a:r>
            <a:r>
              <a:rPr lang="zh-CN" altLang="en-US"/>
              <a:t>持久</a:t>
            </a:r>
            <a:r>
              <a:rPr lang="zh-CN" altLang="en-US" smtClean="0"/>
              <a:t>化引擎，</a:t>
            </a:r>
            <a:r>
              <a:rPr lang="en-US" altLang="zh-CN" smtClean="0"/>
              <a:t>Master</a:t>
            </a:r>
            <a:r>
              <a:rPr lang="zh-CN" altLang="en-US" smtClean="0"/>
              <a:t>用来恢复系统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r>
              <a:rPr lang="en-US" altLang="zh-CN" smtClean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824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395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32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80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89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14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5"/>
            <a:ext cx="953967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Worker</a:t>
            </a:r>
            <a:r>
              <a:rPr lang="zh-CN" altLang="en-US" smtClean="0"/>
              <a:t>成员：</a:t>
            </a:r>
            <a:endParaRPr lang="en-US" altLang="zh-CN" smtClean="0"/>
          </a:p>
          <a:p>
            <a:r>
              <a:rPr lang="en-US" altLang="zh-CN"/>
              <a:t>	           </a:t>
            </a:r>
            <a:r>
              <a:rPr lang="en-US" altLang="zh-CN" sz="1400"/>
              <a:t> </a:t>
            </a:r>
            <a:r>
              <a:rPr lang="en-US" altLang="zh-CN" sz="1400" smtClean="0"/>
              <a:t>forwordMessageScheduler</a:t>
            </a:r>
            <a:r>
              <a:rPr lang="zh-CN" altLang="en-US" sz="1400" smtClean="0"/>
              <a:t>单个线程的线程池，用于</a:t>
            </a:r>
            <a:r>
              <a:rPr lang="en-US" altLang="zh-CN" sz="1400" smtClean="0"/>
              <a:t>worker</a:t>
            </a:r>
            <a:r>
              <a:rPr lang="zh-CN" altLang="en-US" sz="1400" smtClean="0"/>
              <a:t>消息的发送接受，注册</a:t>
            </a:r>
            <a:r>
              <a:rPr lang="en-US" altLang="zh-CN" sz="1400" smtClean="0"/>
              <a:t>master</a:t>
            </a:r>
            <a:r>
              <a:rPr lang="zh-CN" altLang="en-US" sz="1400" smtClean="0"/>
              <a:t>就是使用这个线程池完成的</a:t>
            </a:r>
            <a:endParaRPr lang="en-US" altLang="zh-CN" sz="1400" smtClean="0"/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  <a:r>
              <a:rPr lang="en-US" altLang="zh-CN"/>
              <a:t>	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82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9393" y="1715589"/>
            <a:ext cx="8813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声明周期方法：Worker</a:t>
            </a:r>
            <a:r>
              <a:rPr lang="zh-CN" altLang="en-US"/>
              <a:t>#</a:t>
            </a:r>
            <a:r>
              <a:rPr lang="zh-CN" altLang="en-US" smtClean="0"/>
              <a:t>onStart中调用</a:t>
            </a:r>
            <a:r>
              <a:rPr lang="en-US" altLang="zh-CN"/>
              <a:t>registerWithMaster</a:t>
            </a:r>
            <a:r>
              <a:rPr lang="en-US" altLang="zh-CN" smtClean="0"/>
              <a:t>()</a:t>
            </a:r>
            <a:r>
              <a:rPr lang="zh-CN" altLang="en-US" smtClean="0"/>
              <a:t>完成注册</a:t>
            </a:r>
            <a:r>
              <a:rPr lang="en-US" altLang="zh-CN" smtClean="0"/>
              <a:t> Worker#registerWithMaster</a:t>
            </a:r>
            <a:r>
              <a:rPr lang="zh-CN" altLang="en-US" smtClean="0"/>
              <a:t>中给自己发送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消息，在自己的生命周期</a:t>
            </a:r>
            <a:r>
              <a:rPr lang="en-US" altLang="zh-CN" smtClean="0"/>
              <a:t>receive</a:t>
            </a:r>
            <a:r>
              <a:rPr lang="zh-CN" altLang="en-US" smtClean="0"/>
              <a:t>方法中处理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消息向</a:t>
            </a:r>
            <a:r>
              <a:rPr lang="en-US" altLang="zh-CN" smtClean="0"/>
              <a:t>Master</a:t>
            </a:r>
            <a:r>
              <a:rPr lang="zh-CN" altLang="en-US" smtClean="0"/>
              <a:t>注册。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137" y="534795"/>
            <a:ext cx="11460481" cy="619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7375" y="604775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见下一页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PPT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启动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Spark-Shell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的参数输出：</a:t>
            </a:r>
            <a:endParaRPr lang="zh-CN" altLang="en-US" sz="2000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180" y="722811"/>
            <a:ext cx="109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SparkSubmit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方法：                        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0" y="1115961"/>
            <a:ext cx="4089658" cy="210903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61191" y="1962627"/>
            <a:ext cx="842441" cy="4157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985" y="1092143"/>
            <a:ext cx="5992957" cy="21090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8092" y="3542211"/>
            <a:ext cx="1084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提交作业可以使用 </a:t>
            </a:r>
            <a:r>
              <a:rPr lang="en-US" altLang="zh-CN" smtClean="0"/>
              <a:t>–verbose</a:t>
            </a:r>
            <a:r>
              <a:rPr lang="zh-CN" altLang="en-US" smtClean="0"/>
              <a:t>打印提交作业的参数：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	</a:t>
            </a: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377" y="3451256"/>
            <a:ext cx="4455330" cy="230013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6379780" y="6206986"/>
            <a:ext cx="301752" cy="4817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2" y="148945"/>
            <a:ext cx="5547362" cy="4130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77" y="4442766"/>
            <a:ext cx="9535892" cy="2303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62" y="148945"/>
            <a:ext cx="5059684" cy="4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" y="676940"/>
            <a:ext cx="4174796" cy="2752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211" y="179157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runMain(childArgs, childClasspath, sysProps, childMainClass, args.verbose</a:t>
            </a:r>
            <a:r>
              <a:rPr lang="en-US" altLang="zh-CN" smtClean="0"/>
              <a:t>)</a:t>
            </a:r>
            <a:r>
              <a:rPr lang="zh-CN" altLang="en-US" smtClean="0"/>
              <a:t>重点：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486864" y="1854234"/>
            <a:ext cx="717150" cy="3974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09" y="702990"/>
            <a:ext cx="5542419" cy="275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131" y="3601827"/>
            <a:ext cx="11035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接下开始运行我们程序的</a:t>
            </a:r>
            <a:r>
              <a:rPr lang="en-US" altLang="zh-CN" smtClean="0"/>
              <a:t>main</a:t>
            </a:r>
            <a:r>
              <a:rPr lang="zh-CN" altLang="en-US" smtClean="0"/>
              <a:t>方法：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见下页执行主构造器代码</a:t>
            </a:r>
            <a:endParaRPr lang="en-US" altLang="zh-CN" smtClean="0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26" y="3849038"/>
            <a:ext cx="6139542" cy="280747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1933303" y="5202178"/>
            <a:ext cx="592183" cy="14543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5097"/>
            <a:ext cx="12192000" cy="635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344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505097"/>
            <a:ext cx="7611291" cy="261600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28155"/>
              </p:ext>
            </p:extLst>
          </p:nvPr>
        </p:nvGraphicFramePr>
        <p:xfrm>
          <a:off x="9585143" y="2356938"/>
          <a:ext cx="13255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包装程序外壳对象" showAsIcon="1" r:id="rId4" imgW="1325880" imgH="354600" progId="Package">
                  <p:embed/>
                </p:oleObj>
              </mc:Choice>
              <mc:Fallback>
                <p:oleObj name="包装程序外壳对象" showAsIcon="1" r:id="rId4" imgW="1325880" imgH="35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5143" y="2356938"/>
                        <a:ext cx="13255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69829" y="1691249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DAGScheduler</a:t>
            </a:r>
            <a:r>
              <a:rPr lang="zh-CN" altLang="en-US" b="1" smtClean="0">
                <a:solidFill>
                  <a:srgbClr val="FF0000"/>
                </a:solidFill>
              </a:rPr>
              <a:t>简要说明：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2583" y="3512271"/>
            <a:ext cx="3601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接下来开始看</a:t>
            </a:r>
            <a:r>
              <a:rPr lang="en-US" altLang="zh-CN" sz="1600" b="1" smtClean="0"/>
              <a:t>SparkContext</a:t>
            </a:r>
            <a:r>
              <a:rPr lang="zh-CN" altLang="en-US" sz="1600" b="1" smtClean="0"/>
              <a:t>中的内容了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451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613</Words>
  <Application>Microsoft Office PowerPoint</Application>
  <PresentationFormat>宽屏</PresentationFormat>
  <Paragraphs>129</Paragraphs>
  <Slides>34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Microsoft JhengHei UI</vt:lpstr>
      <vt:lpstr>宋体</vt:lpstr>
      <vt:lpstr>Arial</vt:lpstr>
      <vt:lpstr>Calibri</vt:lpstr>
      <vt:lpstr>Calibri Light</vt:lpstr>
      <vt:lpstr>Consolas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137</cp:revision>
  <dcterms:created xsi:type="dcterms:W3CDTF">2017-04-02T02:10:47Z</dcterms:created>
  <dcterms:modified xsi:type="dcterms:W3CDTF">2017-04-05T14:32:52Z</dcterms:modified>
</cp:coreProperties>
</file>