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65" r:id="rId27"/>
    <p:sldId id="280" r:id="rId28"/>
    <p:sldId id="269" r:id="rId29"/>
    <p:sldId id="281" r:id="rId30"/>
    <p:sldId id="270" r:id="rId31"/>
    <p:sldId id="279" r:id="rId32"/>
    <p:sldId id="271" r:id="rId33"/>
    <p:sldId id="273" r:id="rId34"/>
    <p:sldId id="274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SparkEnv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其实就是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RpcEnv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62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7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shuffleDep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CoarseGrainedSchedulerBackend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等待一个粗粒度的执行器来连接。这个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job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期间保持每一个执行器。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而不是当任务运行完之后就丢弃执行器，等运行新任务的时候再申请新的执行器。 执行器可以以不同的方式启动，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如粗粒度的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独立模式下的独立进程。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查看org.apache.spark.SparkContext#union源码发现，创建了一个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在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的构造器中存入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1474284" cy="247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477675"/>
            <a:ext cx="11474284" cy="63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916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val r1 =sc.parallelize(List(1,2,4</a:t>
            </a:r>
            <a:r>
              <a:rPr lang="zh-CN" altLang="en-US" smtClean="0"/>
              <a:t>))  </a:t>
            </a:r>
            <a:r>
              <a:rPr lang="en-US" altLang="zh-CN"/>
              <a:t>//org.apache.spark.rdd.RDD[Int] = ParallelCollectionRDD[1]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r2 =sc.parallelize(List(3,5))     //org.apache.spark.rdd.RDD[Int] = ParallelCollectionRDD[2]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r3  = r1.union(r2)      //org.apache.spark.rdd.RDD[Int] = UnionRDD[3</a:t>
            </a:r>
            <a:r>
              <a:rPr lang="en-US" altLang="zh-CN" smtClean="0"/>
              <a:t>]</a:t>
            </a:r>
          </a:p>
          <a:p>
            <a:r>
              <a:rPr lang="en-US" altLang="zh-CN"/>
              <a:t> val r4 = r3.map(x=&gt;(x,x))  //org.apache.spark.rdd.RDD[(Int, Int)] = MapPartitionsRDD[31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 val deps = r4.repartition(3</a:t>
            </a:r>
            <a:r>
              <a:rPr lang="en-US" altLang="zh-CN"/>
              <a:t>).groupByKey.dependencies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 // </a:t>
            </a:r>
            <a:r>
              <a:rPr lang="en-US" altLang="zh-CN" smtClean="0">
                <a:solidFill>
                  <a:srgbClr val="FF0000"/>
                </a:solidFill>
              </a:rPr>
              <a:t>Seq</a:t>
            </a:r>
            <a:r>
              <a:rPr lang="en-US" altLang="zh-CN" smtClean="0"/>
              <a:t>[org.apache.spark.Dependency</a:t>
            </a:r>
            <a:r>
              <a:rPr lang="en-US" altLang="zh-CN"/>
              <a:t>[_]] = 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en-US" altLang="zh-CN"/>
              <a:t>(org.apache.spark.ShuffleDependency@3c9ce9c8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val </a:t>
            </a:r>
            <a:r>
              <a:rPr lang="en-US" altLang="zh-CN"/>
              <a:t>dep =r4.repartition(3).groupByKey.dependencies(0)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// org.apache.spark.Dependency</a:t>
            </a:r>
            <a:r>
              <a:rPr lang="en-US" altLang="zh-CN"/>
              <a:t>[_] = org.apache.spark.</a:t>
            </a:r>
            <a:r>
              <a:rPr lang="en-US" altLang="zh-CN">
                <a:solidFill>
                  <a:srgbClr val="FF0000"/>
                </a:solidFill>
              </a:rPr>
              <a:t>ShuffleDependency</a:t>
            </a:r>
            <a:r>
              <a:rPr lang="en-US" altLang="zh-CN"/>
              <a:t>@7e0ea3e5</a:t>
            </a:r>
          </a:p>
          <a:p>
            <a:r>
              <a:rPr lang="en-US" altLang="zh-CN"/>
              <a:t>val depRdd = dep.rdd  // org.apache.spark.rdd.RDD[_] = MapPartitionsRDD[35</a:t>
            </a:r>
            <a:r>
              <a:rPr lang="en-US" altLang="zh-CN" smtClean="0"/>
              <a:t>] </a:t>
            </a:r>
            <a:r>
              <a:rPr lang="zh-CN" altLang="en-US" smtClean="0"/>
              <a:t>获取</a:t>
            </a:r>
            <a:r>
              <a:rPr lang="en-US" altLang="zh-CN" smtClean="0"/>
              <a:t>shuffle</a:t>
            </a:r>
            <a:r>
              <a:rPr lang="zh-CN" altLang="en-US" smtClean="0"/>
              <a:t>依赖的</a:t>
            </a:r>
            <a:r>
              <a:rPr lang="en-US" altLang="zh-CN" smtClean="0"/>
              <a:t>RDD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7" y="1884784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3000" y="21087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303245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3862875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4786606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8963" y="2079184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268963" y="303245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329075" y="3910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75" y="47866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25755" y="2491274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3685" y="2920483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52106" y="4059557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2001416" y="2340794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01416" y="3132545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1504" y="3158618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01416" y="3225851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1"/>
          </p:cNvCxnSpPr>
          <p:nvPr/>
        </p:nvCxnSpPr>
        <p:spPr>
          <a:xfrm>
            <a:off x="2012995" y="2362380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01416" y="3293497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1"/>
          </p:cNvCxnSpPr>
          <p:nvPr/>
        </p:nvCxnSpPr>
        <p:spPr>
          <a:xfrm>
            <a:off x="1974718" y="4056276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1"/>
          </p:cNvCxnSpPr>
          <p:nvPr/>
        </p:nvCxnSpPr>
        <p:spPr>
          <a:xfrm flipV="1">
            <a:off x="2001416" y="4279566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2571" y="4668179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2284" y="5982635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664" y="2920483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31708" y="28990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536616" y="40450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81475" y="40626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1401" y="3555440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415911" y="3540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9" name="直接箭头连接符 58"/>
          <p:cNvCxnSpPr>
            <a:endCxn id="52" idx="1"/>
          </p:cNvCxnSpPr>
          <p:nvPr/>
        </p:nvCxnSpPr>
        <p:spPr>
          <a:xfrm>
            <a:off x="4100803" y="3132545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2" idx="1"/>
          </p:cNvCxnSpPr>
          <p:nvPr/>
        </p:nvCxnSpPr>
        <p:spPr>
          <a:xfrm flipV="1">
            <a:off x="4112382" y="3703306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11347" y="3979506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155653" y="59826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3932780" y="2258008"/>
            <a:ext cx="1077759" cy="6624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69195" y="2081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1577" y="191516"/>
            <a:ext cx="8450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的入口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DAGScheduler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handleJobSubmitted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createResultStage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开始，再然后调用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85" y="511152"/>
            <a:ext cx="8437816" cy="897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4185" y="1474641"/>
            <a:ext cx="8437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getShuffleDependencies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方法作用：根据传入的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获取该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的一个父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依赖，只能获取到该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就算该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前面有多个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依赖也只能返回最近的一个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。例如左边的血统，由于从最后开始寻找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依赖，所以传入最后一个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最后返回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2:Shuffle,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然后执行</a:t>
            </a:r>
            <a:r>
              <a:rPr lang="en-US" altLang="zh-CN" sz="1050" smtClean="0"/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算子对依赖创建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，接下来看一下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实现如左下图所示，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shuffleId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创建了返回该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，如果没有创建的话，进行如下步骤：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845" y="0"/>
            <a:ext cx="3816422" cy="2453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3952"/>
            <a:ext cx="8428560" cy="4404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8560" y="2389535"/>
            <a:ext cx="376344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方法找到当前</a:t>
            </a:r>
            <a:r>
              <a:rPr lang="en-US" altLang="zh-CN" sz="1050" smtClean="0"/>
              <a:t>shuffleDep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依赖的“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实现下一页讲解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中的结果进行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，对每一依赖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中的所有依赖创建完毕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之后，退出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，该步骤是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参数中的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shuffleDep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进行创建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56622" y="5793784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创建顺序：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从后向前找到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依赖的存储在栈中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由于栈顶是最前面的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依赖）然后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逐渐创建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的创建是由前向后的</a:t>
            </a:r>
          </a:p>
        </p:txBody>
      </p:sp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5"/>
            <a:ext cx="12273538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2506" y="1324948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7759" y="154888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7759" y="247261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759" y="330303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759" y="422677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834" y="33503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3834" y="4226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80514" y="1931438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8444" y="2360647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6865" y="3499721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56175" y="17809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56175" y="2572709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6263" y="2598782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56175" y="2666015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6267754" y="1802544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56175" y="2733661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6229477" y="3496440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1"/>
          </p:cNvCxnSpPr>
          <p:nvPr/>
        </p:nvCxnSpPr>
        <p:spPr>
          <a:xfrm flipV="1">
            <a:off x="6256175" y="3719730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889949" y="872413"/>
            <a:ext cx="1310252" cy="646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89388" y="6770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67330" y="4108343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87043" y="5422799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9423" y="2360647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6467" y="23392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91375" y="34851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86160" y="2995604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70670" y="29810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34" name="直接箭头连接符 33"/>
          <p:cNvCxnSpPr>
            <a:endCxn id="28" idx="1"/>
          </p:cNvCxnSpPr>
          <p:nvPr/>
        </p:nvCxnSpPr>
        <p:spPr>
          <a:xfrm>
            <a:off x="8355562" y="2572709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8367141" y="3143470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6106" y="3419670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10412" y="542279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700" y="457202"/>
            <a:ext cx="1408922" cy="5728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50953" y="681137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50953" y="1604868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50953" y="243529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50953" y="335902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76916" y="651602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2876916" y="1604868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937028" y="24826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7028" y="33590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77858" y="2473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28678" y="15593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50953" y="425374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37028" y="4253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44710" y="53091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785" y="53091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408575" y="19333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3"/>
          </p:cNvCxnSpPr>
          <p:nvPr/>
        </p:nvCxnSpPr>
        <p:spPr>
          <a:xfrm>
            <a:off x="3609369" y="913212"/>
            <a:ext cx="1788390" cy="86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24638" y="1780958"/>
            <a:ext cx="1761542" cy="4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3"/>
          </p:cNvCxnSpPr>
          <p:nvPr/>
        </p:nvCxnSpPr>
        <p:spPr>
          <a:xfrm flipV="1">
            <a:off x="3609369" y="1832784"/>
            <a:ext cx="1753714" cy="8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</p:cNvCxnSpPr>
          <p:nvPr/>
        </p:nvCxnSpPr>
        <p:spPr>
          <a:xfrm flipV="1">
            <a:off x="3609369" y="1878333"/>
            <a:ext cx="1753714" cy="17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626707" y="1902432"/>
            <a:ext cx="1764190" cy="2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3"/>
            <a:endCxn id="3" idx="1"/>
          </p:cNvCxnSpPr>
          <p:nvPr/>
        </p:nvCxnSpPr>
        <p:spPr>
          <a:xfrm flipV="1">
            <a:off x="3603126" y="1786814"/>
            <a:ext cx="1794633" cy="376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4638" y="1046360"/>
            <a:ext cx="1738445" cy="16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672351" y="2725109"/>
            <a:ext cx="1712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624638" y="3508262"/>
            <a:ext cx="1738445" cy="8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3"/>
          </p:cNvCxnSpPr>
          <p:nvPr/>
        </p:nvCxnSpPr>
        <p:spPr>
          <a:xfrm flipV="1">
            <a:off x="3603126" y="3578293"/>
            <a:ext cx="1759957" cy="196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" idx="1"/>
          </p:cNvCxnSpPr>
          <p:nvPr/>
        </p:nvCxnSpPr>
        <p:spPr>
          <a:xfrm flipV="1">
            <a:off x="3629824" y="4464701"/>
            <a:ext cx="1767935" cy="1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5" idx="1"/>
          </p:cNvCxnSpPr>
          <p:nvPr/>
        </p:nvCxnSpPr>
        <p:spPr>
          <a:xfrm>
            <a:off x="3648719" y="1859252"/>
            <a:ext cx="1749040" cy="168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461542" y="4652972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81255" y="596742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11" y="503419"/>
            <a:ext cx="6410623" cy="3901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1934" y="49545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寻找依赖从后向前，先找到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9" y="4986840"/>
            <a:ext cx="1114286" cy="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0710" y="495764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存到</a:t>
            </a:r>
            <a:r>
              <a:rPr lang="en-US" altLang="zh-CN" smtClean="0"/>
              <a:t>Stack</a:t>
            </a:r>
            <a:r>
              <a:rPr lang="zh-CN" altLang="en-US" smtClean="0"/>
              <a:t>中，再找到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710" y="4948745"/>
            <a:ext cx="1019048" cy="3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7996" y="4986840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Stack</a:t>
            </a:r>
            <a:r>
              <a:rPr lang="zh-CN" altLang="en-US" smtClean="0"/>
              <a:t>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9388" y="544907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Stack</a:t>
            </a:r>
            <a:r>
              <a:rPr lang="zh-CN" altLang="en-US" smtClean="0"/>
              <a:t>栈顶是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58" y="5475553"/>
            <a:ext cx="1019048" cy="3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3423" y="5475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所以先为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36" y="5502028"/>
            <a:ext cx="1019048" cy="3428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85672" y="544907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stage</a:t>
            </a:r>
            <a:r>
              <a:rPr lang="zh-CN" altLang="en-US" smtClean="0"/>
              <a:t>，再为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19" y="5507838"/>
            <a:ext cx="1114286" cy="3047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65081" y="5502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14" y="5272007"/>
            <a:ext cx="9876190" cy="18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35" y="0"/>
            <a:ext cx="6377246" cy="2306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33" y="2306115"/>
            <a:ext cx="6232848" cy="31847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0767" y="9050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尾递归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628" y="2552203"/>
            <a:ext cx="520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引用地址：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https</a:t>
            </a:r>
            <a:r>
              <a:rPr lang="en-US" altLang="zh-CN"/>
              <a:t>://www.zhihu.com/question/20761771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006465"/>
            <a:ext cx="7392830" cy="356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6383" y="298579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书签，明天研究</a:t>
            </a:r>
            <a:r>
              <a:rPr lang="en-US" altLang="zh-CN" sz="4000" smtClean="0">
                <a:solidFill>
                  <a:srgbClr val="FF0000"/>
                </a:solidFill>
              </a:rPr>
              <a:t>Stage</a:t>
            </a:r>
            <a:r>
              <a:rPr lang="zh-CN" altLang="en-US" sz="4000" smtClean="0">
                <a:solidFill>
                  <a:srgbClr val="FF0000"/>
                </a:solidFill>
              </a:rPr>
              <a:t>的提交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49" y="3983868"/>
            <a:ext cx="7825273" cy="2874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28397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广播实现？？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7111759" cy="5442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2449" y="6102220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书签：</a:t>
            </a:r>
            <a:r>
              <a:rPr lang="zh-CN" altLang="en-US" b="1">
                <a:solidFill>
                  <a:srgbClr val="FF0000"/>
                </a:solidFill>
              </a:rPr>
              <a:t>提交</a:t>
            </a:r>
            <a:r>
              <a:rPr lang="en-US" altLang="zh-CN" b="1">
                <a:solidFill>
                  <a:srgbClr val="FF0000"/>
                </a:solidFill>
              </a:rPr>
              <a:t>TaskSet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402"/>
            <a:ext cx="12192000" cy="26265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85417"/>
            <a:ext cx="9315449" cy="43172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1191" y="85417"/>
            <a:ext cx="4176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org.apache.spark.scheduler.DAGScheduler#</a:t>
            </a:r>
            <a:r>
              <a:rPr lang="zh-CN" altLang="en-US" sz="1200" smtClean="0">
                <a:solidFill>
                  <a:srgbClr val="FF0000"/>
                </a:solidFill>
              </a:rPr>
              <a:t>submitMissingTasks</a:t>
            </a:r>
            <a:r>
              <a:rPr lang="en-US" altLang="zh-CN" sz="1200" smtClean="0">
                <a:solidFill>
                  <a:srgbClr val="FF0000"/>
                </a:solidFill>
              </a:rPr>
              <a:t>: 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6617" y="324433"/>
            <a:ext cx="11301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重点：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CoarseGrainedSchedulerBackend</a:t>
            </a:r>
            <a:r>
              <a:rPr lang="zh-CN" altLang="en-US" sz="2800" b="1" smtClean="0">
                <a:solidFill>
                  <a:srgbClr val="FF0000"/>
                </a:solidFill>
              </a:rPr>
              <a:t>和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CoarseGrainedExecutorBackend</a:t>
            </a:r>
          </a:p>
          <a:p>
            <a:endParaRPr lang="en-US" altLang="zh-CN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17" y="1285875"/>
            <a:ext cx="1206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srgbClr val="FF0000"/>
                </a:solidFill>
              </a:rPr>
              <a:t>1</a:t>
            </a:r>
            <a:r>
              <a:rPr lang="zh-CN" altLang="en-US" b="1" i="1" smtClean="0">
                <a:solidFill>
                  <a:srgbClr val="FF0000"/>
                </a:solidFill>
              </a:rPr>
              <a:t>：</a:t>
            </a:r>
            <a:endParaRPr lang="en-US" altLang="zh-CN" b="1" i="1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CoarseGrainedSchedulerBackend</a:t>
            </a:r>
            <a:r>
              <a:rPr lang="zh-CN" altLang="en-US" i="1"/>
              <a:t>等待一个粗粒度的执行器来连接。这个</a:t>
            </a:r>
            <a:r>
              <a:rPr lang="en-US" altLang="zh-CN" i="1"/>
              <a:t>backend</a:t>
            </a:r>
            <a:r>
              <a:rPr lang="zh-CN" altLang="en-US" i="1"/>
              <a:t>在整个</a:t>
            </a:r>
            <a:r>
              <a:rPr lang="en-US" altLang="zh-CN" i="1"/>
              <a:t>Spark job</a:t>
            </a:r>
            <a:r>
              <a:rPr lang="zh-CN" altLang="en-US" i="1"/>
              <a:t>期间保持每一个执行器。</a:t>
            </a:r>
            <a:br>
              <a:rPr lang="zh-CN" altLang="en-US" i="1"/>
            </a:br>
            <a:r>
              <a:rPr lang="zh-CN" altLang="en-US" i="1" smtClean="0"/>
              <a:t>而</a:t>
            </a:r>
            <a:r>
              <a:rPr lang="zh-CN" altLang="en-US" i="1"/>
              <a:t>不是当任务运行完之后就丢弃执行器，等运行新任务的时候再申请新的执行器。 执行器可以以不同的方式启动，</a:t>
            </a:r>
            <a:br>
              <a:rPr lang="zh-CN" altLang="en-US" i="1"/>
            </a:br>
            <a:r>
              <a:rPr lang="zh-CN" altLang="en-US" i="1" smtClean="0"/>
              <a:t>如</a:t>
            </a:r>
            <a:r>
              <a:rPr lang="zh-CN" altLang="en-US" i="1"/>
              <a:t>粗粒度的</a:t>
            </a:r>
            <a:r>
              <a:rPr lang="en-US" altLang="zh-CN" i="1"/>
              <a:t>Mesos</a:t>
            </a:r>
            <a:r>
              <a:rPr lang="zh-CN" altLang="en-US" i="1"/>
              <a:t>模式下的</a:t>
            </a:r>
            <a:r>
              <a:rPr lang="en-US" altLang="zh-CN" i="1"/>
              <a:t>Mesos</a:t>
            </a:r>
            <a:r>
              <a:rPr lang="zh-CN" altLang="en-US" i="1"/>
              <a:t>任务，和</a:t>
            </a:r>
            <a:r>
              <a:rPr lang="en-US" altLang="zh-CN" i="1"/>
              <a:t>Spark</a:t>
            </a:r>
            <a:r>
              <a:rPr lang="zh-CN" altLang="en-US" i="1"/>
              <a:t>独立模式下的独立进程。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2" y="3385305"/>
            <a:ext cx="11679503" cy="24491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617" y="27632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59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1900" y="866775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TaskRunner</a:t>
            </a:r>
            <a:r>
              <a:rPr lang="zh-CN" altLang="en-US" smtClean="0">
                <a:solidFill>
                  <a:srgbClr val="FF0000"/>
                </a:solidFill>
              </a:rPr>
              <a:t>是真正的执行单位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0"/>
            <a:ext cx="11430000" cy="66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2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3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6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596" y="2258009"/>
            <a:ext cx="117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mtClean="0"/>
              <a:t>BlockManagerSlaveEndpoint</a:t>
            </a:r>
            <a:r>
              <a:rPr lang="zh-CN" altLang="en-US" smtClean="0"/>
              <a:t>：用来执行</a:t>
            </a:r>
            <a:r>
              <a:rPr lang="en-US" altLang="zh-CN" smtClean="0"/>
              <a:t>master</a:t>
            </a:r>
            <a:r>
              <a:rPr lang="zh-CN" altLang="en-US" smtClean="0"/>
              <a:t>发来的命令的一个</a:t>
            </a:r>
            <a:r>
              <a:rPr lang="en-US" altLang="zh-CN" i="1" smtClean="0"/>
              <a:t>RpcEndpoint</a:t>
            </a:r>
            <a:r>
              <a:rPr lang="zh-CN" altLang="en-US" smtClean="0"/>
              <a:t>，例如：移除</a:t>
            </a:r>
            <a:r>
              <a:rPr lang="en-US" altLang="zh-CN" smtClean="0"/>
              <a:t>slave</a:t>
            </a:r>
            <a:r>
              <a:rPr lang="zh-CN" altLang="en-US" smtClean="0"/>
              <a:t>上的</a:t>
            </a:r>
            <a:r>
              <a:rPr lang="en-US" altLang="zh-CN" i="1" smtClean="0"/>
              <a:t>BlockManager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596" y="625151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BlockManager</a:t>
            </a:r>
            <a:r>
              <a:rPr lang="zh-CN" altLang="en-US" smtClean="0"/>
              <a:t>：运行在</a:t>
            </a:r>
            <a:r>
              <a:rPr lang="en-US" altLang="zh-CN" smtClean="0"/>
              <a:t>driver</a:t>
            </a:r>
            <a:r>
              <a:rPr lang="zh-CN" altLang="en-US" smtClean="0"/>
              <a:t>和</a:t>
            </a:r>
            <a:r>
              <a:rPr lang="en-US" altLang="zh-CN" i="1" smtClean="0"/>
              <a:t>executors</a:t>
            </a:r>
            <a:r>
              <a:rPr lang="zh-CN" altLang="en-US" smtClean="0"/>
              <a:t>之上，提供存放和检索本地或远程的块到内存、磁盘或堆外内存的功能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09" y="1196201"/>
            <a:ext cx="7827399" cy="1034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2309" y="578498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MapOutputTracker</a:t>
            </a:r>
            <a:r>
              <a:rPr lang="zh-CN" altLang="en-US" smtClean="0"/>
              <a:t>两个子类实现：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98" y="130629"/>
            <a:ext cx="11849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RpcEnv</a:t>
            </a:r>
            <a:r>
              <a:rPr lang="zh-CN" altLang="en-US" smtClean="0"/>
              <a:t>和</a:t>
            </a:r>
            <a:r>
              <a:rPr lang="en-US" altLang="zh-CN" smtClean="0"/>
              <a:t>SparkEnv</a:t>
            </a:r>
            <a:r>
              <a:rPr lang="zh-CN" altLang="en-US" smtClean="0"/>
              <a:t>的区别：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/>
              <a:t> </a:t>
            </a:r>
            <a:r>
              <a:rPr lang="en-US" altLang="zh-CN" smtClean="0"/>
              <a:t>RpcEnv</a:t>
            </a:r>
            <a:r>
              <a:rPr lang="zh-CN" altLang="en-US"/>
              <a:t>是</a:t>
            </a:r>
            <a:r>
              <a:rPr lang="zh-CN" altLang="en-US"/>
              <a:t>一</a:t>
            </a:r>
            <a:r>
              <a:rPr lang="zh-CN" altLang="en-US" smtClean="0"/>
              <a:t>个更宏观的</a:t>
            </a:r>
            <a:r>
              <a:rPr lang="en-US" altLang="zh-CN" smtClean="0"/>
              <a:t>Env</a:t>
            </a:r>
            <a:r>
              <a:rPr lang="zh-CN" altLang="en-US" smtClean="0"/>
              <a:t>，是</a:t>
            </a:r>
            <a:r>
              <a:rPr lang="en-US" altLang="zh-CN" smtClean="0"/>
              <a:t>Spark</a:t>
            </a:r>
            <a:r>
              <a:rPr lang="zh-CN" altLang="en-US" smtClean="0"/>
              <a:t>集群</a:t>
            </a:r>
            <a:r>
              <a:rPr lang="en-US" altLang="zh-CN" smtClean="0"/>
              <a:t>Rpc</a:t>
            </a:r>
            <a:r>
              <a:rPr lang="zh-CN" altLang="en-US" smtClean="0"/>
              <a:t>通信的基础服务环境。</a:t>
            </a:r>
            <a:r>
              <a:rPr lang="en-US" altLang="zh-CN"/>
              <a:t> </a:t>
            </a:r>
            <a:r>
              <a:rPr lang="zh-CN" altLang="en-US"/>
              <a:t>每一个</a:t>
            </a:r>
            <a:r>
              <a:rPr lang="en-US" altLang="zh-CN"/>
              <a:t>RpcEndPoint</a:t>
            </a:r>
            <a:r>
              <a:rPr lang="zh-CN" altLang="en-US"/>
              <a:t>都有自己的</a:t>
            </a:r>
            <a:r>
              <a:rPr lang="en-US" altLang="zh-CN"/>
              <a:t>RpcEnv</a:t>
            </a:r>
            <a:r>
              <a:rPr lang="zh-CN" altLang="en-US" smtClean="0"/>
              <a:t>。因此在集群启动时候，所有的节点</a:t>
            </a:r>
            <a:r>
              <a:rPr lang="en-US" altLang="zh-CN" smtClean="0"/>
              <a:t>(</a:t>
            </a:r>
            <a:r>
              <a:rPr lang="zh-CN" altLang="en-US" smtClean="0"/>
              <a:t>无论</a:t>
            </a:r>
            <a:r>
              <a:rPr lang="en-US" altLang="zh-CN" smtClean="0"/>
              <a:t>Master</a:t>
            </a:r>
            <a:r>
              <a:rPr lang="zh-CN" altLang="en-US" smtClean="0"/>
              <a:t>还是</a:t>
            </a:r>
            <a:r>
              <a:rPr lang="en-US" altLang="zh-CN" smtClean="0"/>
              <a:t>Worker)</a:t>
            </a:r>
            <a:r>
              <a:rPr lang="zh-CN" altLang="en-US"/>
              <a:t>都会创建一</a:t>
            </a:r>
            <a:r>
              <a:rPr lang="zh-CN" altLang="en-US"/>
              <a:t>个</a:t>
            </a:r>
            <a:r>
              <a:rPr lang="en-US" altLang="zh-CN" smtClean="0"/>
              <a:t>RpcEnv</a:t>
            </a:r>
            <a:r>
              <a:rPr lang="zh-CN" altLang="en-US" smtClean="0"/>
              <a:t>，然后将该节点注册到</a:t>
            </a:r>
            <a:r>
              <a:rPr lang="en-US" altLang="zh-CN" smtClean="0"/>
              <a:t>RpcEnv</a:t>
            </a:r>
            <a:r>
              <a:rPr lang="zh-CN" altLang="en-US" smtClean="0"/>
              <a:t>中。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SparkEnv</a:t>
            </a:r>
            <a:r>
              <a:rPr lang="zh-CN" altLang="en-US" smtClean="0"/>
              <a:t>简单说其实就是一个</a:t>
            </a:r>
            <a:r>
              <a:rPr lang="en-US" altLang="zh-CN" smtClean="0"/>
              <a:t>Spark App</a:t>
            </a:r>
            <a:r>
              <a:rPr lang="zh-CN" altLang="en-US" smtClean="0"/>
              <a:t>的运行环境，</a:t>
            </a:r>
            <a:r>
              <a:rPr lang="en-US" altLang="zh-CN" smtClean="0"/>
              <a:t>SparkEnv</a:t>
            </a:r>
            <a:r>
              <a:rPr lang="zh-CN" altLang="en-US" smtClean="0"/>
              <a:t>中包含一系列的成员，例如：序列化器，</a:t>
            </a:r>
            <a:r>
              <a:rPr lang="en-US" altLang="zh-CN" smtClean="0"/>
              <a:t>RpcEnv</a:t>
            </a:r>
            <a:r>
              <a:rPr lang="zh-CN" altLang="en-US" smtClean="0"/>
              <a:t>，</a:t>
            </a:r>
            <a:r>
              <a:rPr lang="en-US" altLang="zh-CN" smtClean="0"/>
              <a:t>mapOutputTracker</a:t>
            </a:r>
            <a:r>
              <a:rPr lang="zh-CN" altLang="en-US" smtClean="0"/>
              <a:t>，</a:t>
            </a:r>
            <a:r>
              <a:rPr lang="en-US" altLang="zh-CN"/>
              <a:t>shuffleManager</a:t>
            </a:r>
            <a:r>
              <a:rPr lang="zh-CN" altLang="en-US"/>
              <a:t>，</a:t>
            </a:r>
            <a:r>
              <a:rPr lang="en-US" altLang="zh-CN"/>
              <a:t>broadcastManager</a:t>
            </a:r>
            <a:r>
              <a:rPr lang="zh-CN" altLang="en-US"/>
              <a:t>等。存在一个</a:t>
            </a:r>
            <a:r>
              <a:rPr lang="en-US" altLang="zh-CN"/>
              <a:t>RpcEnv</a:t>
            </a:r>
            <a:r>
              <a:rPr lang="zh-CN" altLang="en-US"/>
              <a:t>成员的原因是：该</a:t>
            </a:r>
            <a:r>
              <a:rPr lang="en-US" altLang="zh-CN"/>
              <a:t>rpcEnv</a:t>
            </a:r>
            <a:r>
              <a:rPr lang="zh-CN" altLang="en-US"/>
              <a:t>是</a:t>
            </a:r>
            <a:r>
              <a:rPr lang="en-US" altLang="zh-CN"/>
              <a:t>Driver</a:t>
            </a:r>
            <a:r>
              <a:rPr lang="zh-CN" altLang="en-US"/>
              <a:t>的环境，因为</a:t>
            </a:r>
            <a:r>
              <a:rPr lang="en-US" altLang="zh-CN"/>
              <a:t>Driver</a:t>
            </a:r>
            <a:r>
              <a:rPr lang="zh-CN" altLang="en-US"/>
              <a:t>也</a:t>
            </a:r>
            <a:r>
              <a:rPr lang="zh-CN" altLang="en-US"/>
              <a:t>需要和节点进行通信。在提交一个作业之后，在初始化</a:t>
            </a:r>
            <a:r>
              <a:rPr lang="en-US" altLang="zh-CN"/>
              <a:t>SparkContext</a:t>
            </a:r>
            <a:r>
              <a:rPr lang="zh-CN" altLang="en-US"/>
              <a:t>时候会创建</a:t>
            </a:r>
            <a:r>
              <a:rPr lang="en-US" altLang="zh-CN"/>
              <a:t>SparkEnv</a:t>
            </a:r>
            <a:r>
              <a:rPr lang="zh-CN" altLang="en-US"/>
              <a:t>。</a:t>
            </a:r>
            <a:r>
              <a:rPr lang="en-US" altLang="zh-CN"/>
              <a:t> SparkEnv</a:t>
            </a:r>
            <a:r>
              <a:rPr lang="zh-CN" altLang="en-US"/>
              <a:t>其实就是</a:t>
            </a:r>
            <a:r>
              <a:rPr lang="en-US" altLang="zh-CN"/>
              <a:t>Driver</a:t>
            </a:r>
            <a:r>
              <a:rPr lang="zh-CN" altLang="en-US"/>
              <a:t>的</a:t>
            </a:r>
            <a:r>
              <a:rPr lang="en-US" altLang="zh-CN"/>
              <a:t>RpcEnv</a:t>
            </a:r>
            <a:r>
              <a:rPr lang="zh-CN" altLang="en-US"/>
              <a:t>环境！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79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1358225"/>
            <a:ext cx="11194727" cy="21924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2694" y="391886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TaskScheduler</a:t>
            </a:r>
            <a:r>
              <a:rPr lang="zh-CN" altLang="en-US" smtClean="0"/>
              <a:t>提交</a:t>
            </a:r>
            <a:r>
              <a:rPr lang="en-US" altLang="zh-CN" smtClean="0"/>
              <a:t>TaskSet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41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522" y="60649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作业提交流程：</a:t>
            </a:r>
            <a:endParaRPr lang="en-US" altLang="zh-CN" smtClean="0"/>
          </a:p>
          <a:p>
            <a:r>
              <a:rPr lang="zh-CN" altLang="en-US" smtClean="0"/>
              <a:t>提交作业之后</a:t>
            </a:r>
            <a:r>
              <a:rPr lang="en-US" altLang="zh-CN" smtClean="0"/>
              <a:t>(</a:t>
            </a:r>
            <a:r>
              <a:rPr lang="zh-CN" altLang="en-US" smtClean="0"/>
              <a:t>省略</a:t>
            </a:r>
            <a:r>
              <a:rPr lang="en-US" altLang="zh-CN" smtClean="0"/>
              <a:t>SparkSubmit</a:t>
            </a:r>
            <a:r>
              <a:rPr lang="zh-CN" altLang="en-US" smtClean="0"/>
              <a:t>的分析不走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-&gt; </a:t>
            </a:r>
            <a:r>
              <a:rPr lang="zh-CN" altLang="en-US" smtClean="0"/>
              <a:t>反射创建</a:t>
            </a:r>
            <a:r>
              <a:rPr lang="en-US" altLang="zh-CN" smtClean="0"/>
              <a:t>mainClass </a:t>
            </a:r>
            <a:r>
              <a:rPr lang="zh-CN" altLang="en-US"/>
              <a:t> </a:t>
            </a:r>
            <a:r>
              <a:rPr lang="en-US" altLang="zh-CN" smtClean="0"/>
              <a:t>-&gt;</a:t>
            </a:r>
            <a:r>
              <a:rPr lang="zh-CN" altLang="en-US" smtClean="0"/>
              <a:t> 初始化</a:t>
            </a:r>
            <a:r>
              <a:rPr lang="en-US" altLang="zh-CN" smtClean="0"/>
              <a:t>SparkContext </a:t>
            </a:r>
            <a:r>
              <a:rPr lang="zh-CN" altLang="en-US"/>
              <a:t> </a:t>
            </a:r>
            <a:r>
              <a:rPr lang="en-US" altLang="zh-CN" smtClean="0"/>
              <a:t>-&gt;</a:t>
            </a:r>
            <a:r>
              <a:rPr lang="zh-CN" altLang="en-US" smtClean="0"/>
              <a:t> 使用</a:t>
            </a:r>
            <a:r>
              <a:rPr lang="en-US" altLang="zh-CN" smtClean="0"/>
              <a:t>sparkContext</a:t>
            </a:r>
            <a:r>
              <a:rPr lang="zh-CN" altLang="en-US" smtClean="0"/>
              <a:t>创建</a:t>
            </a:r>
            <a:r>
              <a:rPr lang="en-US" altLang="zh-CN" smtClean="0"/>
              <a:t>RDD</a:t>
            </a:r>
            <a:r>
              <a:rPr lang="zh-CN" altLang="en-US"/>
              <a:t> </a:t>
            </a:r>
            <a:r>
              <a:rPr lang="en-US" altLang="zh-CN"/>
              <a:t>-&gt;</a:t>
            </a:r>
            <a:r>
              <a:rPr lang="zh-CN" altLang="en-US"/>
              <a:t> </a:t>
            </a:r>
            <a:r>
              <a:rPr lang="zh-CN" altLang="en-US" smtClean="0"/>
              <a:t>执行</a:t>
            </a:r>
            <a:r>
              <a:rPr lang="en-US" altLang="zh-CN" smtClean="0"/>
              <a:t>count</a:t>
            </a:r>
            <a:r>
              <a:rPr lang="zh-CN" altLang="en-US" smtClean="0"/>
              <a:t>算子</a:t>
            </a:r>
            <a:r>
              <a:rPr lang="en-US" altLang="zh-CN" smtClean="0"/>
              <a:t>runJob(runJob</a:t>
            </a:r>
            <a:r>
              <a:rPr lang="zh-CN" altLang="en-US" smtClean="0"/>
              <a:t>是</a:t>
            </a:r>
            <a:r>
              <a:rPr lang="en-US" altLang="zh-CN" smtClean="0"/>
              <a:t>SparkContext</a:t>
            </a:r>
            <a:r>
              <a:rPr lang="zh-CN" altLang="en-US" smtClean="0"/>
              <a:t>中的</a:t>
            </a:r>
            <a:r>
              <a:rPr lang="en-US" altLang="zh-CN" smtClean="0"/>
              <a:t>)</a:t>
            </a:r>
            <a:r>
              <a:rPr lang="zh-CN" altLang="en-US" smtClean="0"/>
              <a:t>方法触发作业 </a:t>
            </a:r>
            <a:r>
              <a:rPr lang="en-US" altLang="zh-CN" smtClean="0"/>
              <a:t>-&gt; </a:t>
            </a:r>
            <a:r>
              <a:rPr lang="zh-CN" altLang="en-US" smtClean="0"/>
              <a:t>调用</a:t>
            </a:r>
            <a:r>
              <a:rPr lang="en-US" altLang="zh-CN" smtClean="0"/>
              <a:t>sparkContext</a:t>
            </a:r>
            <a:r>
              <a:rPr lang="zh-CN" altLang="en-US" smtClean="0"/>
              <a:t>中</a:t>
            </a:r>
            <a:r>
              <a:rPr lang="en-US" altLang="zh-CN" smtClean="0"/>
              <a:t>dagScheduler</a:t>
            </a:r>
            <a:r>
              <a:rPr lang="zh-CN" altLang="en-US" smtClean="0"/>
              <a:t>的</a:t>
            </a:r>
            <a:r>
              <a:rPr lang="en-US" altLang="zh-CN" smtClean="0"/>
              <a:t>runJob</a:t>
            </a:r>
            <a:r>
              <a:rPr lang="zh-CN" altLang="en-US" smtClean="0"/>
              <a:t>方法</a:t>
            </a:r>
            <a:r>
              <a:rPr lang="en-US" altLang="zh-CN"/>
              <a:t>-&gt; </a:t>
            </a:r>
            <a:r>
              <a:rPr lang="zh-CN" altLang="en-US" smtClean="0"/>
              <a:t>调用</a:t>
            </a:r>
            <a:r>
              <a:rPr lang="en-US" altLang="zh-CN"/>
              <a:t>dagScheduler</a:t>
            </a:r>
            <a:r>
              <a:rPr lang="zh-CN" altLang="en-US" smtClean="0"/>
              <a:t>的</a:t>
            </a:r>
            <a:r>
              <a:rPr lang="en-US" altLang="zh-CN" smtClean="0"/>
              <a:t>submitJob</a:t>
            </a:r>
            <a:r>
              <a:rPr lang="zh-CN" altLang="en-US" smtClean="0"/>
              <a:t>方法完成提交，返回一个</a:t>
            </a:r>
            <a:r>
              <a:rPr lang="en-US" altLang="zh-CN" smtClean="0"/>
              <a:t>waiter</a:t>
            </a:r>
            <a:r>
              <a:rPr lang="zh-CN" altLang="en-US" smtClean="0"/>
              <a:t>对象！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9918" y="1987421"/>
            <a:ext cx="109261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接下来查看一下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submitJob</a:t>
            </a:r>
            <a:r>
              <a:rPr lang="zh-CN" altLang="en-US"/>
              <a:t>方法做了什么：</a:t>
            </a:r>
            <a:endParaRPr lang="en-US" altLang="zh-CN"/>
          </a:p>
          <a:p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submitJob</a:t>
            </a:r>
            <a:r>
              <a:rPr lang="zh-CN" altLang="en-US"/>
              <a:t>方法中给</a:t>
            </a:r>
            <a:r>
              <a:rPr lang="en-US" altLang="zh-CN"/>
              <a:t>eventProcessLoop</a:t>
            </a:r>
            <a:r>
              <a:rPr lang="zh-CN" altLang="en-US"/>
              <a:t>发送</a:t>
            </a:r>
            <a:r>
              <a:rPr lang="en-US" altLang="zh-CN"/>
              <a:t>JobSubmitted</a:t>
            </a:r>
            <a:r>
              <a:rPr lang="zh-CN" altLang="en-US"/>
              <a:t>消息</a:t>
            </a:r>
            <a:r>
              <a:rPr lang="en-US" altLang="zh-CN"/>
              <a:t>(eventProcessLoop</a:t>
            </a:r>
            <a:r>
              <a:rPr lang="zh-CN" altLang="en-US"/>
              <a:t>是</a:t>
            </a:r>
            <a:r>
              <a:rPr lang="en-US" altLang="zh-CN"/>
              <a:t>dagScheduler</a:t>
            </a:r>
            <a:r>
              <a:rPr lang="zh-CN" altLang="en-US"/>
              <a:t>的一个消息处理器</a:t>
            </a:r>
            <a:r>
              <a:rPr lang="en-US" altLang="zh-CN"/>
              <a:t>)</a:t>
            </a:r>
            <a:r>
              <a:rPr lang="zh-CN" altLang="en-US"/>
              <a:t>  </a:t>
            </a:r>
            <a:r>
              <a:rPr lang="en-US" altLang="zh-CN"/>
              <a:t>-&gt;</a:t>
            </a:r>
            <a:r>
              <a:rPr lang="zh-CN" altLang="en-US"/>
              <a:t>在</a:t>
            </a:r>
            <a:r>
              <a:rPr lang="en-US" altLang="zh-CN"/>
              <a:t>eventProcessLoop</a:t>
            </a:r>
            <a:r>
              <a:rPr lang="zh-CN" altLang="en-US"/>
              <a:t>中将</a:t>
            </a:r>
            <a:r>
              <a:rPr lang="en-US" altLang="zh-CN"/>
              <a:t>JobSubmitted</a:t>
            </a:r>
            <a:r>
              <a:rPr lang="zh-CN" altLang="en-US"/>
              <a:t>消息转发给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doOnReceive</a:t>
            </a:r>
            <a:r>
              <a:rPr lang="zh-CN" altLang="en-US"/>
              <a:t>方法进行模式匹配处理 </a:t>
            </a:r>
            <a:r>
              <a:rPr lang="en-US" altLang="zh-CN"/>
              <a:t>-&gt; </a:t>
            </a:r>
            <a:r>
              <a:rPr lang="zh-CN" altLang="en-US"/>
              <a:t> 调用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handleJobSubmitted</a:t>
            </a:r>
            <a:r>
              <a:rPr lang="zh-CN" altLang="en-US"/>
              <a:t>方法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handleJobSubmitted</a:t>
            </a:r>
            <a:r>
              <a:rPr lang="zh-CN" altLang="en-US"/>
              <a:t>方法中完成</a:t>
            </a:r>
            <a:r>
              <a:rPr lang="en-US" altLang="zh-CN"/>
              <a:t>Stage</a:t>
            </a:r>
            <a:r>
              <a:rPr lang="zh-CN" altLang="en-US"/>
              <a:t>的划分</a:t>
            </a:r>
            <a:r>
              <a:rPr lang="en-US" altLang="zh-CN"/>
              <a:t>) -&gt;</a:t>
            </a:r>
          </a:p>
          <a:p>
            <a:r>
              <a:rPr lang="zh-CN" altLang="en-US"/>
              <a:t>调用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submitMissingTasks</a:t>
            </a:r>
            <a:r>
              <a:rPr lang="zh-CN" altLang="en-US"/>
              <a:t>或</a:t>
            </a:r>
            <a:r>
              <a:rPr lang="en-US" altLang="zh-CN"/>
              <a:t>submitStage</a:t>
            </a:r>
            <a:r>
              <a:rPr lang="zh-CN" altLang="en-US"/>
              <a:t>方法提交</a:t>
            </a:r>
            <a:r>
              <a:rPr lang="en-US" altLang="zh-CN"/>
              <a:t>Stage(submitMissingTasks</a:t>
            </a:r>
            <a:r>
              <a:rPr lang="zh-CN" altLang="en-US"/>
              <a:t>和</a:t>
            </a:r>
            <a:r>
              <a:rPr lang="en-US" altLang="zh-CN"/>
              <a:t>submitStage</a:t>
            </a:r>
            <a:r>
              <a:rPr lang="zh-CN" altLang="en-US"/>
              <a:t>方法区别：由于递归提交</a:t>
            </a:r>
            <a:r>
              <a:rPr lang="en-US" altLang="zh-CN"/>
              <a:t>Stage</a:t>
            </a:r>
            <a:r>
              <a:rPr lang="zh-CN" altLang="en-US"/>
              <a:t>，需要最先提交父</a:t>
            </a:r>
            <a:r>
              <a:rPr lang="en-US" altLang="zh-CN"/>
              <a:t>Stage</a:t>
            </a:r>
            <a:r>
              <a:rPr lang="zh-CN" altLang="en-US"/>
              <a:t>，如果当前</a:t>
            </a:r>
            <a:r>
              <a:rPr lang="en-US" altLang="zh-CN"/>
              <a:t>Stage</a:t>
            </a:r>
            <a:r>
              <a:rPr lang="zh-CN" altLang="en-US"/>
              <a:t>还有父</a:t>
            </a:r>
            <a:r>
              <a:rPr lang="en-US" altLang="zh-CN"/>
              <a:t>Stage</a:t>
            </a:r>
            <a:r>
              <a:rPr lang="zh-CN" altLang="en-US"/>
              <a:t>的话调用</a:t>
            </a:r>
            <a:r>
              <a:rPr lang="en-US" altLang="zh-CN"/>
              <a:t>submitStage</a:t>
            </a:r>
            <a:r>
              <a:rPr lang="zh-CN" altLang="en-US"/>
              <a:t>进行递归提交，知道当前</a:t>
            </a:r>
            <a:r>
              <a:rPr lang="en-US" altLang="zh-CN"/>
              <a:t>Stage</a:t>
            </a:r>
            <a:r>
              <a:rPr lang="zh-CN" altLang="en-US"/>
              <a:t>没有父</a:t>
            </a:r>
            <a:r>
              <a:rPr lang="en-US" altLang="zh-CN"/>
              <a:t>Stage</a:t>
            </a:r>
            <a:r>
              <a:rPr lang="zh-CN" altLang="en-US"/>
              <a:t>时候调用</a:t>
            </a:r>
            <a:r>
              <a:rPr lang="en-US" altLang="zh-CN"/>
              <a:t>submitMissingTasks</a:t>
            </a:r>
            <a:r>
              <a:rPr lang="zh-CN" altLang="en-US"/>
              <a:t>提交</a:t>
            </a:r>
            <a:r>
              <a:rPr lang="en-US" altLang="zh-CN"/>
              <a:t>) -&gt; </a:t>
            </a:r>
            <a:r>
              <a:rPr lang="zh-CN" altLang="en-US"/>
              <a:t>在</a:t>
            </a:r>
            <a:r>
              <a:rPr lang="en-US" altLang="zh-CN"/>
              <a:t>submitMissingTasks</a:t>
            </a:r>
            <a:r>
              <a:rPr lang="zh-CN" altLang="en-US"/>
              <a:t>中将</a:t>
            </a:r>
            <a:r>
              <a:rPr lang="en-US" altLang="zh-CN"/>
              <a:t>Stage</a:t>
            </a:r>
            <a:r>
              <a:rPr lang="zh-CN" altLang="en-US"/>
              <a:t>信息广播出去</a:t>
            </a:r>
            <a:r>
              <a:rPr lang="en-US" altLang="zh-CN"/>
              <a:t>(Stage</a:t>
            </a:r>
            <a:r>
              <a:rPr lang="zh-CN" altLang="en-US"/>
              <a:t>信息主要是：</a:t>
            </a:r>
            <a:r>
              <a:rPr lang="en-US" altLang="zh-CN"/>
              <a:t>Satge</a:t>
            </a:r>
            <a:r>
              <a:rPr lang="zh-CN" altLang="en-US"/>
              <a:t>的</a:t>
            </a:r>
            <a:r>
              <a:rPr lang="en-US" altLang="zh-CN"/>
              <a:t>RDD</a:t>
            </a:r>
            <a:r>
              <a:rPr lang="zh-CN" altLang="en-US"/>
              <a:t>信息</a:t>
            </a:r>
            <a:r>
              <a:rPr lang="en-US" altLang="zh-CN"/>
              <a:t>)</a:t>
            </a:r>
            <a:r>
              <a:rPr lang="zh-CN" altLang="en-US"/>
              <a:t>，然后将</a:t>
            </a:r>
            <a:r>
              <a:rPr lang="en-US" altLang="zh-CN"/>
              <a:t>Stage</a:t>
            </a:r>
            <a:r>
              <a:rPr lang="zh-CN" altLang="en-US"/>
              <a:t>序列化为</a:t>
            </a:r>
            <a:r>
              <a:rPr lang="en-US" altLang="zh-CN"/>
              <a:t>Task(</a:t>
            </a:r>
            <a:r>
              <a:rPr lang="zh-CN" altLang="en-US"/>
              <a:t>这里面有两种</a:t>
            </a:r>
            <a:r>
              <a:rPr lang="en-US" altLang="zh-CN"/>
              <a:t>Stage</a:t>
            </a:r>
            <a:r>
              <a:rPr lang="zh-CN" altLang="en-US"/>
              <a:t>分别是</a:t>
            </a:r>
            <a:r>
              <a:rPr lang="en-US" altLang="zh-CN"/>
              <a:t>ShuffleMapStage</a:t>
            </a:r>
            <a:r>
              <a:rPr lang="zh-CN" altLang="en-US"/>
              <a:t>和</a:t>
            </a:r>
            <a:r>
              <a:rPr lang="en-US" altLang="zh-CN"/>
              <a:t>ResultStage</a:t>
            </a:r>
            <a:r>
              <a:rPr lang="zh-CN" altLang="en-US"/>
              <a:t>，</a:t>
            </a:r>
            <a:r>
              <a:rPr lang="en-US" altLang="zh-CN"/>
              <a:t>Task</a:t>
            </a:r>
            <a:r>
              <a:rPr lang="zh-CN" altLang="en-US"/>
              <a:t>也是两种</a:t>
            </a:r>
            <a:r>
              <a:rPr lang="en-US" altLang="zh-CN"/>
              <a:t>ShuffleMapTask</a:t>
            </a:r>
            <a:r>
              <a:rPr lang="zh-CN" altLang="en-US"/>
              <a:t>和</a:t>
            </a:r>
            <a:r>
              <a:rPr lang="en-US" altLang="zh-CN"/>
              <a:t>ResultTask) -&gt; </a:t>
            </a:r>
            <a:r>
              <a:rPr lang="zh-CN" altLang="en-US"/>
              <a:t>调用</a:t>
            </a:r>
            <a:r>
              <a:rPr lang="en-US" altLang="zh-CN"/>
              <a:t>TaskScheduler(</a:t>
            </a:r>
            <a:r>
              <a:rPr lang="zh-CN" altLang="en-US"/>
              <a:t>实现类一般是</a:t>
            </a:r>
            <a:r>
              <a:rPr lang="en-US" altLang="zh-CN"/>
              <a:t>TaskSchedulerImpl)</a:t>
            </a:r>
            <a:r>
              <a:rPr lang="zh-CN" altLang="en-US"/>
              <a:t>的</a:t>
            </a:r>
            <a:r>
              <a:rPr lang="en-US" altLang="zh-CN"/>
              <a:t>submitTasks</a:t>
            </a:r>
            <a:r>
              <a:rPr lang="zh-CN" altLang="en-US"/>
              <a:t>方法为序列化好的</a:t>
            </a:r>
            <a:r>
              <a:rPr lang="en-US" altLang="zh-CN"/>
              <a:t>TaskSet</a:t>
            </a:r>
            <a:r>
              <a:rPr lang="zh-CN" altLang="en-US"/>
              <a:t>的创建</a:t>
            </a:r>
            <a:r>
              <a:rPr lang="en-US" altLang="zh-CN"/>
              <a:t>TaskSetManager(TaskSetManager</a:t>
            </a:r>
            <a:r>
              <a:rPr lang="zh-CN" altLang="en-US"/>
              <a:t>负责调用跟踪</a:t>
            </a:r>
            <a:r>
              <a:rPr lang="en-US" altLang="zh-CN"/>
              <a:t>Task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，然后存储到</a:t>
            </a:r>
            <a:r>
              <a:rPr lang="en-US" altLang="zh-CN"/>
              <a:t>schedulableBuilder(schedulableBuilder</a:t>
            </a:r>
            <a:r>
              <a:rPr lang="zh-CN" altLang="en-US"/>
              <a:t>是一种资源分配策略</a:t>
            </a:r>
            <a:r>
              <a:rPr lang="en-US" altLang="zh-CN"/>
              <a:t>, FIFO</a:t>
            </a:r>
            <a:r>
              <a:rPr lang="zh-CN" altLang="en-US"/>
              <a:t>或</a:t>
            </a:r>
            <a:r>
              <a:rPr lang="en-US" altLang="zh-CN"/>
              <a:t>FAIR</a:t>
            </a:r>
            <a:r>
              <a:rPr lang="en-US" altLang="zh-CN"/>
              <a:t>),</a:t>
            </a:r>
            <a:r>
              <a:rPr lang="zh-CN" altLang="en-US"/>
              <a:t>然后调用</a:t>
            </a:r>
            <a:r>
              <a:rPr lang="en-US" altLang="zh-CN"/>
              <a:t>backend</a:t>
            </a:r>
            <a:r>
              <a:rPr lang="zh-CN" altLang="en-US"/>
              <a:t>的</a:t>
            </a:r>
            <a:r>
              <a:rPr lang="en-US" altLang="zh-CN"/>
              <a:t>reviveOffers</a:t>
            </a:r>
            <a:r>
              <a:rPr lang="zh-CN" altLang="en-US"/>
              <a:t>方法进行资源分配</a:t>
            </a:r>
            <a:r>
              <a:rPr lang="en-US" altLang="zh-CN"/>
              <a:t>(</a:t>
            </a:r>
            <a:r>
              <a:rPr lang="en-US" altLang="zh-CN" smtClean="0"/>
              <a:t>CoarseGra</a:t>
            </a:r>
            <a:r>
              <a:rPr lang="en-US" altLang="zh-CN"/>
              <a:t>CoarseGrainedSchedulerBackend</a:t>
            </a:r>
            <a:r>
              <a:rPr lang="en-US" altLang="zh-CN" smtClean="0"/>
              <a:t>inedSchedulerBackend</a:t>
            </a:r>
            <a:r>
              <a:rPr lang="zh-CN" altLang="en-US"/>
              <a:t>是 </a:t>
            </a:r>
            <a:r>
              <a:rPr lang="en-US" altLang="zh-CN" smtClean="0"/>
              <a:t>backend</a:t>
            </a:r>
            <a:r>
              <a:rPr lang="zh-CN" altLang="en-US" smtClean="0"/>
              <a:t>的</a:t>
            </a:r>
            <a:r>
              <a:rPr lang="zh-CN" altLang="en-US"/>
              <a:t>一</a:t>
            </a:r>
            <a:r>
              <a:rPr lang="zh-CN" altLang="en-US"/>
              <a:t>种</a:t>
            </a:r>
            <a:r>
              <a:rPr lang="zh-CN" altLang="en-US" smtClean="0"/>
              <a:t>实现</a:t>
            </a:r>
            <a:r>
              <a:rPr lang="en-US" altLang="zh-CN" smtClean="0"/>
              <a:t>,</a:t>
            </a:r>
            <a:r>
              <a:rPr lang="zh-CN" altLang="en-US" smtClean="0"/>
              <a:t>此处以</a:t>
            </a:r>
            <a:r>
              <a:rPr lang="en-US" altLang="zh-CN" smtClean="0"/>
              <a:t>CoarseGrainedSchedulerBackend</a:t>
            </a:r>
            <a:r>
              <a:rPr lang="zh-CN" altLang="en-US" smtClean="0"/>
              <a:t>为例分析</a:t>
            </a:r>
            <a:r>
              <a:rPr lang="en-US" altLang="zh-CN" smtClean="0"/>
              <a:t>) -&gt;</a:t>
            </a:r>
            <a:r>
              <a:rPr lang="zh-CN" altLang="en-US" smtClean="0"/>
              <a:t>调用的</a:t>
            </a:r>
            <a:r>
              <a:rPr lang="en-US" altLang="zh-CN" smtClean="0"/>
              <a:t>reviveOffers</a:t>
            </a:r>
            <a:r>
              <a:rPr lang="zh-CN" altLang="en-US" smtClean="0"/>
              <a:t>方法，此时给</a:t>
            </a:r>
            <a:r>
              <a:rPr lang="en-US" altLang="zh-CN" smtClean="0"/>
              <a:t>Driver</a:t>
            </a:r>
            <a:r>
              <a:rPr lang="zh-CN" altLang="en-US" smtClean="0"/>
              <a:t>发</a:t>
            </a:r>
            <a:r>
              <a:rPr lang="en-US" altLang="zh-CN"/>
              <a:t>ReviveOffers</a:t>
            </a:r>
            <a:r>
              <a:rPr lang="zh-CN" altLang="en-US" smtClean="0"/>
              <a:t>消息申请资源 </a:t>
            </a:r>
            <a:r>
              <a:rPr lang="en-US" altLang="zh-CN" smtClean="0"/>
              <a:t>-&gt; DriverEndpoint</a:t>
            </a:r>
            <a:r>
              <a:rPr lang="zh-CN" altLang="en-US" smtClean="0"/>
              <a:t>中</a:t>
            </a:r>
            <a:r>
              <a:rPr lang="en-US" altLang="zh-CN" smtClean="0"/>
              <a:t>receive</a:t>
            </a:r>
            <a:r>
              <a:rPr lang="zh-CN" altLang="en-US" smtClean="0"/>
              <a:t>方法模式匹配处理申请资源消息，调用</a:t>
            </a:r>
            <a:r>
              <a:rPr lang="en-US" altLang="zh-CN"/>
              <a:t>DriverEndpoint </a:t>
            </a:r>
            <a:r>
              <a:rPr lang="zh-CN" altLang="en-US" smtClean="0"/>
              <a:t>的</a:t>
            </a:r>
            <a:r>
              <a:rPr lang="en-US" altLang="zh-CN" smtClean="0"/>
              <a:t>makeOffers</a:t>
            </a:r>
            <a:r>
              <a:rPr lang="zh-CN" altLang="en-US" smtClean="0"/>
              <a:t>，在</a:t>
            </a:r>
            <a:r>
              <a:rPr lang="en-US" altLang="zh-CN" smtClean="0"/>
              <a:t>makeOffers</a:t>
            </a:r>
            <a:r>
              <a:rPr lang="zh-CN" altLang="en-US" smtClean="0"/>
              <a:t>方法中调用</a:t>
            </a:r>
            <a:r>
              <a:rPr lang="en-US" altLang="zh-CN"/>
              <a:t>DriverEndpoint </a:t>
            </a:r>
            <a:r>
              <a:rPr lang="zh-CN" altLang="en-US" smtClean="0"/>
              <a:t>的</a:t>
            </a:r>
            <a:r>
              <a:rPr lang="en-US" altLang="zh-CN" smtClean="0"/>
              <a:t>TaskSchedulerImpl</a:t>
            </a:r>
            <a:r>
              <a:rPr lang="zh-CN" altLang="en-US" smtClean="0"/>
              <a:t>成员</a:t>
            </a:r>
            <a:r>
              <a:rPr lang="en-US" altLang="zh-CN" smtClean="0"/>
              <a:t>(</a:t>
            </a:r>
            <a:r>
              <a:rPr lang="zh-CN" altLang="en-US" smtClean="0"/>
              <a:t>注意：</a:t>
            </a:r>
            <a:r>
              <a:rPr lang="en-US" altLang="zh-CN"/>
              <a:t> </a:t>
            </a:r>
            <a:r>
              <a:rPr lang="en-US" altLang="zh-CN"/>
              <a:t>DriverEndpoint </a:t>
            </a:r>
            <a:r>
              <a:rPr lang="zh-CN" altLang="en-US" smtClean="0"/>
              <a:t>是</a:t>
            </a:r>
            <a:r>
              <a:rPr lang="en-US" altLang="zh-CN" smtClean="0"/>
              <a:t>CoarseGrainedSchedulerBackend</a:t>
            </a:r>
            <a:r>
              <a:rPr lang="zh-CN" altLang="en-US" smtClean="0"/>
              <a:t>的内部类，所以依赖外部的</a:t>
            </a:r>
            <a:r>
              <a:rPr lang="en-US" altLang="zh-CN"/>
              <a:t>TaskSchedulerImpl</a:t>
            </a:r>
            <a:r>
              <a:rPr lang="zh-CN" altLang="en-US"/>
              <a:t>成员</a:t>
            </a:r>
            <a:r>
              <a:rPr lang="en-US" altLang="zh-CN" smtClean="0"/>
              <a:t>)</a:t>
            </a:r>
            <a:r>
              <a:rPr lang="zh-CN" altLang="en-US" smtClean="0"/>
              <a:t>的</a:t>
            </a:r>
            <a:r>
              <a:rPr lang="en-US" altLang="zh-CN" smtClean="0"/>
              <a:t>resourceOffers</a:t>
            </a:r>
            <a:r>
              <a:rPr lang="zh-CN" altLang="en-US" smtClean="0"/>
              <a:t>给</a:t>
            </a:r>
            <a:r>
              <a:rPr lang="en-US" altLang="zh-CN" smtClean="0"/>
              <a:t>Task</a:t>
            </a:r>
            <a:r>
              <a:rPr lang="zh-CN" altLang="en-US" smtClean="0"/>
              <a:t>分配运行节点 </a:t>
            </a:r>
            <a:r>
              <a:rPr lang="en-US" altLang="zh-CN" smtClean="0"/>
              <a:t>-&gt; </a:t>
            </a:r>
            <a:r>
              <a:rPr lang="zh-CN" altLang="en-US" smtClean="0"/>
              <a:t>再</a:t>
            </a:r>
            <a:r>
              <a:rPr lang="en-US" altLang="zh-CN"/>
              <a:t>DriverEndpoint</a:t>
            </a:r>
            <a:r>
              <a:rPr lang="zh-CN" altLang="en-US"/>
              <a:t>的</a:t>
            </a:r>
            <a:r>
              <a:rPr lang="en-US" altLang="zh-CN" smtClean="0"/>
              <a:t>launchTasks</a:t>
            </a:r>
            <a:r>
              <a:rPr lang="zh-CN" altLang="en-US" smtClean="0"/>
              <a:t>启动任务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85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612" y="251926"/>
            <a:ext cx="11812555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接下来查看一下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submitJob</a:t>
            </a:r>
            <a:r>
              <a:rPr lang="zh-CN" altLang="en-US"/>
              <a:t>方法做了什么：</a:t>
            </a:r>
            <a:endParaRPr lang="en-US" altLang="zh-CN"/>
          </a:p>
          <a:p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submitJob</a:t>
            </a:r>
            <a:r>
              <a:rPr lang="zh-CN" altLang="en-US"/>
              <a:t>方法中给</a:t>
            </a:r>
            <a:r>
              <a:rPr lang="en-US" altLang="zh-CN"/>
              <a:t>eventProcessLoop</a:t>
            </a:r>
            <a:r>
              <a:rPr lang="zh-CN" altLang="en-US"/>
              <a:t>发送</a:t>
            </a:r>
            <a:r>
              <a:rPr lang="en-US" altLang="zh-CN"/>
              <a:t>JobSubmitted</a:t>
            </a:r>
            <a:r>
              <a:rPr lang="zh-CN" altLang="en-US"/>
              <a:t>消息</a:t>
            </a:r>
            <a:r>
              <a:rPr lang="en-US" altLang="zh-CN"/>
              <a:t>(eventProcessLoop</a:t>
            </a:r>
            <a:r>
              <a:rPr lang="zh-CN" altLang="en-US"/>
              <a:t>是</a:t>
            </a:r>
            <a:r>
              <a:rPr lang="en-US" altLang="zh-CN"/>
              <a:t>dagScheduler</a:t>
            </a:r>
            <a:r>
              <a:rPr lang="zh-CN" altLang="en-US"/>
              <a:t>的一个消息处理器</a:t>
            </a:r>
            <a:r>
              <a:rPr lang="en-US" altLang="zh-CN"/>
              <a:t>)</a:t>
            </a:r>
            <a:r>
              <a:rPr lang="zh-CN" altLang="en-US"/>
              <a:t>  </a:t>
            </a:r>
            <a:r>
              <a:rPr lang="en-US" altLang="zh-CN"/>
              <a:t>-&gt;</a:t>
            </a:r>
            <a:r>
              <a:rPr lang="zh-CN" altLang="en-US"/>
              <a:t>在</a:t>
            </a:r>
            <a:r>
              <a:rPr lang="en-US" altLang="zh-CN"/>
              <a:t>eventProcessLoop</a:t>
            </a:r>
            <a:r>
              <a:rPr lang="zh-CN" altLang="en-US"/>
              <a:t>中将</a:t>
            </a:r>
            <a:r>
              <a:rPr lang="en-US" altLang="zh-CN"/>
              <a:t>JobSubmitted</a:t>
            </a:r>
            <a:r>
              <a:rPr lang="zh-CN" altLang="en-US"/>
              <a:t>消息转发给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doOnReceive</a:t>
            </a:r>
            <a:r>
              <a:rPr lang="zh-CN" altLang="en-US"/>
              <a:t>方法进行模式匹配处理 </a:t>
            </a:r>
            <a:r>
              <a:rPr lang="en-US" altLang="zh-CN"/>
              <a:t>-&gt; </a:t>
            </a:r>
            <a:r>
              <a:rPr lang="zh-CN" altLang="en-US"/>
              <a:t> 调用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handleJobSubmitted</a:t>
            </a:r>
            <a:r>
              <a:rPr lang="zh-CN" altLang="en-US"/>
              <a:t>方法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handleJobSubmitted</a:t>
            </a:r>
            <a:r>
              <a:rPr lang="zh-CN" altLang="en-US"/>
              <a:t>方法中完成</a:t>
            </a:r>
            <a:r>
              <a:rPr lang="en-US" altLang="zh-CN"/>
              <a:t>Stage</a:t>
            </a:r>
            <a:r>
              <a:rPr lang="zh-CN" altLang="en-US"/>
              <a:t>的划分</a:t>
            </a:r>
            <a:r>
              <a:rPr lang="en-US" altLang="zh-CN"/>
              <a:t>) -&gt;</a:t>
            </a:r>
          </a:p>
          <a:p>
            <a:r>
              <a:rPr lang="zh-CN" altLang="en-US"/>
              <a:t>调用</a:t>
            </a:r>
            <a:r>
              <a:rPr lang="en-US" altLang="zh-CN"/>
              <a:t>dagScheduler</a:t>
            </a:r>
            <a:r>
              <a:rPr lang="zh-CN" altLang="en-US"/>
              <a:t>的</a:t>
            </a:r>
            <a:r>
              <a:rPr lang="en-US" altLang="zh-CN"/>
              <a:t>submitMissingTasks</a:t>
            </a:r>
            <a:r>
              <a:rPr lang="zh-CN" altLang="en-US"/>
              <a:t>或</a:t>
            </a:r>
            <a:r>
              <a:rPr lang="en-US" altLang="zh-CN"/>
              <a:t>submitStage</a:t>
            </a:r>
            <a:r>
              <a:rPr lang="zh-CN" altLang="en-US"/>
              <a:t>方法提交</a:t>
            </a:r>
            <a:r>
              <a:rPr lang="en-US" altLang="zh-CN"/>
              <a:t>Stage(submitMissingTasks</a:t>
            </a:r>
            <a:r>
              <a:rPr lang="zh-CN" altLang="en-US"/>
              <a:t>和</a:t>
            </a:r>
            <a:r>
              <a:rPr lang="en-US" altLang="zh-CN"/>
              <a:t>submitStage</a:t>
            </a:r>
            <a:r>
              <a:rPr lang="zh-CN" altLang="en-US"/>
              <a:t>方法区别：由于递归提交</a:t>
            </a:r>
            <a:r>
              <a:rPr lang="en-US" altLang="zh-CN"/>
              <a:t>Stage</a:t>
            </a:r>
            <a:r>
              <a:rPr lang="zh-CN" altLang="en-US"/>
              <a:t>，需要最先提交父</a:t>
            </a:r>
            <a:r>
              <a:rPr lang="en-US" altLang="zh-CN"/>
              <a:t>Stage</a:t>
            </a:r>
            <a:r>
              <a:rPr lang="zh-CN" altLang="en-US"/>
              <a:t>，如果当前</a:t>
            </a:r>
            <a:r>
              <a:rPr lang="en-US" altLang="zh-CN"/>
              <a:t>Stage</a:t>
            </a:r>
            <a:r>
              <a:rPr lang="zh-CN" altLang="en-US"/>
              <a:t>还有父</a:t>
            </a:r>
            <a:r>
              <a:rPr lang="en-US" altLang="zh-CN"/>
              <a:t>Stage</a:t>
            </a:r>
            <a:r>
              <a:rPr lang="zh-CN" altLang="en-US"/>
              <a:t>的话调用</a:t>
            </a:r>
            <a:r>
              <a:rPr lang="en-US" altLang="zh-CN"/>
              <a:t>submitStage</a:t>
            </a:r>
            <a:r>
              <a:rPr lang="zh-CN" altLang="en-US"/>
              <a:t>进行递归提交，知道当前</a:t>
            </a:r>
            <a:r>
              <a:rPr lang="en-US" altLang="zh-CN"/>
              <a:t>Stage</a:t>
            </a:r>
            <a:r>
              <a:rPr lang="zh-CN" altLang="en-US"/>
              <a:t>没有父</a:t>
            </a:r>
            <a:r>
              <a:rPr lang="en-US" altLang="zh-CN"/>
              <a:t>Stage</a:t>
            </a:r>
            <a:r>
              <a:rPr lang="zh-CN" altLang="en-US"/>
              <a:t>时候调用</a:t>
            </a:r>
            <a:r>
              <a:rPr lang="en-US" altLang="zh-CN"/>
              <a:t>submitMissingTasks</a:t>
            </a:r>
            <a:r>
              <a:rPr lang="zh-CN" altLang="en-US"/>
              <a:t>提交</a:t>
            </a:r>
            <a:r>
              <a:rPr lang="en-US" altLang="zh-CN"/>
              <a:t>) -&gt; </a:t>
            </a:r>
            <a:r>
              <a:rPr lang="zh-CN" altLang="en-US"/>
              <a:t>在</a:t>
            </a:r>
            <a:r>
              <a:rPr lang="en-US" altLang="zh-CN"/>
              <a:t>submitMissingTasks</a:t>
            </a:r>
            <a:r>
              <a:rPr lang="zh-CN" altLang="en-US"/>
              <a:t>中将</a:t>
            </a:r>
            <a:r>
              <a:rPr lang="en-US" altLang="zh-CN"/>
              <a:t>Stage</a:t>
            </a:r>
            <a:r>
              <a:rPr lang="zh-CN" altLang="en-US"/>
              <a:t>信息广播出去</a:t>
            </a:r>
            <a:r>
              <a:rPr lang="en-US" altLang="zh-CN"/>
              <a:t>(Stage</a:t>
            </a:r>
            <a:r>
              <a:rPr lang="zh-CN" altLang="en-US"/>
              <a:t>信息主要是：</a:t>
            </a:r>
            <a:r>
              <a:rPr lang="en-US" altLang="zh-CN"/>
              <a:t>Satge</a:t>
            </a:r>
            <a:r>
              <a:rPr lang="zh-CN" altLang="en-US"/>
              <a:t>的</a:t>
            </a:r>
            <a:r>
              <a:rPr lang="en-US" altLang="zh-CN"/>
              <a:t>RDD</a:t>
            </a:r>
            <a:r>
              <a:rPr lang="zh-CN" altLang="en-US"/>
              <a:t>信息</a:t>
            </a:r>
            <a:r>
              <a:rPr lang="en-US" altLang="zh-CN"/>
              <a:t>)</a:t>
            </a:r>
            <a:r>
              <a:rPr lang="zh-CN" altLang="en-US"/>
              <a:t>，然后将</a:t>
            </a:r>
            <a:r>
              <a:rPr lang="en-US" altLang="zh-CN"/>
              <a:t>Stage</a:t>
            </a:r>
            <a:r>
              <a:rPr lang="zh-CN" altLang="en-US"/>
              <a:t>序列化为</a:t>
            </a:r>
            <a:r>
              <a:rPr lang="en-US" altLang="zh-CN"/>
              <a:t>Task(</a:t>
            </a:r>
            <a:r>
              <a:rPr lang="zh-CN" altLang="en-US"/>
              <a:t>这里面有两种</a:t>
            </a:r>
            <a:r>
              <a:rPr lang="en-US" altLang="zh-CN"/>
              <a:t>Stage</a:t>
            </a:r>
            <a:r>
              <a:rPr lang="zh-CN" altLang="en-US"/>
              <a:t>分别是</a:t>
            </a:r>
            <a:r>
              <a:rPr lang="en-US" altLang="zh-CN"/>
              <a:t>ShuffleMapStage</a:t>
            </a:r>
            <a:r>
              <a:rPr lang="zh-CN" altLang="en-US"/>
              <a:t>和</a:t>
            </a:r>
            <a:r>
              <a:rPr lang="en-US" altLang="zh-CN"/>
              <a:t>ResultStage</a:t>
            </a:r>
            <a:r>
              <a:rPr lang="zh-CN" altLang="en-US"/>
              <a:t>，</a:t>
            </a:r>
            <a:r>
              <a:rPr lang="en-US" altLang="zh-CN"/>
              <a:t>Task</a:t>
            </a:r>
            <a:r>
              <a:rPr lang="zh-CN" altLang="en-US"/>
              <a:t>也是两种</a:t>
            </a:r>
            <a:r>
              <a:rPr lang="en-US" altLang="zh-CN"/>
              <a:t>ShuffleMapTask</a:t>
            </a:r>
            <a:r>
              <a:rPr lang="zh-CN" altLang="en-US"/>
              <a:t>和</a:t>
            </a:r>
            <a:r>
              <a:rPr lang="en-US" altLang="zh-CN"/>
              <a:t>ResultTask) -&gt; </a:t>
            </a:r>
            <a:r>
              <a:rPr lang="zh-CN" altLang="en-US"/>
              <a:t>调用</a:t>
            </a:r>
            <a:r>
              <a:rPr lang="en-US" altLang="zh-CN"/>
              <a:t>TaskScheduler(</a:t>
            </a:r>
            <a:r>
              <a:rPr lang="zh-CN" altLang="en-US"/>
              <a:t>实现类一般是</a:t>
            </a:r>
            <a:r>
              <a:rPr lang="en-US" altLang="zh-CN"/>
              <a:t>TaskSchedulerImpl)</a:t>
            </a:r>
            <a:r>
              <a:rPr lang="zh-CN" altLang="en-US"/>
              <a:t>的</a:t>
            </a:r>
            <a:r>
              <a:rPr lang="en-US" altLang="zh-CN"/>
              <a:t>submitTasks</a:t>
            </a:r>
            <a:r>
              <a:rPr lang="zh-CN" altLang="en-US"/>
              <a:t>方法为序列化好的</a:t>
            </a:r>
            <a:r>
              <a:rPr lang="en-US" altLang="zh-CN"/>
              <a:t>TaskSet</a:t>
            </a:r>
            <a:r>
              <a:rPr lang="zh-CN" altLang="en-US"/>
              <a:t>的创建</a:t>
            </a:r>
            <a:r>
              <a:rPr lang="en-US" altLang="zh-CN"/>
              <a:t>TaskSetManager(TaskSetManager</a:t>
            </a:r>
            <a:r>
              <a:rPr lang="zh-CN" altLang="en-US"/>
              <a:t>负责调用跟踪</a:t>
            </a:r>
            <a:r>
              <a:rPr lang="en-US" altLang="zh-CN"/>
              <a:t>Task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，然后存储到</a:t>
            </a:r>
            <a:r>
              <a:rPr lang="en-US" altLang="zh-CN"/>
              <a:t>schedulableBuilder(schedulableBuilder</a:t>
            </a:r>
            <a:r>
              <a:rPr lang="zh-CN" altLang="en-US"/>
              <a:t>是一种资源分配策略</a:t>
            </a:r>
            <a:r>
              <a:rPr lang="en-US" altLang="zh-CN"/>
              <a:t>, FIFO</a:t>
            </a:r>
            <a:r>
              <a:rPr lang="zh-CN" altLang="en-US"/>
              <a:t>或</a:t>
            </a:r>
            <a:r>
              <a:rPr lang="en-US" altLang="zh-CN"/>
              <a:t>FAIR),</a:t>
            </a:r>
            <a:r>
              <a:rPr lang="zh-CN" altLang="en-US"/>
              <a:t>然后调用</a:t>
            </a:r>
            <a:r>
              <a:rPr lang="en-US" altLang="zh-CN"/>
              <a:t>backend</a:t>
            </a:r>
            <a:r>
              <a:rPr lang="zh-CN" altLang="en-US"/>
              <a:t>的</a:t>
            </a:r>
            <a:r>
              <a:rPr lang="en-US" altLang="zh-CN"/>
              <a:t>reviveOffers</a:t>
            </a:r>
            <a:r>
              <a:rPr lang="zh-CN" altLang="en-US"/>
              <a:t>方法进行资源分配</a:t>
            </a:r>
            <a:r>
              <a:rPr lang="en-US" altLang="zh-CN"/>
              <a:t>(CoarseGraCoarseGrainedSchedulerBackendinedSchedulerBackend</a:t>
            </a:r>
            <a:r>
              <a:rPr lang="zh-CN" altLang="en-US"/>
              <a:t>是 </a:t>
            </a:r>
            <a:r>
              <a:rPr lang="en-US" altLang="zh-CN"/>
              <a:t>backend</a:t>
            </a:r>
            <a:r>
              <a:rPr lang="zh-CN" altLang="en-US"/>
              <a:t>的一种实现</a:t>
            </a:r>
            <a:r>
              <a:rPr lang="en-US" altLang="zh-CN"/>
              <a:t>,</a:t>
            </a:r>
            <a:r>
              <a:rPr lang="zh-CN" altLang="en-US"/>
              <a:t>此处以</a:t>
            </a:r>
            <a:r>
              <a:rPr lang="en-US" altLang="zh-CN"/>
              <a:t>CoarseGrainedSchedulerBackend</a:t>
            </a:r>
            <a:r>
              <a:rPr lang="zh-CN" altLang="en-US"/>
              <a:t>为例分析</a:t>
            </a:r>
            <a:r>
              <a:rPr lang="en-US" altLang="zh-CN"/>
              <a:t>) -&gt;</a:t>
            </a:r>
            <a:r>
              <a:rPr lang="zh-CN" altLang="en-US"/>
              <a:t>调用的</a:t>
            </a:r>
            <a:r>
              <a:rPr lang="en-US" altLang="zh-CN"/>
              <a:t>reviveOffers</a:t>
            </a:r>
            <a:r>
              <a:rPr lang="zh-CN" altLang="en-US"/>
              <a:t>方法，此时给</a:t>
            </a:r>
            <a:r>
              <a:rPr lang="en-US" altLang="zh-CN"/>
              <a:t>Driver</a:t>
            </a:r>
            <a:r>
              <a:rPr lang="zh-CN" altLang="en-US"/>
              <a:t>发</a:t>
            </a:r>
            <a:r>
              <a:rPr lang="en-US" altLang="zh-CN"/>
              <a:t>ReviveOffers</a:t>
            </a:r>
            <a:r>
              <a:rPr lang="zh-CN" altLang="en-US"/>
              <a:t>消息申请资源 </a:t>
            </a:r>
            <a:r>
              <a:rPr lang="en-US" altLang="zh-CN"/>
              <a:t>-&gt; DriverEndpoint</a:t>
            </a:r>
            <a:r>
              <a:rPr lang="zh-CN" altLang="en-US"/>
              <a:t>中</a:t>
            </a:r>
            <a:r>
              <a:rPr lang="en-US" altLang="zh-CN"/>
              <a:t>receive</a:t>
            </a:r>
            <a:r>
              <a:rPr lang="zh-CN" altLang="en-US"/>
              <a:t>方法模式匹配处理申请资源消息，调用</a:t>
            </a:r>
            <a:r>
              <a:rPr lang="en-US" altLang="zh-CN"/>
              <a:t>DriverEndpoint </a:t>
            </a:r>
            <a:r>
              <a:rPr lang="zh-CN" altLang="en-US"/>
              <a:t>的</a:t>
            </a:r>
            <a:r>
              <a:rPr lang="en-US" altLang="zh-CN"/>
              <a:t>makeOffers</a:t>
            </a:r>
            <a:r>
              <a:rPr lang="zh-CN" altLang="en-US"/>
              <a:t>，在</a:t>
            </a:r>
            <a:r>
              <a:rPr lang="en-US" altLang="zh-CN"/>
              <a:t>makeOffers</a:t>
            </a:r>
            <a:r>
              <a:rPr lang="zh-CN" altLang="en-US"/>
              <a:t>方法中调用</a:t>
            </a:r>
            <a:r>
              <a:rPr lang="en-US" altLang="zh-CN"/>
              <a:t>DriverEndpoint </a:t>
            </a:r>
            <a:r>
              <a:rPr lang="zh-CN" altLang="en-US"/>
              <a:t>的</a:t>
            </a:r>
            <a:r>
              <a:rPr lang="en-US" altLang="zh-CN"/>
              <a:t>TaskSchedulerImpl</a:t>
            </a:r>
            <a:r>
              <a:rPr lang="zh-CN" altLang="en-US"/>
              <a:t>成员</a:t>
            </a:r>
            <a:r>
              <a:rPr lang="en-US" altLang="zh-CN"/>
              <a:t>(</a:t>
            </a:r>
            <a:r>
              <a:rPr lang="zh-CN" altLang="en-US"/>
              <a:t>注意：</a:t>
            </a:r>
            <a:r>
              <a:rPr lang="en-US" altLang="zh-CN"/>
              <a:t> DriverEndpoint </a:t>
            </a:r>
            <a:r>
              <a:rPr lang="zh-CN" altLang="en-US"/>
              <a:t>是</a:t>
            </a:r>
            <a:r>
              <a:rPr lang="en-US" altLang="zh-CN"/>
              <a:t>CoarseGrained</a:t>
            </a:r>
            <a:r>
              <a:rPr lang="en-US" altLang="zh-CN">
                <a:solidFill>
                  <a:srgbClr val="FF0000"/>
                </a:solidFill>
              </a:rPr>
              <a:t>Scheduler</a:t>
            </a:r>
            <a:r>
              <a:rPr lang="en-US" altLang="zh-CN"/>
              <a:t>Backend</a:t>
            </a:r>
            <a:r>
              <a:rPr lang="zh-CN" altLang="en-US"/>
              <a:t>的内部类，所以依赖外部的</a:t>
            </a:r>
            <a:r>
              <a:rPr lang="en-US" altLang="zh-CN"/>
              <a:t>TaskSchedulerImpl</a:t>
            </a:r>
            <a:r>
              <a:rPr lang="zh-CN" altLang="en-US"/>
              <a:t>成员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/>
              <a:t>resourceOffers</a:t>
            </a:r>
            <a:r>
              <a:rPr lang="zh-CN" altLang="en-US"/>
              <a:t>给</a:t>
            </a:r>
            <a:r>
              <a:rPr lang="en-US" altLang="zh-CN"/>
              <a:t>Task</a:t>
            </a:r>
            <a:r>
              <a:rPr lang="zh-CN" altLang="en-US"/>
              <a:t>分配运行节点 </a:t>
            </a:r>
            <a:r>
              <a:rPr lang="en-US" altLang="zh-CN"/>
              <a:t>-&gt; </a:t>
            </a:r>
            <a:r>
              <a:rPr lang="zh-CN" altLang="en-US"/>
              <a:t>再</a:t>
            </a:r>
            <a:r>
              <a:rPr lang="en-US" altLang="zh-CN"/>
              <a:t>DriverEndpoint</a:t>
            </a:r>
            <a:r>
              <a:rPr lang="zh-CN" altLang="en-US"/>
              <a:t>的</a:t>
            </a:r>
            <a:r>
              <a:rPr lang="en-US" altLang="zh-CN"/>
              <a:t>launchTasks</a:t>
            </a:r>
            <a:r>
              <a:rPr lang="zh-CN" altLang="en-US"/>
              <a:t>启动</a:t>
            </a:r>
            <a:r>
              <a:rPr lang="zh-CN" altLang="en-US"/>
              <a:t>任务 </a:t>
            </a:r>
            <a:r>
              <a:rPr lang="en-US" altLang="zh-CN"/>
              <a:t>-&gt;</a:t>
            </a:r>
            <a:r>
              <a:rPr lang="zh-CN" altLang="en-US"/>
              <a:t>在</a:t>
            </a:r>
            <a:r>
              <a:rPr lang="en-US" altLang="zh-CN"/>
              <a:t>DriverEndpoint</a:t>
            </a:r>
            <a:r>
              <a:rPr lang="zh-CN" altLang="en-US"/>
              <a:t>的</a:t>
            </a:r>
            <a:r>
              <a:rPr lang="en-US" altLang="zh-CN"/>
              <a:t>launchTasks</a:t>
            </a:r>
            <a:r>
              <a:rPr lang="zh-CN" altLang="en-US"/>
              <a:t>方法中对</a:t>
            </a:r>
            <a:r>
              <a:rPr lang="en-US" altLang="zh-CN"/>
              <a:t>Seq[TaskDescription]</a:t>
            </a:r>
            <a:r>
              <a:rPr lang="zh-CN" altLang="en-US"/>
              <a:t>遍历进行序列化</a:t>
            </a:r>
            <a:r>
              <a:rPr lang="en-US" altLang="zh-CN"/>
              <a:t>(</a:t>
            </a:r>
            <a:r>
              <a:rPr lang="zh-CN" altLang="en-US"/>
              <a:t>在资源分配时候返回的</a:t>
            </a:r>
            <a:r>
              <a:rPr lang="en-US" altLang="zh-CN"/>
              <a:t>Seq[TaskDescription</a:t>
            </a:r>
            <a:r>
              <a:rPr lang="en-US" altLang="zh-CN"/>
              <a:t>])</a:t>
            </a:r>
            <a:r>
              <a:rPr lang="zh-CN" altLang="en-US"/>
              <a:t>然后给</a:t>
            </a:r>
            <a:r>
              <a:rPr lang="en-US" altLang="zh-CN"/>
              <a:t>CoarseGrained</a:t>
            </a:r>
            <a:r>
              <a:rPr lang="en-US" altLang="zh-CN">
                <a:solidFill>
                  <a:srgbClr val="FF0000"/>
                </a:solidFill>
              </a:rPr>
              <a:t>Executor</a:t>
            </a:r>
            <a:r>
              <a:rPr lang="en-US" altLang="zh-CN"/>
              <a:t>Backend</a:t>
            </a:r>
            <a:r>
              <a:rPr lang="zh-CN" altLang="en-US"/>
              <a:t>发</a:t>
            </a:r>
            <a:r>
              <a:rPr lang="en-US" altLang="zh-CN"/>
              <a:t>LaunchTask(new </a:t>
            </a:r>
            <a:r>
              <a:rPr lang="en-US" altLang="zh-CN"/>
              <a:t>SerializableBuffer(serializedTask</a:t>
            </a:r>
            <a:r>
              <a:rPr lang="en-US" altLang="zh-CN"/>
              <a:t>))</a:t>
            </a:r>
            <a:r>
              <a:rPr lang="zh-CN" altLang="en-US" smtClean="0"/>
              <a:t>消息 </a:t>
            </a:r>
            <a:r>
              <a:rPr lang="en-US" altLang="zh-CN" smtClean="0"/>
              <a:t>-&gt; </a:t>
            </a:r>
            <a:r>
              <a:rPr lang="zh-CN" altLang="en-US" smtClean="0"/>
              <a:t>在</a:t>
            </a:r>
            <a:r>
              <a:rPr lang="en-US" altLang="zh-CN"/>
              <a:t>CoarseGrained</a:t>
            </a:r>
            <a:r>
              <a:rPr lang="en-US" altLang="zh-CN">
                <a:solidFill>
                  <a:srgbClr val="FF0000"/>
                </a:solidFill>
              </a:rPr>
              <a:t>Executor</a:t>
            </a:r>
            <a:r>
              <a:rPr lang="en-US" altLang="zh-CN"/>
              <a:t>Backend</a:t>
            </a:r>
            <a:r>
              <a:rPr lang="zh-CN" altLang="en-US"/>
              <a:t>的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/>
              <a:t>LaunchTask(new </a:t>
            </a:r>
            <a:r>
              <a:rPr lang="en-US" altLang="zh-CN"/>
              <a:t>SerializableBuffer(serializedTask</a:t>
            </a:r>
            <a:r>
              <a:rPr lang="en-US" altLang="zh-CN" smtClean="0"/>
              <a:t>))</a:t>
            </a:r>
            <a:r>
              <a:rPr lang="zh-CN" altLang="en-US" smtClean="0"/>
              <a:t>消息，首先反序列化</a:t>
            </a:r>
            <a:r>
              <a:rPr lang="en-US" altLang="zh-CN" smtClean="0"/>
              <a:t>Task</a:t>
            </a:r>
            <a:r>
              <a:rPr lang="zh-CN" altLang="en-US" smtClean="0"/>
              <a:t>为</a:t>
            </a:r>
            <a:r>
              <a:rPr lang="en-US" altLang="zh-CN" smtClean="0"/>
              <a:t>TaskDescription</a:t>
            </a:r>
            <a:r>
              <a:rPr lang="zh-CN" altLang="en-US" smtClean="0"/>
              <a:t>信息</a:t>
            </a:r>
            <a:r>
              <a:rPr lang="en-US" altLang="zh-CN" smtClean="0"/>
              <a:t>,</a:t>
            </a:r>
            <a:r>
              <a:rPr lang="zh-CN" altLang="en-US" smtClean="0"/>
              <a:t>然后调用</a:t>
            </a:r>
            <a:r>
              <a:rPr lang="en-US" altLang="zh-CN" smtClean="0"/>
              <a:t>executor(executor</a:t>
            </a:r>
            <a:r>
              <a:rPr lang="zh-CN" altLang="en-US" smtClean="0"/>
              <a:t>为</a:t>
            </a:r>
            <a:r>
              <a:rPr lang="en-US" altLang="zh-CN" smtClean="0"/>
              <a:t>spark</a:t>
            </a:r>
            <a:r>
              <a:rPr lang="zh-CN" altLang="en-US" smtClean="0"/>
              <a:t>的</a:t>
            </a:r>
            <a:r>
              <a:rPr lang="en-US" altLang="zh-CN" smtClean="0"/>
              <a:t>Executor</a:t>
            </a:r>
            <a:r>
              <a:rPr lang="zh-CN" altLang="en-US" smtClean="0"/>
              <a:t>的实例</a:t>
            </a:r>
            <a:r>
              <a:rPr lang="en-US" altLang="zh-CN" smtClean="0"/>
              <a:t>)</a:t>
            </a:r>
            <a:r>
              <a:rPr lang="zh-CN" altLang="en-US" smtClean="0"/>
              <a:t>的</a:t>
            </a:r>
            <a:r>
              <a:rPr lang="en-US" altLang="zh-CN" smtClean="0"/>
              <a:t>launchTask</a:t>
            </a:r>
            <a:r>
              <a:rPr lang="zh-CN" altLang="en-US" smtClean="0"/>
              <a:t>方法，将</a:t>
            </a:r>
            <a:r>
              <a:rPr lang="en-US" altLang="zh-CN" smtClean="0"/>
              <a:t>TaskDesc</a:t>
            </a:r>
            <a:r>
              <a:rPr lang="zh-CN" altLang="en-US" smtClean="0"/>
              <a:t>转化为</a:t>
            </a:r>
            <a:r>
              <a:rPr lang="en-US" altLang="zh-CN"/>
              <a:t>TaskRunner</a:t>
            </a:r>
            <a:r>
              <a:rPr lang="zh-CN" altLang="en-US"/>
              <a:t>，最后提交</a:t>
            </a:r>
            <a:r>
              <a:rPr lang="en-US" altLang="zh-CN"/>
              <a:t>org.apache.spark.executor.Executor</a:t>
            </a:r>
            <a:r>
              <a:rPr lang="zh-CN" altLang="en-US"/>
              <a:t>的</a:t>
            </a:r>
            <a:r>
              <a:rPr lang="en-US" altLang="zh-CN"/>
              <a:t>threadPool</a:t>
            </a:r>
            <a:r>
              <a:rPr lang="zh-CN" altLang="en-US"/>
              <a:t>线程</a:t>
            </a:r>
            <a:r>
              <a:rPr lang="zh-CN" altLang="en-US"/>
              <a:t>池</a:t>
            </a:r>
            <a:r>
              <a:rPr lang="zh-CN" altLang="en-US" smtClean="0"/>
              <a:t>执行</a:t>
            </a:r>
            <a:r>
              <a:rPr lang="en-US" altLang="zh-CN" smtClean="0"/>
              <a:t>(</a:t>
            </a:r>
            <a:r>
              <a:rPr lang="en-US" altLang="zh-CN"/>
              <a:t>threadPool </a:t>
            </a:r>
            <a:r>
              <a:rPr lang="zh-CN" altLang="en-US" smtClean="0"/>
              <a:t>底层是</a:t>
            </a:r>
            <a:r>
              <a:rPr lang="en-US" altLang="zh-CN" smtClean="0"/>
              <a:t>java</a:t>
            </a:r>
            <a:r>
              <a:rPr lang="zh-CN" altLang="en-US" smtClean="0"/>
              <a:t>的线程池，实现方式：</a:t>
            </a:r>
            <a:r>
              <a:rPr lang="en-US" altLang="zh-CN" smtClean="0"/>
              <a:t>Executors.</a:t>
            </a:r>
            <a:r>
              <a:rPr lang="en-US" altLang="zh-CN" i="1" smtClean="0"/>
              <a:t>newCachedThreadPool</a:t>
            </a:r>
            <a:r>
              <a:rPr lang="en-US" altLang="zh-CN" smtClean="0"/>
              <a:t>)</a:t>
            </a:r>
            <a:r>
              <a:rPr lang="zh-CN" altLang="en-US" smtClean="0"/>
              <a:t>。到此任务提交到执行完毕！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3101" y="615820"/>
            <a:ext cx="1041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TaskScheduler</a:t>
            </a:r>
            <a:r>
              <a:rPr lang="zh-CN" altLang="en-US" smtClean="0"/>
              <a:t>是</a:t>
            </a:r>
            <a:r>
              <a:rPr lang="en-US" altLang="zh-CN" smtClean="0"/>
              <a:t>SchedulerBackend</a:t>
            </a:r>
            <a:r>
              <a:rPr lang="zh-CN" altLang="en-US" smtClean="0"/>
              <a:t>的调度器</a:t>
            </a:r>
            <a:r>
              <a:rPr lang="en-US" altLang="zh-CN" smtClean="0"/>
              <a:t>(CoarseGrainedSchedulerBackend</a:t>
            </a:r>
            <a:r>
              <a:rPr lang="zh-CN" altLang="en-US" smtClean="0"/>
              <a:t>是</a:t>
            </a:r>
            <a:r>
              <a:rPr lang="en-US" altLang="zh-CN" smtClean="0"/>
              <a:t>SchedulerBackend</a:t>
            </a:r>
            <a:r>
              <a:rPr lang="zh-CN" altLang="en-US" smtClean="0"/>
              <a:t>的一种实现</a:t>
            </a:r>
            <a:r>
              <a:rPr lang="en-US" altLang="zh-CN" smtClean="0"/>
              <a:t>)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2425</Words>
  <Application>Microsoft Office PowerPoint</Application>
  <PresentationFormat>宽屏</PresentationFormat>
  <Paragraphs>290</Paragraphs>
  <Slides>45</Slides>
  <Notes>15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617</cp:revision>
  <dcterms:created xsi:type="dcterms:W3CDTF">2017-04-02T02:10:47Z</dcterms:created>
  <dcterms:modified xsi:type="dcterms:W3CDTF">2017-06-27T14:19:43Z</dcterms:modified>
</cp:coreProperties>
</file>