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302" r:id="rId12"/>
    <p:sldId id="264" r:id="rId13"/>
    <p:sldId id="268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A94-FE23-4F8C-9219-15A8745059B3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77" y="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Executor {</a:t>
            </a:r>
          </a:p>
          <a:p>
            <a:endParaRPr lang="zh-CN" alt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Executes the given command at some time in the future.  The command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may execute in a new thread, in a pooled thread, or in the calling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thread, at the discretion of the {@code Executor} implementation.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@param command the runnable task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RejectedExecutionException if this task cannot be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accepted for execution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NullPointerException if command is null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altLang="zh-CN" sz="1100" b="1" smtClean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就是一个执行器，用来执行实现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接口的任务</a:t>
            </a:r>
            <a:endParaRPr lang="zh-CN" altLang="en-US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084" y="3748958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ExecutorService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 {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List&lt;Runnable&gt; shutdownNow();</a:t>
            </a: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Future&lt;?&gt; submit(Runnable task);</a:t>
            </a:r>
          </a:p>
          <a:p>
            <a:endParaRPr lang="en-US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isTerminated();</a:t>
            </a:r>
          </a:p>
          <a:p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省略部分代码，看名字就知道，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ExecutorService 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的一个服务类，提供任务提一些服务方法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8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58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98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0825"/>
            <a:ext cx="1085800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书签</a:t>
            </a:r>
            <a:r>
              <a:rPr lang="zh-CN" altLang="en-US" smtClean="0"/>
              <a:t>：</a:t>
            </a:r>
            <a:r>
              <a:rPr lang="en-US" altLang="zh-CN" smtClean="0"/>
              <a:t>Scheduled</a:t>
            </a:r>
            <a:r>
              <a:rPr lang="zh-CN" altLang="en-US" smtClean="0"/>
              <a:t>明天继续研究</a:t>
            </a:r>
            <a:r>
              <a:rPr lang="en-US" altLang="zh-CN" smtClean="0"/>
              <a:t>Scheduled</a:t>
            </a:r>
            <a:r>
              <a:rPr lang="zh-CN" altLang="en-US" smtClean="0"/>
              <a:t>的并发编程，以及</a:t>
            </a:r>
            <a:r>
              <a:rPr lang="en-US" altLang="zh-CN" sz="3600" b="1" smtClean="0">
                <a:solidFill>
                  <a:srgbClr val="FF0000"/>
                </a:solidFill>
              </a:rPr>
              <a:t>DelayedWorkQueue</a:t>
            </a:r>
            <a:r>
              <a:rPr lang="zh-CN" altLang="en-US" sz="3600" b="1" smtClean="0">
                <a:solidFill>
                  <a:srgbClr val="FF0000"/>
                </a:solidFill>
              </a:rPr>
              <a:t>的学习，</a:t>
            </a:r>
            <a:r>
              <a:rPr lang="zh-CN" altLang="en-US" sz="3600" b="1">
                <a:solidFill>
                  <a:srgbClr val="FF0000"/>
                </a:solidFill>
              </a:rPr>
              <a:t>以及</a:t>
            </a:r>
            <a:r>
              <a:rPr lang="en-US" altLang="zh-CN" sz="3600" b="1">
                <a:solidFill>
                  <a:srgbClr val="FF0000"/>
                </a:solidFill>
              </a:rPr>
              <a:t>Scheduled</a:t>
            </a:r>
            <a:r>
              <a:rPr lang="zh-CN" altLang="en-US" sz="3600" b="1">
                <a:solidFill>
                  <a:srgbClr val="FF0000"/>
                </a:solidFill>
              </a:rPr>
              <a:t>执行结果处理相关的类</a:t>
            </a:r>
            <a:r>
              <a:rPr lang="en-US" altLang="zh-CN" sz="3600" b="1" smtClean="0">
                <a:solidFill>
                  <a:srgbClr val="FF0000"/>
                </a:solidFill>
              </a:rPr>
              <a:t>ScheduledFutureTask</a:t>
            </a:r>
            <a:r>
              <a:rPr lang="zh-CN" altLang="en-US" sz="3600" b="1" smtClean="0">
                <a:solidFill>
                  <a:srgbClr val="FF0000"/>
                </a:solidFill>
              </a:rPr>
              <a:t>以及</a:t>
            </a:r>
            <a:endParaRPr lang="en-US" altLang="zh-CN" sz="3600" b="1" smtClean="0">
              <a:solidFill>
                <a:srgbClr val="FF0000"/>
              </a:solidFill>
            </a:endParaRPr>
          </a:p>
          <a:p>
            <a:r>
              <a:rPr lang="en-US" altLang="zh-CN" sz="2000" b="1" smtClean="0">
                <a:solidFill>
                  <a:srgbClr val="00B050"/>
                </a:solidFill>
              </a:rPr>
              <a:t>public </a:t>
            </a:r>
            <a:r>
              <a:rPr lang="en-US" altLang="zh-CN" sz="2000" b="1">
                <a:solidFill>
                  <a:srgbClr val="00B050"/>
                </a:solidFill>
              </a:rPr>
              <a:t>interface RunnableScheduledFuture&lt;V&gt; extends RunnableFuture&lt;V&gt;, ScheduledFuture&lt;V</a:t>
            </a:r>
            <a:r>
              <a:rPr lang="en-US" altLang="zh-CN" sz="2000" b="1" smtClean="0">
                <a:solidFill>
                  <a:srgbClr val="00B050"/>
                </a:solidFill>
              </a:rPr>
              <a:t>&gt;</a:t>
            </a: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r>
              <a:rPr lang="en-US" altLang="zh-CN" sz="3600" b="1">
                <a:solidFill>
                  <a:srgbClr val="FF0000"/>
                </a:solidFill>
              </a:rPr>
              <a:t>	</a:t>
            </a:r>
            <a:r>
              <a:rPr lang="en-US" altLang="zh-CN" sz="3600" b="1" smtClean="0">
                <a:solidFill>
                  <a:srgbClr val="FF0000"/>
                </a:solidFill>
              </a:rPr>
              <a:t>				</a:t>
            </a:r>
            <a:r>
              <a:rPr lang="zh-CN" altLang="en-US" sz="3600" b="1" smtClean="0">
                <a:solidFill>
                  <a:srgbClr val="FF0000"/>
                </a:solidFill>
              </a:rPr>
              <a:t>还有</a:t>
            </a:r>
            <a:r>
              <a:rPr lang="zh-CN" altLang="en-US" sz="3600" b="1">
                <a:solidFill>
                  <a:srgbClr val="FF0000"/>
                </a:solidFill>
              </a:rPr>
              <a:t>并发集合</a:t>
            </a:r>
            <a:endParaRPr lang="en-US" altLang="zh-CN" sz="3600" b="1">
              <a:solidFill>
                <a:srgbClr val="FF000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  <a:p>
            <a:endParaRPr lang="en-US" altLang="zh-CN" sz="2000" b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4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6545" y="6095999"/>
            <a:ext cx="1780906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ScheduledFutureTask&lt;V&gt;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6925" y="4733105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FutureTask&lt;V&gt;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54980" y="4733105"/>
            <a:ext cx="2146666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RunnableScheduledFuture&lt;V&gt;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19954" y="15675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</a:rPr>
              <a:t>白色字体是类</a:t>
            </a:r>
            <a:endParaRPr lang="en-US" altLang="zh-CN" sz="1200" smtClean="0">
              <a:solidFill>
                <a:srgbClr val="FFFF00"/>
              </a:solidFill>
            </a:endParaRPr>
          </a:p>
          <a:p>
            <a:r>
              <a:rPr lang="zh-CN" altLang="en-US" sz="1200" smtClean="0">
                <a:solidFill>
                  <a:srgbClr val="FFFF00"/>
                </a:solidFill>
              </a:rPr>
              <a:t>黑色字体是接口</a:t>
            </a:r>
            <a:endParaRPr lang="zh-CN" altLang="en-US" sz="1200">
              <a:solidFill>
                <a:srgbClr val="FFFF00"/>
              </a:solidFill>
            </a:endParaRPr>
          </a:p>
        </p:txBody>
      </p:sp>
      <p:cxnSp>
        <p:nvCxnSpPr>
          <p:cNvPr id="7" name="直接箭头连接符 6"/>
          <p:cNvCxnSpPr>
            <a:stCxn id="2" idx="0"/>
          </p:cNvCxnSpPr>
          <p:nvPr/>
        </p:nvCxnSpPr>
        <p:spPr>
          <a:xfrm flipH="1" flipV="1">
            <a:off x="3352797" y="5142408"/>
            <a:ext cx="3124201" cy="95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  <a:endCxn id="4" idx="2"/>
          </p:cNvCxnSpPr>
          <p:nvPr/>
        </p:nvCxnSpPr>
        <p:spPr>
          <a:xfrm flipV="1">
            <a:off x="6476998" y="5142407"/>
            <a:ext cx="2351315" cy="95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86545" y="531929"/>
            <a:ext cx="1658986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Comparable&lt;Delayed&gt;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6924" y="3862251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0"/>
            <a:endCxn id="12" idx="2"/>
          </p:cNvCxnSpPr>
          <p:nvPr/>
        </p:nvCxnSpPr>
        <p:spPr>
          <a:xfrm flipH="1" flipV="1">
            <a:off x="3352799" y="4271553"/>
            <a:ext cx="1" cy="46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40330" y="1972496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16923" y="3043647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2" idx="0"/>
            <a:endCxn id="16" idx="2"/>
          </p:cNvCxnSpPr>
          <p:nvPr/>
        </p:nvCxnSpPr>
        <p:spPr>
          <a:xfrm flipH="1" flipV="1">
            <a:off x="3352798" y="3452949"/>
            <a:ext cx="1" cy="409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45174" y="1994267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Runnable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42215" y="3566507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ScheduledFuture&lt;V&gt;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19" idx="2"/>
          </p:cNvCxnSpPr>
          <p:nvPr/>
        </p:nvCxnSpPr>
        <p:spPr>
          <a:xfrm flipH="1" flipV="1">
            <a:off x="1881049" y="2403569"/>
            <a:ext cx="735874" cy="640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5" idx="2"/>
          </p:cNvCxnSpPr>
          <p:nvPr/>
        </p:nvCxnSpPr>
        <p:spPr>
          <a:xfrm flipV="1">
            <a:off x="4088672" y="2381798"/>
            <a:ext cx="387533" cy="66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0"/>
            <a:endCxn id="12" idx="2"/>
          </p:cNvCxnSpPr>
          <p:nvPr/>
        </p:nvCxnSpPr>
        <p:spPr>
          <a:xfrm flipH="1" flipV="1">
            <a:off x="3352799" y="4271553"/>
            <a:ext cx="5475514" cy="46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0"/>
            <a:endCxn id="20" idx="2"/>
          </p:cNvCxnSpPr>
          <p:nvPr/>
        </p:nvCxnSpPr>
        <p:spPr>
          <a:xfrm flipH="1" flipV="1">
            <a:off x="8678090" y="3975809"/>
            <a:ext cx="150223" cy="75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922622" y="1933308"/>
            <a:ext cx="1471749" cy="4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Delayed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20" idx="0"/>
            <a:endCxn id="15" idx="2"/>
          </p:cNvCxnSpPr>
          <p:nvPr/>
        </p:nvCxnSpPr>
        <p:spPr>
          <a:xfrm flipH="1" flipV="1">
            <a:off x="4476205" y="2381798"/>
            <a:ext cx="4201885" cy="1184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0"/>
            <a:endCxn id="40" idx="2"/>
          </p:cNvCxnSpPr>
          <p:nvPr/>
        </p:nvCxnSpPr>
        <p:spPr>
          <a:xfrm flipH="1" flipV="1">
            <a:off x="8658497" y="2342610"/>
            <a:ext cx="19593" cy="122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0"/>
            <a:endCxn id="11" idx="2"/>
          </p:cNvCxnSpPr>
          <p:nvPr/>
        </p:nvCxnSpPr>
        <p:spPr>
          <a:xfrm flipH="1" flipV="1">
            <a:off x="6416038" y="941231"/>
            <a:ext cx="2242459" cy="99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94913" y="249088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ScheduledFutureTask</a:t>
            </a:r>
            <a:r>
              <a:rPr lang="zh-CN" altLang="en-US" b="1" smtClean="0"/>
              <a:t>继承结构：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0001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6" y="200459"/>
            <a:ext cx="6809524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7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57" y="2605953"/>
            <a:ext cx="5857143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3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8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7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" y="172832"/>
            <a:ext cx="5914286" cy="2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17" y="3018748"/>
            <a:ext cx="654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AbstractExecutorService</a:t>
            </a:r>
            <a:r>
              <a:rPr lang="zh-CN" altLang="en-US" sz="1600" smtClean="0"/>
              <a:t>的实现类，提供不可以定时的线程池：        </a:t>
            </a:r>
            <a:r>
              <a:rPr lang="en-US" altLang="zh-CN" sz="1600" smtClean="0"/>
              <a:t>	public class ThreadPoolExecutor extends AbstractExecutorService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90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9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7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4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4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1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2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8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7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5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3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87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69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9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82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0"/>
            <a:ext cx="612380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7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5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2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7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28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9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4" y="64269"/>
            <a:ext cx="8123809" cy="6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4" y="749983"/>
            <a:ext cx="8123809" cy="1521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915" y="2271500"/>
            <a:ext cx="108200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Executors.newCachedThreadPool</a:t>
            </a:r>
            <a:r>
              <a:rPr lang="en-US" altLang="zh-CN" smtClean="0">
                <a:solidFill>
                  <a:srgbClr val="FF0000"/>
                </a:solidFill>
              </a:rPr>
              <a:t>()</a:t>
            </a:r>
            <a:r>
              <a:rPr lang="zh-CN" altLang="en-US" smtClean="0">
                <a:solidFill>
                  <a:srgbClr val="FF0000"/>
                </a:solidFill>
              </a:rPr>
              <a:t>优点：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public static ExecutorService newCachedThreadPool()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可根据需要</a:t>
            </a:r>
            <a:r>
              <a:rPr lang="zh-CN" altLang="en-US"/>
              <a:t>创建</a:t>
            </a:r>
            <a:r>
              <a:rPr lang="zh-CN" altLang="en-US">
                <a:solidFill>
                  <a:srgbClr val="FF0000"/>
                </a:solidFill>
              </a:rPr>
              <a:t>新线程的线程池</a:t>
            </a:r>
            <a:r>
              <a:rPr lang="zh-CN" altLang="en-US"/>
              <a:t>，</a:t>
            </a:r>
            <a:r>
              <a:rPr lang="zh-CN" altLang="en-US" smtClean="0"/>
              <a:t>但是</a:t>
            </a:r>
            <a:r>
              <a:rPr lang="zh-CN" altLang="en-US" smtClean="0">
                <a:solidFill>
                  <a:srgbClr val="FF0000"/>
                </a:solidFill>
              </a:rPr>
              <a:t>以前</a:t>
            </a:r>
            <a:r>
              <a:rPr lang="zh-CN" altLang="en-US">
                <a:solidFill>
                  <a:srgbClr val="FF0000"/>
                </a:solidFill>
              </a:rPr>
              <a:t>构造的线程可用时</a:t>
            </a:r>
            <a:r>
              <a:rPr lang="zh-CN" altLang="en-US"/>
              <a:t>将</a:t>
            </a:r>
            <a:r>
              <a:rPr lang="zh-CN" altLang="en-US">
                <a:solidFill>
                  <a:srgbClr val="FF0000"/>
                </a:solidFill>
              </a:rPr>
              <a:t>重用它们</a:t>
            </a:r>
            <a:r>
              <a:rPr lang="zh-CN" altLang="en-US"/>
              <a:t>。</a:t>
            </a:r>
            <a:r>
              <a:rPr lang="zh-CN" altLang="en-US" sz="2000" b="1">
                <a:solidFill>
                  <a:srgbClr val="FF0000"/>
                </a:solidFill>
              </a:rPr>
              <a:t>对于执行很多短期异步任务的程序而言，这些线程池通常可提高程序性能。</a:t>
            </a:r>
            <a:r>
              <a:rPr lang="zh-CN" altLang="en-US"/>
              <a:t>调用 </a:t>
            </a:r>
            <a:r>
              <a:rPr lang="en-US" altLang="zh-CN"/>
              <a:t>execute </a:t>
            </a:r>
            <a:r>
              <a:rPr lang="zh-CN" altLang="en-US"/>
              <a:t>将重用以前构造的线程（如果线程可用）。如果现有线程没有可用的，则创建一个新线程并添加到池中。终止并从缓存中移除那些已有 </a:t>
            </a:r>
            <a:r>
              <a:rPr lang="en-US" altLang="zh-CN"/>
              <a:t>60 </a:t>
            </a:r>
            <a:r>
              <a:rPr lang="zh-CN" altLang="en-US"/>
              <a:t>秒钟未被使用的线程。因此，长时间保持空闲的线程池不会使用任何资源。注意，可以使用 </a:t>
            </a:r>
            <a:r>
              <a:rPr lang="en-US" altLang="zh-CN"/>
              <a:t>ThreadPoolExecutor </a:t>
            </a:r>
            <a:r>
              <a:rPr lang="zh-CN" altLang="en-US"/>
              <a:t>构造方法创建具有类似属性但细节不同（例如超时参数）的线程池。 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重载方法：</a:t>
            </a:r>
            <a:r>
              <a:rPr lang="en-US" altLang="zh-CN"/>
              <a:t> public static ExecutorService newCachedThreadPool(ThreadFactory </a:t>
            </a:r>
            <a:r>
              <a:rPr lang="en-US" altLang="zh-CN" smtClean="0"/>
              <a:t>threadFactory)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 b="1" smtClean="0">
                <a:solidFill>
                  <a:srgbClr val="FF0000"/>
                </a:solidFill>
              </a:rPr>
              <a:t>	</a:t>
            </a:r>
            <a:r>
              <a:rPr lang="zh-CN" altLang="en-US" b="1" smtClean="0">
                <a:solidFill>
                  <a:srgbClr val="FF0000"/>
                </a:solidFill>
              </a:rPr>
              <a:t>使用工厂定制线程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/>
              <a:t/>
            </a:r>
            <a:br>
              <a:rPr lang="zh-CN" altLang="en-US"/>
            </a:br>
            <a:r>
              <a:rPr lang="en-US" altLang="zh-CN" sz="1400"/>
              <a:t>public static ExecutorService newFixedThreadPool(int nThreads)</a:t>
            </a:r>
            <a:r>
              <a:rPr lang="zh-CN" altLang="en-US" sz="1400"/>
              <a:t>创建一个可重用固定线程数的线程池，以共享的无界队列方式来运行这些线程。在任意点，在大多数 </a:t>
            </a:r>
            <a:r>
              <a:rPr lang="en-US" altLang="zh-CN" sz="1400"/>
              <a:t>nThreads </a:t>
            </a:r>
            <a:r>
              <a:rPr lang="zh-CN" altLang="en-US" sz="1400"/>
              <a:t>线程会处于处理任务的活动状态。如果在所有线程处于活动状态时提交附加任务，则在有可用线程之前，附加任务将在队列中等待。如果在关闭前的执行期间由于失败而导致任何线程终止，那么一个新线程将代替它执行后续的任务（如果需要）。在某个线程被显式地关闭之前，池中的线程将一直存在。 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66746" y="8244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87" y="676564"/>
            <a:ext cx="2838095" cy="15333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745" y="145534"/>
            <a:ext cx="6418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Future 表示异步计算的结果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00" y="1193739"/>
            <a:ext cx="4800000" cy="51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5526" y="484971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中的继承关系：</a:t>
            </a:r>
          </a:p>
        </p:txBody>
      </p:sp>
    </p:spTree>
    <p:extLst>
      <p:ext uri="{BB962C8B-B14F-4D97-AF65-F5344CB8AC3E}">
        <p14:creationId xmlns:p14="http://schemas.microsoft.com/office/powerpoint/2010/main" val="5090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38545"/>
            <a:ext cx="1217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问题引出：线程池可以提交实现</a:t>
            </a:r>
            <a:r>
              <a:rPr lang="en-US" altLang="zh-CN" smtClean="0"/>
              <a:t>Runnable</a:t>
            </a:r>
            <a:r>
              <a:rPr lang="zh-CN" altLang="en-US" smtClean="0"/>
              <a:t>接口或者</a:t>
            </a:r>
            <a:r>
              <a:rPr lang="en-US" altLang="zh-CN" smtClean="0"/>
              <a:t>Callable</a:t>
            </a:r>
            <a:r>
              <a:rPr lang="zh-CN" altLang="en-US" smtClean="0"/>
              <a:t>接口的任务，然后还可以异步获取结果，我们知道</a:t>
            </a:r>
            <a:r>
              <a:rPr lang="en-US" altLang="zh-CN" smtClean="0"/>
              <a:t>Runnable</a:t>
            </a:r>
            <a:r>
              <a:rPr lang="zh-CN" altLang="en-US" smtClean="0"/>
              <a:t>是</a:t>
            </a:r>
            <a:endParaRPr lang="en-US" altLang="zh-CN" smtClean="0"/>
          </a:p>
          <a:p>
            <a:r>
              <a:rPr lang="zh-CN" altLang="en-US" smtClean="0"/>
              <a:t>没有返回值的，那么结果如何返回的呢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35260"/>
            <a:ext cx="5406627" cy="1160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2796143"/>
            <a:ext cx="5406627" cy="1224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491" y="960582"/>
            <a:ext cx="1216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如下是</a:t>
            </a:r>
            <a:r>
              <a:rPr lang="en-US" altLang="zh-CN" smtClean="0">
                <a:solidFill>
                  <a:srgbClr val="FF0000"/>
                </a:solidFill>
              </a:rPr>
              <a:t>AbstractExecutorService</a:t>
            </a:r>
            <a:r>
              <a:rPr lang="zh-CN" altLang="en-US" smtClean="0">
                <a:solidFill>
                  <a:srgbClr val="FF0000"/>
                </a:solidFill>
              </a:rPr>
              <a:t>中实现提交任务的方法实现，我们可以看到无论提交的是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还是</a:t>
            </a:r>
            <a:r>
              <a:rPr lang="en-US" altLang="zh-CN" smtClean="0">
                <a:solidFill>
                  <a:srgbClr val="FF0000"/>
                </a:solidFill>
              </a:rPr>
              <a:t>Callable</a:t>
            </a:r>
            <a:r>
              <a:rPr lang="zh-CN" altLang="en-US" smtClean="0">
                <a:solidFill>
                  <a:srgbClr val="FF0000"/>
                </a:solidFill>
              </a:rPr>
              <a:t>任务，都在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在实现体中调用</a:t>
            </a:r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方法转成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任务，那么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是什么呢？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9" y="5367033"/>
            <a:ext cx="5689600" cy="1292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5382" y="4405745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声明：</a:t>
            </a:r>
            <a:endParaRPr lang="en-US" altLang="zh-CN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961" y="2634468"/>
            <a:ext cx="5439799" cy="6567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85961" y="2016862"/>
            <a:ext cx="19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961" y="4100164"/>
            <a:ext cx="5435526" cy="311874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8805860" y="3359914"/>
            <a:ext cx="452582" cy="6956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82911" y="4674271"/>
            <a:ext cx="48956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FutureTask</a:t>
            </a:r>
            <a:r>
              <a:rPr lang="zh-CN" altLang="en-US" smtClean="0"/>
              <a:t>中的成员</a:t>
            </a:r>
            <a:r>
              <a:rPr lang="en-US" altLang="zh-CN" smtClean="0"/>
              <a:t>outcome </a:t>
            </a:r>
            <a:r>
              <a:rPr lang="zh-CN" altLang="en-US" smtClean="0"/>
              <a:t>就是存储任务计算</a:t>
            </a:r>
            <a:endParaRPr lang="en-US" altLang="zh-CN" smtClean="0"/>
          </a:p>
          <a:p>
            <a:r>
              <a:rPr lang="zh-CN" altLang="en-US" smtClean="0"/>
              <a:t>结果的，提交任务之后返回</a:t>
            </a:r>
            <a:r>
              <a:rPr lang="en-US" altLang="zh-CN" smtClean="0"/>
              <a:t>FutureTask</a:t>
            </a:r>
            <a:r>
              <a:rPr lang="zh-CN" altLang="en-US" smtClean="0"/>
              <a:t>，通过其</a:t>
            </a:r>
            <a:endParaRPr lang="en-US" altLang="zh-CN" smtClean="0"/>
          </a:p>
          <a:p>
            <a:r>
              <a:rPr lang="zh-CN" altLang="en-US" smtClean="0"/>
              <a:t>获取</a:t>
            </a:r>
            <a:r>
              <a:rPr lang="zh-CN" altLang="en-US" smtClean="0"/>
              <a:t>结果。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但是对于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任务是没有返回结果的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420983" y="1863634"/>
            <a:ext cx="6566263" cy="26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36522" y="1751358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返回值</a:t>
            </a:r>
            <a:r>
              <a:rPr lang="en-US" altLang="zh-CN" smtClean="0"/>
              <a:t>Void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420983" y="2238103"/>
            <a:ext cx="4275908" cy="389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" y="634904"/>
            <a:ext cx="5681664" cy="37662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787" y="19396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的实现类：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21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6259400" cy="3648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5" y="0"/>
            <a:ext cx="5844627" cy="57737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1" y="6008914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要关注线程工厂是否是守护线程，这个关注着线程何时退出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536</Words>
  <Application>Microsoft Office PowerPoint</Application>
  <PresentationFormat>宽屏</PresentationFormat>
  <Paragraphs>74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126</cp:revision>
  <dcterms:created xsi:type="dcterms:W3CDTF">2017-04-06T08:43:15Z</dcterms:created>
  <dcterms:modified xsi:type="dcterms:W3CDTF">2017-04-08T11:15:02Z</dcterms:modified>
</cp:coreProperties>
</file>