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302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9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1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86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1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96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83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3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2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98" y="0"/>
            <a:ext cx="5017602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377" y="0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Executor {</a:t>
            </a:r>
          </a:p>
          <a:p>
            <a:endParaRPr lang="zh-CN" alt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Executes the given command at some time in the future.  The command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may execute in a new thread, in a pooled thread, or in the calling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thread, at the discretion of the {@code Executor} implementation.</a:t>
            </a:r>
          </a:p>
          <a:p>
            <a:r>
              <a:rPr lang="zh-CN" altLang="en-US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sz="1100" b="1" smtClean="0">
                <a:solidFill>
                  <a:srgbClr val="FFC000"/>
                </a:solidFill>
                <a:latin typeface="Consolas" panose="020B0609020204030204" pitchFamily="49" charset="0"/>
              </a:rPr>
              <a:t>@param command the runnable task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sz="1100" b="1" smtClean="0">
                <a:solidFill>
                  <a:srgbClr val="FFC000"/>
                </a:solidFill>
                <a:latin typeface="Consolas" panose="020B0609020204030204" pitchFamily="49" charset="0"/>
              </a:rPr>
              <a:t>@throws RejectedExecutionException if this task cannot be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accepted for execution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sz="1100" b="1" smtClean="0">
                <a:solidFill>
                  <a:srgbClr val="FFC000"/>
                </a:solidFill>
                <a:latin typeface="Consolas" panose="020B0609020204030204" pitchFamily="49" charset="0"/>
              </a:rPr>
              <a:t>@throws NullPointerException if command is null</a:t>
            </a:r>
          </a:p>
          <a:p>
            <a:r>
              <a:rPr lang="zh-CN" altLang="en-US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</a:t>
            </a:r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execute(Runnable </a:t>
            </a:r>
            <a:r>
              <a:rPr lang="en-US" altLang="zh-CN" sz="1100" b="1" smtClean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1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</a:t>
            </a:r>
            <a:r>
              <a:rPr lang="en-US" altLang="zh-CN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就是一个执行器，用来执行实现</a:t>
            </a:r>
            <a:r>
              <a:rPr lang="en-US" altLang="zh-CN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r>
              <a:rPr lang="zh-CN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接口的任务</a:t>
            </a:r>
            <a:endParaRPr lang="zh-CN" altLang="en-US" sz="11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084" y="3748958"/>
            <a:ext cx="6096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ExecutorService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Executor {</a:t>
            </a:r>
          </a:p>
          <a:p>
            <a:endParaRPr lang="zh-CN" altLang="en-US" sz="1100" smtClean="0">
              <a:latin typeface="Consolas" panose="020B0609020204030204" pitchFamily="49" charset="0"/>
            </a:endParaRPr>
          </a:p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shutdown();</a:t>
            </a:r>
          </a:p>
          <a:p>
            <a:endParaRPr lang="zh-CN" altLang="en-US" sz="1100" smtClean="0">
              <a:latin typeface="Consolas" panose="020B0609020204030204" pitchFamily="49" charset="0"/>
            </a:endParaRPr>
          </a:p>
          <a:p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List&lt;Runnable&gt; shutdownNow();</a:t>
            </a:r>
          </a:p>
          <a:p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Future&lt;?&gt; submit(Runnable task);</a:t>
            </a:r>
          </a:p>
          <a:p>
            <a:endParaRPr lang="en-US" altLang="zh-CN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isShutdown();</a:t>
            </a:r>
          </a:p>
          <a:p>
            <a:endParaRPr lang="zh-CN" altLang="en-US" sz="1100" smtClean="0">
              <a:latin typeface="Consolas" panose="020B0609020204030204" pitchFamily="49" charset="0"/>
            </a:endParaRPr>
          </a:p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isTerminated();</a:t>
            </a:r>
          </a:p>
          <a:p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省略部分代码，看名字就知道，</a:t>
            </a:r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ExecutorService </a:t>
            </a: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的一个服务类，提供任务提一些服务方法</a:t>
            </a:r>
            <a:endParaRPr lang="en-US" altLang="zh-CN" sz="11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5481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58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98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90825"/>
            <a:ext cx="1085800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smtClean="0">
                <a:solidFill>
                  <a:srgbClr val="FF0000"/>
                </a:solidFill>
              </a:rPr>
              <a:t>书签</a:t>
            </a:r>
            <a:r>
              <a:rPr lang="zh-CN" altLang="en-US" smtClean="0"/>
              <a:t>：</a:t>
            </a:r>
            <a:r>
              <a:rPr lang="en-US" altLang="zh-CN" smtClean="0"/>
              <a:t>Scheduled</a:t>
            </a:r>
            <a:r>
              <a:rPr lang="zh-CN" altLang="en-US" smtClean="0"/>
              <a:t>明天继续研究</a:t>
            </a:r>
            <a:r>
              <a:rPr lang="en-US" altLang="zh-CN" smtClean="0"/>
              <a:t>Scheduled</a:t>
            </a:r>
            <a:r>
              <a:rPr lang="zh-CN" altLang="en-US" smtClean="0"/>
              <a:t>的并发编程，以及</a:t>
            </a:r>
            <a:r>
              <a:rPr lang="en-US" altLang="zh-CN" sz="3600" b="1" smtClean="0">
                <a:solidFill>
                  <a:srgbClr val="FF0000"/>
                </a:solidFill>
              </a:rPr>
              <a:t>DelayedWorkQueue</a:t>
            </a:r>
            <a:r>
              <a:rPr lang="zh-CN" altLang="en-US" sz="3600" b="1" smtClean="0">
                <a:solidFill>
                  <a:srgbClr val="FF0000"/>
                </a:solidFill>
              </a:rPr>
              <a:t>的学习，</a:t>
            </a:r>
            <a:r>
              <a:rPr lang="zh-CN" altLang="en-US" sz="3600" b="1">
                <a:solidFill>
                  <a:srgbClr val="FF0000"/>
                </a:solidFill>
              </a:rPr>
              <a:t>以及</a:t>
            </a:r>
            <a:r>
              <a:rPr lang="en-US" altLang="zh-CN" sz="3600" b="1">
                <a:solidFill>
                  <a:srgbClr val="FF0000"/>
                </a:solidFill>
              </a:rPr>
              <a:t>Scheduled</a:t>
            </a:r>
            <a:r>
              <a:rPr lang="zh-CN" altLang="en-US" sz="3600" b="1">
                <a:solidFill>
                  <a:srgbClr val="FF0000"/>
                </a:solidFill>
              </a:rPr>
              <a:t>执行结果处理相关的类</a:t>
            </a:r>
            <a:r>
              <a:rPr lang="en-US" altLang="zh-CN" sz="3600" b="1" smtClean="0">
                <a:solidFill>
                  <a:srgbClr val="FF0000"/>
                </a:solidFill>
              </a:rPr>
              <a:t>ScheduledFutureTask</a:t>
            </a:r>
            <a:r>
              <a:rPr lang="zh-CN" altLang="en-US" sz="3600" b="1" smtClean="0">
                <a:solidFill>
                  <a:srgbClr val="FF0000"/>
                </a:solidFill>
              </a:rPr>
              <a:t>以及</a:t>
            </a:r>
            <a:endParaRPr lang="en-US" altLang="zh-CN" sz="3600" b="1" smtClean="0">
              <a:solidFill>
                <a:srgbClr val="FF0000"/>
              </a:solidFill>
            </a:endParaRPr>
          </a:p>
          <a:p>
            <a:r>
              <a:rPr lang="en-US" altLang="zh-CN" sz="2000" b="1" smtClean="0">
                <a:solidFill>
                  <a:srgbClr val="00B050"/>
                </a:solidFill>
              </a:rPr>
              <a:t>public </a:t>
            </a:r>
            <a:r>
              <a:rPr lang="en-US" altLang="zh-CN" sz="2000" b="1">
                <a:solidFill>
                  <a:srgbClr val="00B050"/>
                </a:solidFill>
              </a:rPr>
              <a:t>interface RunnableScheduledFuture&lt;V&gt; extends RunnableFuture&lt;V&gt;, ScheduledFuture&lt;V</a:t>
            </a:r>
            <a:r>
              <a:rPr lang="en-US" altLang="zh-CN" sz="2000" b="1" smtClean="0">
                <a:solidFill>
                  <a:srgbClr val="00B050"/>
                </a:solidFill>
              </a:rPr>
              <a:t>&gt;</a:t>
            </a:r>
          </a:p>
          <a:p>
            <a:endParaRPr lang="en-US" altLang="zh-CN" sz="2000" b="1">
              <a:solidFill>
                <a:srgbClr val="00B050"/>
              </a:solidFill>
            </a:endParaRPr>
          </a:p>
          <a:p>
            <a:endParaRPr lang="en-US" altLang="zh-CN" sz="2000" b="1" smtClean="0">
              <a:solidFill>
                <a:srgbClr val="00B050"/>
              </a:solidFill>
            </a:endParaRPr>
          </a:p>
          <a:p>
            <a:endParaRPr lang="en-US" altLang="zh-CN" sz="2000" b="1">
              <a:solidFill>
                <a:srgbClr val="00B050"/>
              </a:solidFill>
            </a:endParaRPr>
          </a:p>
          <a:p>
            <a:r>
              <a:rPr lang="en-US" altLang="zh-CN" sz="3600" b="1">
                <a:solidFill>
                  <a:srgbClr val="FF0000"/>
                </a:solidFill>
              </a:rPr>
              <a:t>	</a:t>
            </a:r>
            <a:r>
              <a:rPr lang="en-US" altLang="zh-CN" sz="3600" b="1" smtClean="0">
                <a:solidFill>
                  <a:srgbClr val="FF0000"/>
                </a:solidFill>
              </a:rPr>
              <a:t>				</a:t>
            </a:r>
            <a:r>
              <a:rPr lang="zh-CN" altLang="en-US" sz="3600" b="1" smtClean="0">
                <a:solidFill>
                  <a:srgbClr val="FF0000"/>
                </a:solidFill>
              </a:rPr>
              <a:t>还有</a:t>
            </a:r>
            <a:r>
              <a:rPr lang="zh-CN" altLang="en-US" sz="3600" b="1">
                <a:solidFill>
                  <a:srgbClr val="FF0000"/>
                </a:solidFill>
              </a:rPr>
              <a:t>并发集合</a:t>
            </a:r>
            <a:endParaRPr lang="en-US" altLang="zh-CN" sz="3600" b="1">
              <a:solidFill>
                <a:srgbClr val="FF0000"/>
              </a:solidFill>
            </a:endParaRPr>
          </a:p>
          <a:p>
            <a:endParaRPr lang="en-US" altLang="zh-CN" sz="2000" b="1">
              <a:solidFill>
                <a:srgbClr val="00B050"/>
              </a:solidFill>
            </a:endParaRPr>
          </a:p>
          <a:p>
            <a:endParaRPr lang="en-US" altLang="zh-CN" sz="2000" b="1" smtClean="0">
              <a:solidFill>
                <a:srgbClr val="00B050"/>
              </a:solidFill>
            </a:endParaRPr>
          </a:p>
          <a:p>
            <a:endParaRPr lang="en-US" altLang="zh-CN" sz="2000" b="1">
              <a:solidFill>
                <a:srgbClr val="00B050"/>
              </a:solidFill>
            </a:endParaRPr>
          </a:p>
          <a:p>
            <a:endParaRPr lang="en-US" altLang="zh-CN" sz="2000" b="1" smtClean="0">
              <a:solidFill>
                <a:srgbClr val="00B050"/>
              </a:solidFill>
            </a:endParaRPr>
          </a:p>
          <a:p>
            <a:endParaRPr lang="en-US" altLang="zh-CN" sz="2000" b="1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84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069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013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77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932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68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97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85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98" y="0"/>
            <a:ext cx="5017602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0" y="172832"/>
            <a:ext cx="5914286" cy="25238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17" y="3018748"/>
            <a:ext cx="6548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/>
              <a:t>AbstractExecutorService</a:t>
            </a:r>
            <a:r>
              <a:rPr lang="zh-CN" altLang="en-US" sz="1600" smtClean="0"/>
              <a:t>的实现类，提供不可以定时的线程池：        </a:t>
            </a:r>
            <a:r>
              <a:rPr lang="en-US" altLang="zh-CN" sz="1600" smtClean="0"/>
              <a:t>	public class ThreadPoolExecutor extends AbstractExecutorService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5904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22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27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798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570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940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42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240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912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025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55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43800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45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057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197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456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34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587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69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28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591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282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53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191" y="0"/>
            <a:ext cx="6123809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97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73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754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858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529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978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128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97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26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04" y="64269"/>
            <a:ext cx="8123809" cy="6857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04" y="749983"/>
            <a:ext cx="8123809" cy="15215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915" y="2271500"/>
            <a:ext cx="1082009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Executors.newCachedThreadPool</a:t>
            </a:r>
            <a:r>
              <a:rPr lang="en-US" altLang="zh-CN" smtClean="0">
                <a:solidFill>
                  <a:srgbClr val="FF0000"/>
                </a:solidFill>
              </a:rPr>
              <a:t>()</a:t>
            </a:r>
            <a:r>
              <a:rPr lang="zh-CN" altLang="en-US" smtClean="0">
                <a:solidFill>
                  <a:srgbClr val="FF0000"/>
                </a:solidFill>
              </a:rPr>
              <a:t>优点：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public static ExecutorService newCachedThreadPool()</a:t>
            </a:r>
            <a:r>
              <a:rPr lang="zh-CN" altLang="en-US"/>
              <a:t>创建一个</a:t>
            </a:r>
            <a:r>
              <a:rPr lang="zh-CN" altLang="en-US">
                <a:solidFill>
                  <a:srgbClr val="FF0000"/>
                </a:solidFill>
              </a:rPr>
              <a:t>可根据需要</a:t>
            </a:r>
            <a:r>
              <a:rPr lang="zh-CN" altLang="en-US"/>
              <a:t>创建</a:t>
            </a:r>
            <a:r>
              <a:rPr lang="zh-CN" altLang="en-US">
                <a:solidFill>
                  <a:srgbClr val="FF0000"/>
                </a:solidFill>
              </a:rPr>
              <a:t>新线程的线程池</a:t>
            </a:r>
            <a:r>
              <a:rPr lang="zh-CN" altLang="en-US"/>
              <a:t>，</a:t>
            </a:r>
            <a:r>
              <a:rPr lang="zh-CN" altLang="en-US" smtClean="0"/>
              <a:t>但是</a:t>
            </a:r>
            <a:r>
              <a:rPr lang="zh-CN" altLang="en-US" smtClean="0">
                <a:solidFill>
                  <a:srgbClr val="FF0000"/>
                </a:solidFill>
              </a:rPr>
              <a:t>以前</a:t>
            </a:r>
            <a:r>
              <a:rPr lang="zh-CN" altLang="en-US">
                <a:solidFill>
                  <a:srgbClr val="FF0000"/>
                </a:solidFill>
              </a:rPr>
              <a:t>构造的线程可用时</a:t>
            </a:r>
            <a:r>
              <a:rPr lang="zh-CN" altLang="en-US"/>
              <a:t>将</a:t>
            </a:r>
            <a:r>
              <a:rPr lang="zh-CN" altLang="en-US">
                <a:solidFill>
                  <a:srgbClr val="FF0000"/>
                </a:solidFill>
              </a:rPr>
              <a:t>重用它们</a:t>
            </a:r>
            <a:r>
              <a:rPr lang="zh-CN" altLang="en-US"/>
              <a:t>。</a:t>
            </a:r>
            <a:r>
              <a:rPr lang="zh-CN" altLang="en-US" sz="2000" b="1">
                <a:solidFill>
                  <a:srgbClr val="FF0000"/>
                </a:solidFill>
              </a:rPr>
              <a:t>对于执行很多短期异步任务的程序而言，这些线程池通常可提高程序性能。</a:t>
            </a:r>
            <a:r>
              <a:rPr lang="zh-CN" altLang="en-US"/>
              <a:t>调用 </a:t>
            </a:r>
            <a:r>
              <a:rPr lang="en-US" altLang="zh-CN"/>
              <a:t>execute </a:t>
            </a:r>
            <a:r>
              <a:rPr lang="zh-CN" altLang="en-US"/>
              <a:t>将重用以前构造的线程（如果线程可用）。如果现有线程没有可用的，则创建一个新线程并添加到池中。终止并从缓存中移除那些已有 </a:t>
            </a:r>
            <a:r>
              <a:rPr lang="en-US" altLang="zh-CN"/>
              <a:t>60 </a:t>
            </a:r>
            <a:r>
              <a:rPr lang="zh-CN" altLang="en-US"/>
              <a:t>秒钟未被使用的线程。因此，长时间保持空闲的线程池不会使用任何资源。注意，可以使用 </a:t>
            </a:r>
            <a:r>
              <a:rPr lang="en-US" altLang="zh-CN"/>
              <a:t>ThreadPoolExecutor </a:t>
            </a:r>
            <a:r>
              <a:rPr lang="zh-CN" altLang="en-US"/>
              <a:t>构造方法创建具有类似属性但细节不同（例如超时参数）的线程池。 </a:t>
            </a:r>
            <a:endParaRPr lang="en-US" altLang="zh-CN" smtClean="0"/>
          </a:p>
          <a:p>
            <a:r>
              <a:rPr lang="zh-CN" altLang="en-US" b="1" smtClean="0">
                <a:solidFill>
                  <a:srgbClr val="FF0000"/>
                </a:solidFill>
              </a:rPr>
              <a:t>重载方法：</a:t>
            </a:r>
            <a:r>
              <a:rPr lang="en-US" altLang="zh-CN"/>
              <a:t> public static ExecutorService newCachedThreadPool(ThreadFactory </a:t>
            </a:r>
            <a:r>
              <a:rPr lang="en-US" altLang="zh-CN" smtClean="0"/>
              <a:t>threadFactory)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en-US" altLang="zh-CN" b="1" smtClean="0">
                <a:solidFill>
                  <a:srgbClr val="FF0000"/>
                </a:solidFill>
              </a:rPr>
              <a:t>	</a:t>
            </a:r>
            <a:r>
              <a:rPr lang="zh-CN" altLang="en-US" b="1" smtClean="0">
                <a:solidFill>
                  <a:srgbClr val="FF0000"/>
                </a:solidFill>
              </a:rPr>
              <a:t>使用工厂定制线程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zh-CN" altLang="en-US"/>
              <a:t/>
            </a:r>
            <a:br>
              <a:rPr lang="zh-CN" altLang="en-US"/>
            </a:br>
            <a:r>
              <a:rPr lang="en-US" altLang="zh-CN" sz="1400"/>
              <a:t>public static ExecutorService newFixedThreadPool(int nThreads)</a:t>
            </a:r>
            <a:r>
              <a:rPr lang="zh-CN" altLang="en-US" sz="1400"/>
              <a:t>创建一个可重用固定线程数的线程池，以共享的无界队列方式来运行这些线程。在任意点，在大多数 </a:t>
            </a:r>
            <a:r>
              <a:rPr lang="en-US" altLang="zh-CN" sz="1400"/>
              <a:t>nThreads </a:t>
            </a:r>
            <a:r>
              <a:rPr lang="zh-CN" altLang="en-US" sz="1400"/>
              <a:t>线程会处于处理任务的活动状态。如果在所有线程处于活动状态时提交附加任务，则在有可用线程之前，附加任务将在队列中等待。如果在关闭前的执行期间由于失败而导致任何线程终止，那么一个新线程将代替它执行后续的任务（如果需要）。在某个线程被显式地关闭之前，池中的线程将一直存在。 </a:t>
            </a:r>
            <a:endParaRPr lang="en-US" altLang="zh-CN" sz="1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1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 1"/>
          <p:cNvSpPr/>
          <p:nvPr/>
        </p:nvSpPr>
        <p:spPr>
          <a:xfrm>
            <a:off x="166746" y="82440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87" y="676564"/>
            <a:ext cx="2838095" cy="1533333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745" y="145534"/>
            <a:ext cx="64187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Future 表示异步计算的结果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00" y="1193739"/>
            <a:ext cx="4800000" cy="51142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85526" y="484971"/>
            <a:ext cx="327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中的继承关系：</a:t>
            </a:r>
          </a:p>
        </p:txBody>
      </p:sp>
    </p:spTree>
    <p:extLst>
      <p:ext uri="{BB962C8B-B14F-4D97-AF65-F5344CB8AC3E}">
        <p14:creationId xmlns:p14="http://schemas.microsoft.com/office/powerpoint/2010/main" val="50909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38545"/>
            <a:ext cx="1217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问题引出：线程池可以提交实现</a:t>
            </a:r>
            <a:r>
              <a:rPr lang="en-US" altLang="zh-CN" smtClean="0"/>
              <a:t>Runnable</a:t>
            </a:r>
            <a:r>
              <a:rPr lang="zh-CN" altLang="en-US" smtClean="0"/>
              <a:t>接口或者</a:t>
            </a:r>
            <a:r>
              <a:rPr lang="en-US" altLang="zh-CN" smtClean="0"/>
              <a:t>Callable</a:t>
            </a:r>
            <a:r>
              <a:rPr lang="zh-CN" altLang="en-US" smtClean="0"/>
              <a:t>接口的任务，然后还可以异步获取结果，我们知道</a:t>
            </a:r>
            <a:r>
              <a:rPr lang="en-US" altLang="zh-CN" smtClean="0"/>
              <a:t>Runnable</a:t>
            </a:r>
            <a:r>
              <a:rPr lang="zh-CN" altLang="en-US" smtClean="0"/>
              <a:t>是</a:t>
            </a:r>
            <a:endParaRPr lang="en-US" altLang="zh-CN" smtClean="0"/>
          </a:p>
          <a:p>
            <a:r>
              <a:rPr lang="zh-CN" altLang="en-US" smtClean="0"/>
              <a:t>没有返回值的，那么结果如何返回的呢</a:t>
            </a:r>
            <a:r>
              <a:rPr lang="en-US" altLang="zh-CN"/>
              <a:t>?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1635260"/>
            <a:ext cx="5406627" cy="11608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1" y="2796143"/>
            <a:ext cx="5406627" cy="12249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5491" y="960582"/>
            <a:ext cx="1216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如下是</a:t>
            </a:r>
            <a:r>
              <a:rPr lang="en-US" altLang="zh-CN" smtClean="0">
                <a:solidFill>
                  <a:srgbClr val="FF0000"/>
                </a:solidFill>
              </a:rPr>
              <a:t>AbstractExecutorService</a:t>
            </a:r>
            <a:r>
              <a:rPr lang="zh-CN" altLang="en-US" smtClean="0">
                <a:solidFill>
                  <a:srgbClr val="FF0000"/>
                </a:solidFill>
              </a:rPr>
              <a:t>中实现提交任务的方法实现，我们可以看到无论提交的是</a:t>
            </a:r>
            <a:r>
              <a:rPr lang="en-US" altLang="zh-CN" smtClean="0">
                <a:solidFill>
                  <a:srgbClr val="FF0000"/>
                </a:solidFill>
              </a:rPr>
              <a:t>Runnable</a:t>
            </a:r>
            <a:r>
              <a:rPr lang="zh-CN" altLang="en-US" smtClean="0">
                <a:solidFill>
                  <a:srgbClr val="FF0000"/>
                </a:solidFill>
              </a:rPr>
              <a:t>还是</a:t>
            </a:r>
            <a:r>
              <a:rPr lang="en-US" altLang="zh-CN" smtClean="0">
                <a:solidFill>
                  <a:srgbClr val="FF0000"/>
                </a:solidFill>
              </a:rPr>
              <a:t>Callable</a:t>
            </a:r>
            <a:r>
              <a:rPr lang="zh-CN" altLang="en-US" smtClean="0">
                <a:solidFill>
                  <a:srgbClr val="FF0000"/>
                </a:solidFill>
              </a:rPr>
              <a:t>任务，都在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在实现体中调用</a:t>
            </a:r>
            <a:r>
              <a:rPr lang="en-US" altLang="zh-CN" smtClean="0">
                <a:solidFill>
                  <a:srgbClr val="FF0000"/>
                </a:solidFill>
              </a:rPr>
              <a:t>newTaskFor</a:t>
            </a:r>
            <a:r>
              <a:rPr lang="zh-CN" altLang="en-US" smtClean="0">
                <a:solidFill>
                  <a:srgbClr val="FF0000"/>
                </a:solidFill>
              </a:rPr>
              <a:t>方法转成</a:t>
            </a:r>
            <a:r>
              <a:rPr lang="en-US" altLang="zh-CN" smtClean="0">
                <a:solidFill>
                  <a:srgbClr val="FF0000"/>
                </a:solidFill>
              </a:rPr>
              <a:t>RunnableFuture</a:t>
            </a:r>
            <a:r>
              <a:rPr lang="zh-CN" altLang="en-US" smtClean="0">
                <a:solidFill>
                  <a:srgbClr val="FF0000"/>
                </a:solidFill>
              </a:rPr>
              <a:t>任务，那么</a:t>
            </a:r>
            <a:r>
              <a:rPr lang="en-US" altLang="zh-CN" smtClean="0">
                <a:solidFill>
                  <a:srgbClr val="FF0000"/>
                </a:solidFill>
              </a:rPr>
              <a:t>RunnableFuture</a:t>
            </a:r>
            <a:r>
              <a:rPr lang="zh-CN" altLang="en-US" smtClean="0">
                <a:solidFill>
                  <a:srgbClr val="FF0000"/>
                </a:solidFill>
              </a:rPr>
              <a:t>是什么呢？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89" y="5367033"/>
            <a:ext cx="5689600" cy="1292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65382" y="4405745"/>
            <a:ext cx="23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RunnableFuture</a:t>
            </a:r>
            <a:r>
              <a:rPr lang="zh-CN" altLang="en-US" smtClean="0"/>
              <a:t>声明：</a:t>
            </a:r>
            <a:endParaRPr lang="en-US" altLang="zh-CN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961" y="2634468"/>
            <a:ext cx="5439799" cy="65679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85961" y="2016862"/>
            <a:ext cx="19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newTaskFor</a:t>
            </a:r>
            <a:r>
              <a:rPr lang="zh-CN" altLang="en-US" smtClean="0">
                <a:solidFill>
                  <a:srgbClr val="FF0000"/>
                </a:solidFill>
              </a:rPr>
              <a:t>实现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5961" y="4100164"/>
            <a:ext cx="5435526" cy="311874"/>
          </a:xfrm>
          <a:prstGeom prst="rect">
            <a:avLst/>
          </a:prstGeom>
        </p:spPr>
      </p:pic>
      <p:sp>
        <p:nvSpPr>
          <p:cNvPr id="15" name="下箭头 14"/>
          <p:cNvSpPr/>
          <p:nvPr/>
        </p:nvSpPr>
        <p:spPr>
          <a:xfrm>
            <a:off x="8805860" y="3359914"/>
            <a:ext cx="452582" cy="6956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82911" y="4674271"/>
            <a:ext cx="489569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FutureTask</a:t>
            </a:r>
            <a:r>
              <a:rPr lang="zh-CN" altLang="en-US" smtClean="0"/>
              <a:t>中的成员</a:t>
            </a:r>
            <a:r>
              <a:rPr lang="en-US" altLang="zh-CN" smtClean="0"/>
              <a:t>outcome </a:t>
            </a:r>
            <a:r>
              <a:rPr lang="zh-CN" altLang="en-US" smtClean="0"/>
              <a:t>就是存储任务计算</a:t>
            </a:r>
            <a:endParaRPr lang="en-US" altLang="zh-CN" smtClean="0"/>
          </a:p>
          <a:p>
            <a:r>
              <a:rPr lang="zh-CN" altLang="en-US" smtClean="0"/>
              <a:t>结果的，提交任务之后返回</a:t>
            </a:r>
            <a:r>
              <a:rPr lang="en-US" altLang="zh-CN" smtClean="0"/>
              <a:t>FutureTask</a:t>
            </a:r>
            <a:r>
              <a:rPr lang="zh-CN" altLang="en-US" smtClean="0"/>
              <a:t>，通过其</a:t>
            </a:r>
            <a:endParaRPr lang="en-US" altLang="zh-CN" smtClean="0"/>
          </a:p>
          <a:p>
            <a:r>
              <a:rPr lang="zh-CN" altLang="en-US" smtClean="0"/>
              <a:t>获取</a:t>
            </a:r>
            <a:r>
              <a:rPr lang="zh-CN" altLang="en-US" smtClean="0"/>
              <a:t>结果。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但是对于</a:t>
            </a:r>
            <a:r>
              <a:rPr lang="en-US" altLang="zh-CN" smtClean="0">
                <a:solidFill>
                  <a:srgbClr val="FF0000"/>
                </a:solidFill>
              </a:rPr>
              <a:t>Runnable</a:t>
            </a:r>
            <a:r>
              <a:rPr lang="zh-CN" altLang="en-US" smtClean="0">
                <a:solidFill>
                  <a:srgbClr val="FF0000"/>
                </a:solidFill>
              </a:rPr>
              <a:t>任务是没有返回结果的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420983" y="1863634"/>
            <a:ext cx="6566263" cy="269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136522" y="1751358"/>
            <a:ext cx="129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返回值</a:t>
            </a:r>
            <a:r>
              <a:rPr lang="en-US" altLang="zh-CN" smtClean="0"/>
              <a:t>Void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2420983" y="2238103"/>
            <a:ext cx="4275908" cy="3892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66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9" y="634904"/>
            <a:ext cx="5681664" cy="37662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0787" y="193964"/>
            <a:ext cx="284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RunnableFuture</a:t>
            </a:r>
            <a:r>
              <a:rPr lang="zh-CN" altLang="en-US" smtClean="0"/>
              <a:t>的实现类：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9215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0"/>
            <a:ext cx="6259400" cy="36488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85" y="0"/>
            <a:ext cx="5844627" cy="57737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7681" y="6008914"/>
            <a:ext cx="622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要关注线程工厂是否是守护线程，这个关注着线程何时退出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58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505</Words>
  <Application>Microsoft Office PowerPoint</Application>
  <PresentationFormat>宽屏</PresentationFormat>
  <Paragraphs>61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宋体</vt:lpstr>
      <vt:lpstr>微软雅黑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104</cp:revision>
  <dcterms:created xsi:type="dcterms:W3CDTF">2017-04-06T08:43:15Z</dcterms:created>
  <dcterms:modified xsi:type="dcterms:W3CDTF">2017-04-08T10:57:58Z</dcterms:modified>
</cp:coreProperties>
</file>