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anose="020B06040202020202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8F158C-FB7E-4AD7-BBA1-5C18E5210752}">
  <a:tblStyle styleId="{048F158C-FB7E-4AD7-BBA1-5C18E52107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8df08661fd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8df08661f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df08661fd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8df08661f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df08661f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df08661f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8df08661f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8df08661f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99d3bd076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99d3bd076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8e53f1c56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8e53f1c56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8e53f1c56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8e53f1c5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e53f1c56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e53f1c56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8df08661fd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8df08661f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8df08661fd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8df08661f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df08661f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8df08661f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df08661fd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df08661f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df08661f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df08661f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df08661f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df08661f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df08661fd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df08661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9d3bd076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9d3bd076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9d3bd076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9d3bd07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9d3bd076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9d3bd0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manythings.org/anki"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manythings.org/ank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isc.ai.science/static/slides/20181018_XiyangChen.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733950"/>
            <a:ext cx="7688400" cy="1244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sz="5000"/>
              <a:t>Attention in Translation.</a:t>
            </a:r>
            <a:endParaRPr lang="en-US" sz="5000"/>
          </a:p>
        </p:txBody>
      </p:sp>
      <p:sp>
        <p:nvSpPr>
          <p:cNvPr id="87" name="Google Shape;87;p13"/>
          <p:cNvSpPr txBox="1">
            <a:spLocks noGrp="1"/>
          </p:cNvSpPr>
          <p:nvPr>
            <p:ph type="body" idx="1"/>
          </p:nvPr>
        </p:nvSpPr>
        <p:spPr>
          <a:xfrm>
            <a:off x="729450" y="2272888"/>
            <a:ext cx="7688400" cy="1580400"/>
          </a:xfrm>
        </p:spPr>
        <p:txBody>
          <a:bodyPr spcFirstLastPara="1" wrap="square" lIns="91425" tIns="91425" rIns="91425" bIns="91425" anchor="t" anchorCtr="0">
            <a:normAutofit/>
          </a:bodyPr>
          <a:lstStyle/>
          <a:p>
            <a:pPr marL="0" lvl="0" indent="0" rtl="0">
              <a:spcBef>
                <a:spcPts val="0"/>
              </a:spcBef>
              <a:spcAft>
                <a:spcPts val="600"/>
              </a:spcAft>
              <a:buNone/>
            </a:pPr>
            <a:r>
              <a:rPr lang="en-US" dirty="0" err="1"/>
              <a:t>Oladapo</a:t>
            </a:r>
            <a:r>
              <a:rPr lang="en-US" dirty="0"/>
              <a:t> Ogunnaike A20435197</a:t>
            </a:r>
          </a:p>
          <a:p>
            <a:pPr marL="0" lvl="0" indent="0" rtl="0">
              <a:spcBef>
                <a:spcPts val="0"/>
              </a:spcBef>
              <a:spcAft>
                <a:spcPts val="60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BLEU Score</a:t>
            </a:r>
            <a:endParaRPr/>
          </a:p>
        </p:txBody>
      </p:sp>
      <p:sp>
        <p:nvSpPr>
          <p:cNvPr id="157" name="Google Shape;157;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Bilingual Evaluation Understudy Score or BLEU is a metric used to evaluate performance of machine translation models</a:t>
            </a:r>
            <a:endParaRPr/>
          </a:p>
          <a:p>
            <a:pPr marL="457200" lvl="0" indent="-311150" algn="l" rtl="0">
              <a:spcBef>
                <a:spcPts val="0"/>
              </a:spcBef>
              <a:spcAft>
                <a:spcPts val="0"/>
              </a:spcAft>
              <a:buSzPts val="1300"/>
              <a:buChar char="●"/>
            </a:pPr>
            <a:r>
              <a:rPr lang="en"/>
              <a:t> BLEU is widely used as it is quick, inexpensive, and language-independent. It correlates well with human evaluation.</a:t>
            </a:r>
            <a:endParaRPr/>
          </a:p>
          <a:p>
            <a:pPr marL="457200" lvl="0" indent="0" algn="l" rtl="0">
              <a:spcBef>
                <a:spcPts val="1200"/>
              </a:spcBef>
              <a:spcAft>
                <a:spcPts val="1200"/>
              </a:spcAft>
              <a:buNone/>
            </a:pPr>
            <a:endParaRPr/>
          </a:p>
        </p:txBody>
      </p:sp>
      <p:pic>
        <p:nvPicPr>
          <p:cNvPr id="158" name="Google Shape;158;p22"/>
          <p:cNvPicPr preferRelativeResize="0"/>
          <p:nvPr/>
        </p:nvPicPr>
        <p:blipFill>
          <a:blip r:embed="rId3">
            <a:alphaModFix/>
          </a:blip>
          <a:stretch>
            <a:fillRect/>
          </a:stretch>
        </p:blipFill>
        <p:spPr>
          <a:xfrm>
            <a:off x="1192845" y="3246650"/>
            <a:ext cx="3600652" cy="828675"/>
          </a:xfrm>
          <a:prstGeom prst="rect">
            <a:avLst/>
          </a:prstGeom>
          <a:noFill/>
          <a:ln>
            <a:noFill/>
          </a:ln>
        </p:spPr>
      </p:pic>
      <p:pic>
        <p:nvPicPr>
          <p:cNvPr id="159" name="Google Shape;159;p22"/>
          <p:cNvPicPr preferRelativeResize="0"/>
          <p:nvPr/>
        </p:nvPicPr>
        <p:blipFill>
          <a:blip r:embed="rId4">
            <a:alphaModFix/>
          </a:blip>
          <a:stretch>
            <a:fillRect/>
          </a:stretch>
        </p:blipFill>
        <p:spPr>
          <a:xfrm>
            <a:off x="5316350" y="3308000"/>
            <a:ext cx="2286000" cy="5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799175" y="1347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English - French translation</a:t>
            </a:r>
            <a:endParaRPr/>
          </a:p>
        </p:txBody>
      </p:sp>
      <p:sp>
        <p:nvSpPr>
          <p:cNvPr id="165" name="Google Shape;165;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manythings.org/anki: </a:t>
            </a:r>
            <a:endParaRPr/>
          </a:p>
          <a:p>
            <a:pPr marL="914400" lvl="1" indent="-298450" algn="l" rtl="0">
              <a:spcBef>
                <a:spcPts val="0"/>
              </a:spcBef>
              <a:spcAft>
                <a:spcPts val="0"/>
              </a:spcAft>
              <a:buSzPts val="1100"/>
              <a:buChar char="○"/>
            </a:pPr>
            <a:r>
              <a:rPr lang="en"/>
              <a:t>A subset of 50,000 English and 50,000 French sentences</a:t>
            </a:r>
            <a:endParaRPr/>
          </a:p>
          <a:p>
            <a:pPr marL="914400" lvl="1" indent="-298450" algn="l" rtl="0">
              <a:spcBef>
                <a:spcPts val="0"/>
              </a:spcBef>
              <a:spcAft>
                <a:spcPts val="0"/>
              </a:spcAft>
              <a:buSzPts val="1100"/>
              <a:buChar char="○"/>
            </a:pPr>
            <a:r>
              <a:rPr lang="en"/>
              <a:t>English vocabulary size 15826, max length sentence 49</a:t>
            </a:r>
            <a:endParaRPr/>
          </a:p>
          <a:p>
            <a:pPr marL="914400" lvl="1" indent="-298450" algn="l" rtl="0">
              <a:spcBef>
                <a:spcPts val="0"/>
              </a:spcBef>
              <a:spcAft>
                <a:spcPts val="0"/>
              </a:spcAft>
              <a:buSzPts val="1100"/>
              <a:buChar char="○"/>
            </a:pPr>
            <a:r>
              <a:rPr lang="en"/>
              <a:t>French vocabulary size 30186, max length sentence 57</a:t>
            </a:r>
            <a:endParaRPr/>
          </a:p>
          <a:p>
            <a:pPr marL="457200" lvl="0" indent="-311150" algn="l" rtl="0">
              <a:spcBef>
                <a:spcPts val="0"/>
              </a:spcBef>
              <a:spcAft>
                <a:spcPts val="0"/>
              </a:spcAft>
              <a:buSzPts val="1300"/>
              <a:buChar char="●"/>
            </a:pPr>
            <a:r>
              <a:rPr lang="en"/>
              <a:t>Europarl (61M words):</a:t>
            </a:r>
            <a:endParaRPr/>
          </a:p>
          <a:p>
            <a:pPr marL="914400" lvl="1" indent="-298450" algn="l" rtl="0">
              <a:spcBef>
                <a:spcPts val="0"/>
              </a:spcBef>
              <a:spcAft>
                <a:spcPts val="0"/>
              </a:spcAft>
              <a:buSzPts val="1100"/>
              <a:buChar char="○"/>
            </a:pPr>
            <a:r>
              <a:rPr lang="en"/>
              <a:t>A subset of 30,000 English and 30,000 French sentences</a:t>
            </a:r>
            <a:endParaRPr/>
          </a:p>
          <a:p>
            <a:pPr marL="914400" lvl="1" indent="-298450" algn="l" rtl="0">
              <a:spcBef>
                <a:spcPts val="0"/>
              </a:spcBef>
              <a:spcAft>
                <a:spcPts val="0"/>
              </a:spcAft>
              <a:buSzPts val="1100"/>
              <a:buChar char="○"/>
            </a:pPr>
            <a:r>
              <a:rPr lang="en"/>
              <a:t>English vocabulary size 17558, max length sentence 149</a:t>
            </a:r>
            <a:endParaRPr/>
          </a:p>
          <a:p>
            <a:pPr marL="914400" lvl="1" indent="-298450" algn="l" rtl="0">
              <a:spcBef>
                <a:spcPts val="0"/>
              </a:spcBef>
              <a:spcAft>
                <a:spcPts val="0"/>
              </a:spcAft>
              <a:buSzPts val="1100"/>
              <a:buChar char="○"/>
            </a:pPr>
            <a:r>
              <a:rPr lang="en"/>
              <a:t>French vocabulary size 25873, max length sentence 154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details</a:t>
            </a:r>
            <a:endParaRPr/>
          </a:p>
        </p:txBody>
      </p:sp>
      <p:sp>
        <p:nvSpPr>
          <p:cNvPr id="171" name="Google Shape;171;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Sentences processing</a:t>
            </a:r>
            <a:endParaRPr/>
          </a:p>
          <a:p>
            <a:pPr marL="914400" lvl="1" indent="-298450" algn="l" rtl="0">
              <a:spcBef>
                <a:spcPts val="0"/>
              </a:spcBef>
              <a:spcAft>
                <a:spcPts val="0"/>
              </a:spcAft>
              <a:buSzPts val="1100"/>
              <a:buChar char="○"/>
            </a:pPr>
            <a:r>
              <a:rPr lang="en"/>
              <a:t>Preprocessing: removing unwanted characters and symbols, lowercasing the letters, adding &lt;start&gt; and &lt;end&gt; symbols to the start and end of the sentences</a:t>
            </a:r>
            <a:endParaRPr/>
          </a:p>
          <a:p>
            <a:pPr marL="914400" lvl="1" indent="-298450" algn="l" rtl="0">
              <a:spcBef>
                <a:spcPts val="0"/>
              </a:spcBef>
              <a:spcAft>
                <a:spcPts val="0"/>
              </a:spcAft>
              <a:buSzPts val="1100"/>
              <a:buChar char="○"/>
            </a:pPr>
            <a:r>
              <a:rPr lang="en"/>
              <a:t>Create a tokenizer for each language and encode the sentences </a:t>
            </a:r>
            <a:endParaRPr/>
          </a:p>
          <a:p>
            <a:pPr marL="914400" lvl="1" indent="-298450" algn="l" rtl="0">
              <a:spcBef>
                <a:spcPts val="0"/>
              </a:spcBef>
              <a:spcAft>
                <a:spcPts val="0"/>
              </a:spcAft>
              <a:buSzPts val="1100"/>
              <a:buChar char="○"/>
            </a:pPr>
            <a:r>
              <a:rPr lang="en"/>
              <a:t>Pad the sentences to the maximum sentence length</a:t>
            </a:r>
            <a:endParaRPr/>
          </a:p>
          <a:p>
            <a:pPr marL="914400" lvl="1" indent="-298450" algn="l" rtl="0">
              <a:spcBef>
                <a:spcPts val="0"/>
              </a:spcBef>
              <a:spcAft>
                <a:spcPts val="0"/>
              </a:spcAft>
              <a:buSzPts val="1100"/>
              <a:buChar char="○"/>
            </a:pPr>
            <a:r>
              <a:rPr lang="en"/>
              <a:t>Split into training and testing subsets</a:t>
            </a:r>
            <a:endParaRPr/>
          </a:p>
          <a:p>
            <a:pPr marL="914400" lvl="0" indent="0" algn="l" rtl="0">
              <a:spcBef>
                <a:spcPts val="1200"/>
              </a:spcBef>
              <a:spcAft>
                <a:spcPts val="1200"/>
              </a:spcAft>
              <a:buNone/>
            </a:pPr>
            <a:endParaRPr/>
          </a:p>
        </p:txBody>
      </p:sp>
      <p:pic>
        <p:nvPicPr>
          <p:cNvPr id="172" name="Google Shape;172;p24"/>
          <p:cNvPicPr preferRelativeResize="0"/>
          <p:nvPr/>
        </p:nvPicPr>
        <p:blipFill>
          <a:blip r:embed="rId3">
            <a:alphaModFix/>
          </a:blip>
          <a:stretch>
            <a:fillRect/>
          </a:stretch>
        </p:blipFill>
        <p:spPr>
          <a:xfrm>
            <a:off x="1216094" y="3494587"/>
            <a:ext cx="2833676" cy="1271582"/>
          </a:xfrm>
          <a:prstGeom prst="rect">
            <a:avLst/>
          </a:prstGeom>
          <a:noFill/>
          <a:ln>
            <a:noFill/>
          </a:ln>
        </p:spPr>
      </p:pic>
      <p:pic>
        <p:nvPicPr>
          <p:cNvPr id="173" name="Google Shape;173;p24"/>
          <p:cNvPicPr preferRelativeResize="0"/>
          <p:nvPr/>
        </p:nvPicPr>
        <p:blipFill>
          <a:blip r:embed="rId4">
            <a:alphaModFix/>
          </a:blip>
          <a:stretch>
            <a:fillRect/>
          </a:stretch>
        </p:blipFill>
        <p:spPr>
          <a:xfrm>
            <a:off x="4642600" y="3494575"/>
            <a:ext cx="3027599" cy="132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details</a:t>
            </a:r>
            <a:endParaRPr/>
          </a:p>
        </p:txBody>
      </p:sp>
      <p:sp>
        <p:nvSpPr>
          <p:cNvPr id="179" name="Google Shape;17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 our implementation,</a:t>
            </a:r>
            <a:endParaRPr/>
          </a:p>
          <a:p>
            <a:pPr marL="914400" lvl="1" indent="-298450" algn="l" rtl="0">
              <a:spcBef>
                <a:spcPts val="0"/>
              </a:spcBef>
              <a:spcAft>
                <a:spcPts val="0"/>
              </a:spcAft>
              <a:buSzPts val="1100"/>
              <a:buChar char="○"/>
            </a:pPr>
            <a:r>
              <a:rPr lang="en"/>
              <a:t>We trained a Transformer model and a normal RNN Encoder-Decoder on the manythings.org/anki datasets</a:t>
            </a:r>
            <a:endParaRPr/>
          </a:p>
          <a:p>
            <a:pPr marL="914400" lvl="1" indent="-298450" algn="l" rtl="0">
              <a:spcBef>
                <a:spcPts val="0"/>
              </a:spcBef>
              <a:spcAft>
                <a:spcPts val="0"/>
              </a:spcAft>
              <a:buSzPts val="1100"/>
              <a:buChar char="○"/>
            </a:pPr>
            <a:r>
              <a:rPr lang="en"/>
              <a:t>We trained 2 Encoder-Decoder with attention models with BiRNN Encoder and RNN Encoder on the manythings.org/anki datasets</a:t>
            </a:r>
            <a:endParaRPr/>
          </a:p>
          <a:p>
            <a:pPr marL="914400" lvl="1" indent="-298450" algn="l" rtl="0">
              <a:spcBef>
                <a:spcPts val="0"/>
              </a:spcBef>
              <a:spcAft>
                <a:spcPts val="0"/>
              </a:spcAft>
              <a:buSzPts val="1100"/>
              <a:buChar char="○"/>
            </a:pPr>
            <a:r>
              <a:rPr lang="en"/>
              <a:t>We trained the Encoder-Decoder with attention model on the Europarl dataset which contains longer sentences</a:t>
            </a:r>
            <a:endParaRPr/>
          </a:p>
          <a:p>
            <a:pPr marL="914400" lvl="1" indent="-298450" algn="l" rtl="0">
              <a:spcBef>
                <a:spcPts val="0"/>
              </a:spcBef>
              <a:spcAft>
                <a:spcPts val="0"/>
              </a:spcAft>
              <a:buSzPts val="1100"/>
              <a:buChar char="○"/>
            </a:pPr>
            <a:r>
              <a:rPr lang="en"/>
              <a:t>We plotted the attention weights of various sentence translations.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 - our implementation</a:t>
            </a:r>
            <a:endParaRPr/>
          </a:p>
        </p:txBody>
      </p:sp>
      <p:sp>
        <p:nvSpPr>
          <p:cNvPr id="185" name="Google Shape;18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Transformers and normal RNN Encoder- Decoder models</a:t>
            </a:r>
            <a:endParaRPr/>
          </a:p>
        </p:txBody>
      </p:sp>
      <p:pic>
        <p:nvPicPr>
          <p:cNvPr id="186" name="Google Shape;186;p26"/>
          <p:cNvPicPr preferRelativeResize="0"/>
          <p:nvPr/>
        </p:nvPicPr>
        <p:blipFill rotWithShape="1">
          <a:blip r:embed="rId3">
            <a:alphaModFix/>
          </a:blip>
          <a:srcRect r="960"/>
          <a:stretch/>
        </p:blipFill>
        <p:spPr>
          <a:xfrm>
            <a:off x="402775" y="2571750"/>
            <a:ext cx="2686050" cy="1847850"/>
          </a:xfrm>
          <a:prstGeom prst="rect">
            <a:avLst/>
          </a:prstGeom>
          <a:noFill/>
          <a:ln>
            <a:noFill/>
          </a:ln>
        </p:spPr>
      </p:pic>
      <p:sp>
        <p:nvSpPr>
          <p:cNvPr id="187" name="Google Shape;187;p26"/>
          <p:cNvSpPr txBox="1"/>
          <p:nvPr/>
        </p:nvSpPr>
        <p:spPr>
          <a:xfrm>
            <a:off x="565150" y="4565000"/>
            <a:ext cx="24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Transformers - 46.9M params</a:t>
            </a:r>
            <a:endParaRPr>
              <a:latin typeface="Lato"/>
              <a:ea typeface="Lato"/>
              <a:cs typeface="Lato"/>
              <a:sym typeface="Lato"/>
            </a:endParaRPr>
          </a:p>
        </p:txBody>
      </p:sp>
      <p:pic>
        <p:nvPicPr>
          <p:cNvPr id="188" name="Google Shape;188;p26"/>
          <p:cNvPicPr preferRelativeResize="0"/>
          <p:nvPr/>
        </p:nvPicPr>
        <p:blipFill>
          <a:blip r:embed="rId4">
            <a:alphaModFix/>
          </a:blip>
          <a:stretch>
            <a:fillRect/>
          </a:stretch>
        </p:blipFill>
        <p:spPr>
          <a:xfrm>
            <a:off x="6242350" y="2638425"/>
            <a:ext cx="2647950" cy="1714500"/>
          </a:xfrm>
          <a:prstGeom prst="rect">
            <a:avLst/>
          </a:prstGeom>
          <a:noFill/>
          <a:ln>
            <a:noFill/>
          </a:ln>
        </p:spPr>
      </p:pic>
      <p:sp>
        <p:nvSpPr>
          <p:cNvPr id="189" name="Google Shape;189;p26"/>
          <p:cNvSpPr txBox="1"/>
          <p:nvPr/>
        </p:nvSpPr>
        <p:spPr>
          <a:xfrm>
            <a:off x="6316700" y="4571200"/>
            <a:ext cx="272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RNN Enc-Dec - 161.4M params</a:t>
            </a:r>
            <a:endParaRPr>
              <a:latin typeface="Lato"/>
              <a:ea typeface="Lato"/>
              <a:cs typeface="Lato"/>
              <a:sym typeface="Lato"/>
            </a:endParaRPr>
          </a:p>
        </p:txBody>
      </p:sp>
      <p:pic>
        <p:nvPicPr>
          <p:cNvPr id="190" name="Google Shape;190;p26"/>
          <p:cNvPicPr preferRelativeResize="0"/>
          <p:nvPr/>
        </p:nvPicPr>
        <p:blipFill>
          <a:blip r:embed="rId5">
            <a:alphaModFix/>
          </a:blip>
          <a:stretch>
            <a:fillRect/>
          </a:stretch>
        </p:blipFill>
        <p:spPr>
          <a:xfrm>
            <a:off x="3341613" y="2638425"/>
            <a:ext cx="2647950" cy="1762125"/>
          </a:xfrm>
          <a:prstGeom prst="rect">
            <a:avLst/>
          </a:prstGeom>
          <a:noFill/>
          <a:ln>
            <a:noFill/>
          </a:ln>
        </p:spPr>
      </p:pic>
      <p:sp>
        <p:nvSpPr>
          <p:cNvPr id="191" name="Google Shape;191;p26"/>
          <p:cNvSpPr txBox="1"/>
          <p:nvPr/>
        </p:nvSpPr>
        <p:spPr>
          <a:xfrm>
            <a:off x="3662675" y="4635600"/>
            <a:ext cx="257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RNN Enc-Dec - 27.8M params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 - our implementation</a:t>
            </a:r>
            <a:endParaRPr/>
          </a:p>
        </p:txBody>
      </p:sp>
      <p:sp>
        <p:nvSpPr>
          <p:cNvPr id="197" name="Google Shape;197;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Encoder-Decoder model with BiRNN Encoder vs model with normal RNN Encoder</a:t>
            </a:r>
            <a:endParaRPr/>
          </a:p>
        </p:txBody>
      </p:sp>
      <p:pic>
        <p:nvPicPr>
          <p:cNvPr id="198" name="Google Shape;198;p27"/>
          <p:cNvPicPr preferRelativeResize="0"/>
          <p:nvPr/>
        </p:nvPicPr>
        <p:blipFill>
          <a:blip r:embed="rId3">
            <a:alphaModFix/>
          </a:blip>
          <a:stretch>
            <a:fillRect/>
          </a:stretch>
        </p:blipFill>
        <p:spPr>
          <a:xfrm>
            <a:off x="1450675" y="2464900"/>
            <a:ext cx="2691300" cy="1875075"/>
          </a:xfrm>
          <a:prstGeom prst="rect">
            <a:avLst/>
          </a:prstGeom>
          <a:noFill/>
          <a:ln>
            <a:noFill/>
          </a:ln>
        </p:spPr>
      </p:pic>
      <p:pic>
        <p:nvPicPr>
          <p:cNvPr id="199" name="Google Shape;199;p27"/>
          <p:cNvPicPr preferRelativeResize="0"/>
          <p:nvPr/>
        </p:nvPicPr>
        <p:blipFill>
          <a:blip r:embed="rId4">
            <a:alphaModFix/>
          </a:blip>
          <a:stretch>
            <a:fillRect/>
          </a:stretch>
        </p:blipFill>
        <p:spPr>
          <a:xfrm>
            <a:off x="5201400" y="2571750"/>
            <a:ext cx="2617576" cy="1798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 - our implementation</a:t>
            </a:r>
            <a:endParaRPr/>
          </a:p>
        </p:txBody>
      </p:sp>
      <p:sp>
        <p:nvSpPr>
          <p:cNvPr id="205" name="Google Shape;20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Encoder-Decoder models with BiRNN Encoder on different datasets</a:t>
            </a:r>
            <a:endParaRPr/>
          </a:p>
        </p:txBody>
      </p:sp>
      <p:pic>
        <p:nvPicPr>
          <p:cNvPr id="206" name="Google Shape;206;p28"/>
          <p:cNvPicPr preferRelativeResize="0"/>
          <p:nvPr/>
        </p:nvPicPr>
        <p:blipFill>
          <a:blip r:embed="rId3">
            <a:alphaModFix/>
          </a:blip>
          <a:stretch>
            <a:fillRect/>
          </a:stretch>
        </p:blipFill>
        <p:spPr>
          <a:xfrm>
            <a:off x="1450675" y="2464900"/>
            <a:ext cx="2691300" cy="1875075"/>
          </a:xfrm>
          <a:prstGeom prst="rect">
            <a:avLst/>
          </a:prstGeom>
          <a:noFill/>
          <a:ln>
            <a:noFill/>
          </a:ln>
        </p:spPr>
      </p:pic>
      <p:pic>
        <p:nvPicPr>
          <p:cNvPr id="207" name="Google Shape;207;p28"/>
          <p:cNvPicPr preferRelativeResize="0"/>
          <p:nvPr/>
        </p:nvPicPr>
        <p:blipFill>
          <a:blip r:embed="rId4">
            <a:alphaModFix/>
          </a:blip>
          <a:stretch>
            <a:fillRect/>
          </a:stretch>
        </p:blipFill>
        <p:spPr>
          <a:xfrm>
            <a:off x="4865375" y="2500650"/>
            <a:ext cx="2747749" cy="1964825"/>
          </a:xfrm>
          <a:prstGeom prst="rect">
            <a:avLst/>
          </a:prstGeom>
          <a:noFill/>
          <a:ln>
            <a:noFill/>
          </a:ln>
        </p:spPr>
      </p:pic>
      <p:sp>
        <p:nvSpPr>
          <p:cNvPr id="208" name="Google Shape;208;p28"/>
          <p:cNvSpPr txBox="1"/>
          <p:nvPr/>
        </p:nvSpPr>
        <p:spPr>
          <a:xfrm>
            <a:off x="1917200" y="4499675"/>
            <a:ext cx="199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manythings.org/anki</a:t>
            </a:r>
            <a:endParaRPr>
              <a:latin typeface="Lato"/>
              <a:ea typeface="Lato"/>
              <a:cs typeface="Lato"/>
              <a:sym typeface="Lato"/>
            </a:endParaRPr>
          </a:p>
        </p:txBody>
      </p:sp>
      <p:sp>
        <p:nvSpPr>
          <p:cNvPr id="209" name="Google Shape;209;p28"/>
          <p:cNvSpPr txBox="1"/>
          <p:nvPr/>
        </p:nvSpPr>
        <p:spPr>
          <a:xfrm>
            <a:off x="5536950" y="4549750"/>
            <a:ext cx="18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Europarl</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 - our implementation</a:t>
            </a:r>
            <a:endParaRPr/>
          </a:p>
        </p:txBody>
      </p:sp>
      <p:sp>
        <p:nvSpPr>
          <p:cNvPr id="215" name="Google Shape;215;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6" name="Google Shape;216;p29"/>
          <p:cNvPicPr preferRelativeResize="0"/>
          <p:nvPr/>
        </p:nvPicPr>
        <p:blipFill>
          <a:blip r:embed="rId3">
            <a:alphaModFix/>
          </a:blip>
          <a:stretch>
            <a:fillRect/>
          </a:stretch>
        </p:blipFill>
        <p:spPr>
          <a:xfrm>
            <a:off x="569100" y="1908950"/>
            <a:ext cx="2814600" cy="2914300"/>
          </a:xfrm>
          <a:prstGeom prst="rect">
            <a:avLst/>
          </a:prstGeom>
          <a:noFill/>
          <a:ln>
            <a:noFill/>
          </a:ln>
        </p:spPr>
      </p:pic>
      <p:pic>
        <p:nvPicPr>
          <p:cNvPr id="217" name="Google Shape;217;p29"/>
          <p:cNvPicPr preferRelativeResize="0"/>
          <p:nvPr/>
        </p:nvPicPr>
        <p:blipFill>
          <a:blip r:embed="rId4">
            <a:alphaModFix/>
          </a:blip>
          <a:stretch>
            <a:fillRect/>
          </a:stretch>
        </p:blipFill>
        <p:spPr>
          <a:xfrm>
            <a:off x="3721439" y="1796238"/>
            <a:ext cx="2469625" cy="3139725"/>
          </a:xfrm>
          <a:prstGeom prst="rect">
            <a:avLst/>
          </a:prstGeom>
          <a:noFill/>
          <a:ln>
            <a:noFill/>
          </a:ln>
        </p:spPr>
      </p:pic>
      <p:graphicFrame>
        <p:nvGraphicFramePr>
          <p:cNvPr id="218" name="Google Shape;218;p29"/>
          <p:cNvGraphicFramePr/>
          <p:nvPr/>
        </p:nvGraphicFramePr>
        <p:xfrm>
          <a:off x="6528800" y="2217500"/>
          <a:ext cx="2181350" cy="2232200"/>
        </p:xfrm>
        <a:graphic>
          <a:graphicData uri="http://schemas.openxmlformats.org/drawingml/2006/table">
            <a:tbl>
              <a:tblPr>
                <a:noFill/>
                <a:tableStyleId>{048F158C-FB7E-4AD7-BBA1-5C18E5210752}</a:tableStyleId>
              </a:tblPr>
              <a:tblGrid>
                <a:gridCol w="1090675">
                  <a:extLst>
                    <a:ext uri="{9D8B030D-6E8A-4147-A177-3AD203B41FA5}">
                      <a16:colId xmlns:a16="http://schemas.microsoft.com/office/drawing/2014/main" val="20000"/>
                    </a:ext>
                  </a:extLst>
                </a:gridCol>
                <a:gridCol w="1090675">
                  <a:extLst>
                    <a:ext uri="{9D8B030D-6E8A-4147-A177-3AD203B41FA5}">
                      <a16:colId xmlns:a16="http://schemas.microsoft.com/office/drawing/2014/main" val="20001"/>
                    </a:ext>
                  </a:extLst>
                </a:gridCol>
              </a:tblGrid>
              <a:tr h="558050">
                <a:tc>
                  <a:txBody>
                    <a:bodyPr/>
                    <a:lstStyle/>
                    <a:p>
                      <a:pPr marL="0" lvl="0" indent="0" algn="l" rtl="0">
                        <a:spcBef>
                          <a:spcPts val="0"/>
                        </a:spcBef>
                        <a:spcAft>
                          <a:spcPts val="0"/>
                        </a:spcAft>
                        <a:buNone/>
                      </a:pPr>
                      <a:r>
                        <a:rPr lang="en"/>
                        <a:t>BLEU-1</a:t>
                      </a:r>
                      <a:endParaRPr/>
                    </a:p>
                  </a:txBody>
                  <a:tcPr marL="91425" marR="91425" marT="91425" marB="91425"/>
                </a:tc>
                <a:tc>
                  <a:txBody>
                    <a:bodyPr/>
                    <a:lstStyle/>
                    <a:p>
                      <a:pPr marL="0" lvl="0" indent="0" algn="l" rtl="0">
                        <a:spcBef>
                          <a:spcPts val="0"/>
                        </a:spcBef>
                        <a:spcAft>
                          <a:spcPts val="0"/>
                        </a:spcAft>
                        <a:buNone/>
                      </a:pPr>
                      <a:r>
                        <a:rPr lang="en"/>
                        <a:t>0.784</a:t>
                      </a:r>
                      <a:endParaRPr/>
                    </a:p>
                  </a:txBody>
                  <a:tcPr marL="91425" marR="91425" marT="91425" marB="91425"/>
                </a:tc>
                <a:extLst>
                  <a:ext uri="{0D108BD9-81ED-4DB2-BD59-A6C34878D82A}">
                    <a16:rowId xmlns:a16="http://schemas.microsoft.com/office/drawing/2014/main" val="10000"/>
                  </a:ext>
                </a:extLst>
              </a:tr>
              <a:tr h="558050">
                <a:tc>
                  <a:txBody>
                    <a:bodyPr/>
                    <a:lstStyle/>
                    <a:p>
                      <a:pPr marL="0" lvl="0" indent="0" algn="l" rtl="0">
                        <a:spcBef>
                          <a:spcPts val="0"/>
                        </a:spcBef>
                        <a:spcAft>
                          <a:spcPts val="0"/>
                        </a:spcAft>
                        <a:buNone/>
                      </a:pPr>
                      <a:r>
                        <a:rPr lang="en"/>
                        <a:t>BLEU-2</a:t>
                      </a:r>
                      <a:endParaRPr/>
                    </a:p>
                  </a:txBody>
                  <a:tcPr marL="91425" marR="91425" marT="91425" marB="91425"/>
                </a:tc>
                <a:tc>
                  <a:txBody>
                    <a:bodyPr/>
                    <a:lstStyle/>
                    <a:p>
                      <a:pPr marL="0" lvl="0" indent="0" algn="l" rtl="0">
                        <a:spcBef>
                          <a:spcPts val="0"/>
                        </a:spcBef>
                        <a:spcAft>
                          <a:spcPts val="0"/>
                        </a:spcAft>
                        <a:buNone/>
                      </a:pPr>
                      <a:r>
                        <a:rPr lang="en"/>
                        <a:t>0.681</a:t>
                      </a:r>
                      <a:endParaRPr/>
                    </a:p>
                  </a:txBody>
                  <a:tcPr marL="91425" marR="91425" marT="91425" marB="91425"/>
                </a:tc>
                <a:extLst>
                  <a:ext uri="{0D108BD9-81ED-4DB2-BD59-A6C34878D82A}">
                    <a16:rowId xmlns:a16="http://schemas.microsoft.com/office/drawing/2014/main" val="10001"/>
                  </a:ext>
                </a:extLst>
              </a:tr>
              <a:tr h="558050">
                <a:tc>
                  <a:txBody>
                    <a:bodyPr/>
                    <a:lstStyle/>
                    <a:p>
                      <a:pPr marL="0" lvl="0" indent="0" algn="l" rtl="0">
                        <a:spcBef>
                          <a:spcPts val="0"/>
                        </a:spcBef>
                        <a:spcAft>
                          <a:spcPts val="0"/>
                        </a:spcAft>
                        <a:buNone/>
                      </a:pPr>
                      <a:r>
                        <a:rPr lang="en"/>
                        <a:t>BLEU-3</a:t>
                      </a:r>
                      <a:endParaRPr/>
                    </a:p>
                  </a:txBody>
                  <a:tcPr marL="91425" marR="91425" marT="91425" marB="91425"/>
                </a:tc>
                <a:tc>
                  <a:txBody>
                    <a:bodyPr/>
                    <a:lstStyle/>
                    <a:p>
                      <a:pPr marL="0" lvl="0" indent="0" algn="l" rtl="0">
                        <a:spcBef>
                          <a:spcPts val="0"/>
                        </a:spcBef>
                        <a:spcAft>
                          <a:spcPts val="0"/>
                        </a:spcAft>
                        <a:buNone/>
                      </a:pPr>
                      <a:r>
                        <a:rPr lang="en"/>
                        <a:t>0.582</a:t>
                      </a:r>
                      <a:endParaRPr/>
                    </a:p>
                  </a:txBody>
                  <a:tcPr marL="91425" marR="91425" marT="91425" marB="91425"/>
                </a:tc>
                <a:extLst>
                  <a:ext uri="{0D108BD9-81ED-4DB2-BD59-A6C34878D82A}">
                    <a16:rowId xmlns:a16="http://schemas.microsoft.com/office/drawing/2014/main" val="10002"/>
                  </a:ext>
                </a:extLst>
              </a:tr>
              <a:tr h="558050">
                <a:tc>
                  <a:txBody>
                    <a:bodyPr/>
                    <a:lstStyle/>
                    <a:p>
                      <a:pPr marL="0" lvl="0" indent="0" algn="l" rtl="0">
                        <a:spcBef>
                          <a:spcPts val="0"/>
                        </a:spcBef>
                        <a:spcAft>
                          <a:spcPts val="0"/>
                        </a:spcAft>
                        <a:buNone/>
                      </a:pPr>
                      <a:r>
                        <a:rPr lang="en"/>
                        <a:t>BLEU-4</a:t>
                      </a:r>
                      <a:endParaRPr/>
                    </a:p>
                  </a:txBody>
                  <a:tcPr marL="91425" marR="91425" marT="91425" marB="91425"/>
                </a:tc>
                <a:tc>
                  <a:txBody>
                    <a:bodyPr/>
                    <a:lstStyle/>
                    <a:p>
                      <a:pPr marL="0" lvl="0" indent="0" algn="l" rtl="0">
                        <a:spcBef>
                          <a:spcPts val="0"/>
                        </a:spcBef>
                        <a:spcAft>
                          <a:spcPts val="0"/>
                        </a:spcAft>
                        <a:buNone/>
                      </a:pPr>
                      <a:r>
                        <a:rPr lang="en"/>
                        <a:t>0.426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24" name="Google Shape;224;p30"/>
          <p:cNvSpPr txBox="1">
            <a:spLocks noGrp="1"/>
          </p:cNvSpPr>
          <p:nvPr>
            <p:ph type="body" idx="1"/>
          </p:nvPr>
        </p:nvSpPr>
        <p:spPr>
          <a:xfrm>
            <a:off x="729450" y="2078875"/>
            <a:ext cx="7688700" cy="24924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n"/>
              <a:t>This project explores the notion of attention and its properties.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It goes over the development of the attention mechanism from being proposed as an extension of the RNN Encoder-Decoder network architecture to being a main component of a state-of-the-art network in Transformers.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The applications of such models expand beyond the task of machine translation into other NLP tasks like text summarization and even Computer Vision tasks through the proposal of Vision Transformers.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230" name="Google Shape;230;p31"/>
          <p:cNvSpPr txBox="1">
            <a:spLocks noGrp="1"/>
          </p:cNvSpPr>
          <p:nvPr>
            <p:ph type="body" idx="1"/>
          </p:nvPr>
        </p:nvSpPr>
        <p:spPr>
          <a:xfrm>
            <a:off x="729450" y="2078875"/>
            <a:ext cx="8033700" cy="28857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sz="1200">
                <a:solidFill>
                  <a:srgbClr val="000000"/>
                </a:solidFill>
                <a:latin typeface="Arial"/>
                <a:ea typeface="Arial"/>
                <a:cs typeface="Arial"/>
                <a:sym typeface="Arial"/>
              </a:rPr>
              <a:t>[1] </a:t>
            </a:r>
            <a:r>
              <a:rPr lang="en" sz="1200">
                <a:solidFill>
                  <a:srgbClr val="222222"/>
                </a:solidFill>
                <a:highlight>
                  <a:srgbClr val="FFFFFF"/>
                </a:highlight>
                <a:latin typeface="Arial"/>
                <a:ea typeface="Arial"/>
                <a:cs typeface="Arial"/>
                <a:sym typeface="Arial"/>
              </a:rPr>
              <a:t>Vaswani, A., Shazeer, N., Parmar, N., Uszkoreit, J., Jones, L., Gomez, A. N., ... &amp; Polosukhin, I. (2017). Attention is all you need. </a:t>
            </a:r>
            <a:r>
              <a:rPr lang="en" sz="1200" i="1">
                <a:solidFill>
                  <a:srgbClr val="222222"/>
                </a:solidFill>
                <a:latin typeface="Arial"/>
                <a:ea typeface="Arial"/>
                <a:cs typeface="Arial"/>
                <a:sym typeface="Arial"/>
              </a:rPr>
              <a:t>Advances in neural information processing systems</a:t>
            </a:r>
            <a:r>
              <a:rPr lang="en" sz="1200">
                <a:solidFill>
                  <a:srgbClr val="222222"/>
                </a:solidFill>
                <a:highlight>
                  <a:srgbClr val="FFFFFF"/>
                </a:highlight>
                <a:latin typeface="Arial"/>
                <a:ea typeface="Arial"/>
                <a:cs typeface="Arial"/>
                <a:sym typeface="Arial"/>
              </a:rPr>
              <a:t>, </a:t>
            </a:r>
            <a:r>
              <a:rPr lang="en" sz="1200" i="1">
                <a:solidFill>
                  <a:srgbClr val="222222"/>
                </a:solidFill>
                <a:latin typeface="Arial"/>
                <a:ea typeface="Arial"/>
                <a:cs typeface="Arial"/>
                <a:sym typeface="Arial"/>
              </a:rPr>
              <a:t>30</a:t>
            </a:r>
            <a:r>
              <a:rPr lang="en"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 sz="1200">
                <a:solidFill>
                  <a:srgbClr val="222222"/>
                </a:solidFill>
                <a:highlight>
                  <a:srgbClr val="FFFFFF"/>
                </a:highlight>
                <a:latin typeface="Arial"/>
                <a:ea typeface="Arial"/>
                <a:cs typeface="Arial"/>
                <a:sym typeface="Arial"/>
              </a:rPr>
              <a:t>[2] Cho, K., Van Merriënboer, B., Gulcehre, C., Bahdanau, D., Bougares, F., Schwenk, H., &amp; Bengio, Y. (2014). Learning phrase representations using RNN encoder-decoder  for statistical machine translation. </a:t>
            </a:r>
            <a:r>
              <a:rPr lang="en" sz="1200" i="1">
                <a:solidFill>
                  <a:srgbClr val="222222"/>
                </a:solidFill>
                <a:highlight>
                  <a:srgbClr val="FFFFFF"/>
                </a:highlight>
                <a:latin typeface="Arial"/>
                <a:ea typeface="Arial"/>
                <a:cs typeface="Arial"/>
                <a:sym typeface="Arial"/>
              </a:rPr>
              <a:t>arXiv preprint arXiv:1406.1078</a:t>
            </a:r>
            <a:r>
              <a:rPr lang="en" sz="12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 sz="1200">
                <a:solidFill>
                  <a:srgbClr val="222222"/>
                </a:solidFill>
                <a:highlight>
                  <a:srgbClr val="FFFFFF"/>
                </a:highlight>
                <a:latin typeface="Arial"/>
                <a:ea typeface="Arial"/>
                <a:cs typeface="Arial"/>
                <a:sym typeface="Arial"/>
              </a:rPr>
              <a:t>[3] Bahdanau, D., Cho, K., &amp; Bengio, Y. (2014). Neural machine translation by jointly learning to align and translate. </a:t>
            </a:r>
            <a:r>
              <a:rPr lang="en" sz="1200" i="1">
                <a:solidFill>
                  <a:srgbClr val="222222"/>
                </a:solidFill>
                <a:highlight>
                  <a:srgbClr val="FFFFFF"/>
                </a:highlight>
                <a:latin typeface="Arial"/>
                <a:ea typeface="Arial"/>
                <a:cs typeface="Arial"/>
                <a:sym typeface="Arial"/>
              </a:rPr>
              <a:t>arXiv preprint arXiv:1409.0473</a:t>
            </a:r>
            <a:r>
              <a:rPr lang="en"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 sz="1200">
                <a:solidFill>
                  <a:srgbClr val="222222"/>
                </a:solidFill>
                <a:highlight>
                  <a:srgbClr val="FFFFFF"/>
                </a:highlight>
                <a:latin typeface="Arial"/>
                <a:ea typeface="Arial"/>
                <a:cs typeface="Arial"/>
                <a:sym typeface="Arial"/>
              </a:rPr>
              <a:t>[4] Manythings.org French-English corpus </a:t>
            </a:r>
            <a:r>
              <a:rPr lang="en" sz="1200" u="sng">
                <a:solidFill>
                  <a:srgbClr val="1155C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http://www.manythings.org/anki</a:t>
            </a:r>
            <a:r>
              <a:rPr lang="en"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endParaRPr sz="12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[5] Tab-delimited Bilingual Sentence Pairs, retrieved 30 Oct 2022 from </a:t>
            </a:r>
            <a:r>
              <a:rPr lang="en" sz="12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http://www.manythings.org/anki/</a:t>
            </a:r>
            <a:r>
              <a:rPr lang="en" sz="1200">
                <a:solidFill>
                  <a:srgbClr val="000000"/>
                </a:solidFill>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3" name="Google Shape;93;p14"/>
          <p:cNvSpPr txBox="1">
            <a:spLocks noGrp="1"/>
          </p:cNvSpPr>
          <p:nvPr>
            <p:ph type="body" idx="1"/>
          </p:nvPr>
        </p:nvSpPr>
        <p:spPr>
          <a:xfrm>
            <a:off x="729450" y="2078875"/>
            <a:ext cx="7788600" cy="2829300"/>
          </a:xfrm>
          <a:prstGeom prst="rect">
            <a:avLst/>
          </a:prstGeom>
        </p:spPr>
        <p:txBody>
          <a:bodyPr spcFirstLastPara="1" wrap="square" lIns="91425" tIns="91425" rIns="91425" bIns="91425" anchor="t" anchorCtr="0">
            <a:normAutofit fontScale="55000" lnSpcReduction="20000"/>
          </a:bodyPr>
          <a:lstStyle/>
          <a:p>
            <a:r>
              <a:rPr lang="en-US" sz="2000" dirty="0"/>
              <a:t>Attention mechanisms have been essential to successful sequence modeling and transduction models. They are used with recurrent neural networks or on their own (transformers) for neural machine translation models.</a:t>
            </a:r>
          </a:p>
          <a:p>
            <a:r>
              <a:rPr lang="en-US" sz="2000" dirty="0"/>
              <a:t>Machine translation refers to the task of translating content from one language to another without any human input.</a:t>
            </a:r>
          </a:p>
          <a:p>
            <a:r>
              <a:rPr lang="en-US" sz="2000" dirty="0"/>
              <a:t>This project will explore the attention mechanism, its theoretical properties, and recent work in this area.</a:t>
            </a:r>
          </a:p>
          <a:p>
            <a:r>
              <a:rPr lang="en-US" sz="2000" dirty="0"/>
              <a:t>Here are some details about each of these topics:</a:t>
            </a:r>
          </a:p>
          <a:p>
            <a:pPr>
              <a:buFont typeface="Arial" panose="020B0604020202020204" pitchFamily="34" charset="0"/>
              <a:buChar char="•"/>
            </a:pPr>
            <a:r>
              <a:rPr lang="en-US" sz="2000" b="1" dirty="0"/>
              <a:t>Attention mechanism:</a:t>
            </a:r>
            <a:r>
              <a:rPr lang="en-US" sz="2000" dirty="0"/>
              <a:t> The attention mechanism is a way for a model to focus on specific parts of an input sequence when generating an output sequence. This is useful for tasks like machine translation, where the model needs to be able to translate the meaning of a sentence, not just the individual words.</a:t>
            </a:r>
          </a:p>
          <a:p>
            <a:pPr>
              <a:buFont typeface="Arial" panose="020B0604020202020204" pitchFamily="34" charset="0"/>
              <a:buChar char="•"/>
            </a:pPr>
            <a:r>
              <a:rPr lang="en-US" sz="2000" b="1" dirty="0"/>
              <a:t>Theoretical properties:</a:t>
            </a:r>
            <a:r>
              <a:rPr lang="en-US" sz="2000" dirty="0"/>
              <a:t> The attention mechanism has several theoretical properties that make it a powerful tool for machine learning. For example, it is able to learn long-range dependencies between different parts of an input sequence.</a:t>
            </a:r>
          </a:p>
          <a:p>
            <a:pPr>
              <a:buFont typeface="Arial" panose="020B0604020202020204" pitchFamily="34" charset="0"/>
              <a:buChar char="•"/>
            </a:pPr>
            <a:r>
              <a:rPr lang="en-US" sz="2000" b="1" dirty="0"/>
              <a:t>Recent work:</a:t>
            </a:r>
            <a:r>
              <a:rPr lang="en-US" sz="2000" dirty="0"/>
              <a:t> There has been a lot of recent work on the attention mechanism. Some of the most notable work includes the development of the transformer architecture, which uses attention mechanisms in a novel way to achieve state-of-the-art results on machine translation and other tasks.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Work</a:t>
            </a:r>
            <a:endParaRPr/>
          </a:p>
        </p:txBody>
      </p:sp>
      <p:sp>
        <p:nvSpPr>
          <p:cNvPr id="99" name="Google Shape;99;p15"/>
          <p:cNvSpPr txBox="1">
            <a:spLocks noGrp="1"/>
          </p:cNvSpPr>
          <p:nvPr>
            <p:ph type="body" idx="1"/>
          </p:nvPr>
        </p:nvSpPr>
        <p:spPr>
          <a:xfrm>
            <a:off x="533750" y="2176725"/>
            <a:ext cx="53664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The RNN Encoder-Decoder proposed by Cho, K. et al [1]</a:t>
            </a:r>
            <a:endParaRPr dirty="0"/>
          </a:p>
          <a:p>
            <a:pPr marL="457200" lvl="0" indent="-311150" algn="l" rtl="0">
              <a:spcBef>
                <a:spcPts val="0"/>
              </a:spcBef>
              <a:spcAft>
                <a:spcPts val="0"/>
              </a:spcAft>
              <a:buSzPts val="1300"/>
              <a:buChar char="●"/>
            </a:pPr>
            <a:r>
              <a:rPr lang="en" dirty="0"/>
              <a:t>Encoder:</a:t>
            </a:r>
            <a:endParaRPr dirty="0"/>
          </a:p>
          <a:p>
            <a:pPr marL="914400" lvl="1" indent="-298450" algn="l" rtl="0">
              <a:spcBef>
                <a:spcPts val="0"/>
              </a:spcBef>
              <a:spcAft>
                <a:spcPts val="0"/>
              </a:spcAft>
              <a:buSzPts val="1100"/>
              <a:buChar char="○"/>
            </a:pPr>
            <a:r>
              <a:rPr lang="en" dirty="0"/>
              <a:t>Input: a sequence of vectors </a:t>
            </a:r>
            <a:endParaRPr dirty="0"/>
          </a:p>
          <a:p>
            <a:pPr marL="914400" lvl="1" indent="-298450" algn="l" rtl="0">
              <a:spcBef>
                <a:spcPts val="0"/>
              </a:spcBef>
              <a:spcAft>
                <a:spcPts val="0"/>
              </a:spcAft>
              <a:buSzPts val="1100"/>
              <a:buChar char="○"/>
            </a:pPr>
            <a:r>
              <a:rPr lang="en" dirty="0"/>
              <a:t>Output:  context vector</a:t>
            </a:r>
            <a:endParaRPr dirty="0"/>
          </a:p>
          <a:p>
            <a:pPr marL="457200" lvl="0" indent="-311150" algn="l" rtl="0">
              <a:spcBef>
                <a:spcPts val="0"/>
              </a:spcBef>
              <a:spcAft>
                <a:spcPts val="0"/>
              </a:spcAft>
              <a:buSzPts val="1300"/>
              <a:buChar char="●"/>
            </a:pPr>
            <a:r>
              <a:rPr lang="en" dirty="0"/>
              <a:t>Decoder:</a:t>
            </a:r>
            <a:endParaRPr dirty="0"/>
          </a:p>
          <a:p>
            <a:pPr marL="914400" lvl="1" indent="-298450" algn="l" rtl="0">
              <a:spcBef>
                <a:spcPts val="0"/>
              </a:spcBef>
              <a:spcAft>
                <a:spcPts val="0"/>
              </a:spcAft>
              <a:buSzPts val="1100"/>
              <a:buChar char="○"/>
            </a:pPr>
            <a:r>
              <a:rPr lang="en" dirty="0"/>
              <a:t>Input: context vector c and previously predicted words </a:t>
            </a:r>
            <a:endParaRPr dirty="0"/>
          </a:p>
          <a:p>
            <a:pPr marL="914400" lvl="1" indent="-298450" algn="l" rtl="0">
              <a:spcBef>
                <a:spcPts val="0"/>
              </a:spcBef>
              <a:spcAft>
                <a:spcPts val="0"/>
              </a:spcAft>
              <a:buSzPts val="1100"/>
              <a:buChar char="○"/>
            </a:pPr>
            <a:r>
              <a:rPr lang="en" dirty="0"/>
              <a:t>Output: Probability for next word in the sequence:</a:t>
            </a:r>
            <a:endParaRPr dirty="0"/>
          </a:p>
          <a:p>
            <a:pPr marL="914400" lvl="0" indent="0" algn="l" rtl="0">
              <a:spcBef>
                <a:spcPts val="1200"/>
              </a:spcBef>
              <a:spcAft>
                <a:spcPts val="0"/>
              </a:spcAft>
              <a:buNone/>
            </a:pPr>
            <a:endParaRPr dirty="0"/>
          </a:p>
          <a:p>
            <a:pPr marL="914400" lvl="0" indent="0" algn="l" rtl="0">
              <a:spcBef>
                <a:spcPts val="1200"/>
              </a:spcBef>
              <a:spcAft>
                <a:spcPts val="1200"/>
              </a:spcAft>
              <a:buNone/>
            </a:pPr>
            <a:r>
              <a:rPr lang="en" dirty="0"/>
              <a:t> </a:t>
            </a:r>
            <a:endParaRPr dirty="0"/>
          </a:p>
        </p:txBody>
      </p:sp>
      <p:pic>
        <p:nvPicPr>
          <p:cNvPr id="100" name="Google Shape;100;p15"/>
          <p:cNvPicPr preferRelativeResize="0"/>
          <p:nvPr/>
        </p:nvPicPr>
        <p:blipFill>
          <a:blip r:embed="rId3">
            <a:alphaModFix/>
          </a:blip>
          <a:stretch>
            <a:fillRect/>
          </a:stretch>
        </p:blipFill>
        <p:spPr>
          <a:xfrm>
            <a:off x="3358325" y="2620838"/>
            <a:ext cx="1330325" cy="388975"/>
          </a:xfrm>
          <a:prstGeom prst="rect">
            <a:avLst/>
          </a:prstGeom>
          <a:noFill/>
          <a:ln>
            <a:noFill/>
          </a:ln>
        </p:spPr>
      </p:pic>
      <p:pic>
        <p:nvPicPr>
          <p:cNvPr id="101" name="Google Shape;101;p15"/>
          <p:cNvPicPr preferRelativeResize="0"/>
          <p:nvPr/>
        </p:nvPicPr>
        <p:blipFill>
          <a:blip r:embed="rId4">
            <a:alphaModFix/>
          </a:blip>
          <a:stretch>
            <a:fillRect/>
          </a:stretch>
        </p:blipFill>
        <p:spPr>
          <a:xfrm>
            <a:off x="3077500" y="2860300"/>
            <a:ext cx="3660681" cy="388975"/>
          </a:xfrm>
          <a:prstGeom prst="rect">
            <a:avLst/>
          </a:prstGeom>
          <a:noFill/>
          <a:ln>
            <a:noFill/>
          </a:ln>
        </p:spPr>
      </p:pic>
      <p:pic>
        <p:nvPicPr>
          <p:cNvPr id="102" name="Google Shape;102;p15"/>
          <p:cNvPicPr preferRelativeResize="0"/>
          <p:nvPr/>
        </p:nvPicPr>
        <p:blipFill>
          <a:blip r:embed="rId5">
            <a:alphaModFix/>
          </a:blip>
          <a:stretch>
            <a:fillRect/>
          </a:stretch>
        </p:blipFill>
        <p:spPr>
          <a:xfrm>
            <a:off x="5019800" y="3383450"/>
            <a:ext cx="1102600" cy="317975"/>
          </a:xfrm>
          <a:prstGeom prst="rect">
            <a:avLst/>
          </a:prstGeom>
          <a:noFill/>
          <a:ln>
            <a:noFill/>
          </a:ln>
        </p:spPr>
      </p:pic>
      <p:pic>
        <p:nvPicPr>
          <p:cNvPr id="103" name="Google Shape;103;p15"/>
          <p:cNvPicPr preferRelativeResize="0"/>
          <p:nvPr/>
        </p:nvPicPr>
        <p:blipFill>
          <a:blip r:embed="rId6">
            <a:alphaModFix/>
          </a:blip>
          <a:stretch>
            <a:fillRect/>
          </a:stretch>
        </p:blipFill>
        <p:spPr>
          <a:xfrm>
            <a:off x="893225" y="3776800"/>
            <a:ext cx="2654067" cy="535200"/>
          </a:xfrm>
          <a:prstGeom prst="rect">
            <a:avLst/>
          </a:prstGeom>
          <a:noFill/>
          <a:ln>
            <a:noFill/>
          </a:ln>
        </p:spPr>
      </p:pic>
      <p:pic>
        <p:nvPicPr>
          <p:cNvPr id="104" name="Google Shape;104;p15"/>
          <p:cNvPicPr preferRelativeResize="0"/>
          <p:nvPr/>
        </p:nvPicPr>
        <p:blipFill>
          <a:blip r:embed="rId7">
            <a:alphaModFix/>
          </a:blip>
          <a:stretch>
            <a:fillRect/>
          </a:stretch>
        </p:blipFill>
        <p:spPr>
          <a:xfrm>
            <a:off x="3989150" y="3835600"/>
            <a:ext cx="3660675" cy="417588"/>
          </a:xfrm>
          <a:prstGeom prst="rect">
            <a:avLst/>
          </a:prstGeom>
          <a:noFill/>
          <a:ln>
            <a:noFill/>
          </a:ln>
        </p:spPr>
      </p:pic>
      <p:pic>
        <p:nvPicPr>
          <p:cNvPr id="105" name="Google Shape;105;p15"/>
          <p:cNvPicPr preferRelativeResize="0"/>
          <p:nvPr/>
        </p:nvPicPr>
        <p:blipFill>
          <a:blip r:embed="rId8">
            <a:alphaModFix/>
          </a:blip>
          <a:stretch>
            <a:fillRect/>
          </a:stretch>
        </p:blipFill>
        <p:spPr>
          <a:xfrm>
            <a:off x="6008925" y="456225"/>
            <a:ext cx="2845000" cy="255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RNN Encoder-Decoder with Attention</a:t>
            </a:r>
            <a:endParaRPr/>
          </a:p>
        </p:txBody>
      </p:sp>
      <p:sp>
        <p:nvSpPr>
          <p:cNvPr id="111" name="Google Shape;111;p16"/>
          <p:cNvSpPr txBox="1">
            <a:spLocks noGrp="1"/>
          </p:cNvSpPr>
          <p:nvPr>
            <p:ph type="body" idx="1"/>
          </p:nvPr>
        </p:nvSpPr>
        <p:spPr>
          <a:xfrm>
            <a:off x="729450" y="2078875"/>
            <a:ext cx="4567500" cy="2543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Bahdanau, D [3] introduces the attention mechanism, particularly soft attention</a:t>
            </a:r>
            <a:endParaRPr/>
          </a:p>
          <a:p>
            <a:pPr marL="457200" lvl="0" indent="-311150" algn="l" rtl="0">
              <a:spcBef>
                <a:spcPts val="0"/>
              </a:spcBef>
              <a:spcAft>
                <a:spcPts val="0"/>
              </a:spcAft>
              <a:buSzPts val="1300"/>
              <a:buChar char="●"/>
            </a:pPr>
            <a:r>
              <a:rPr lang="en"/>
              <a:t>Encoder:</a:t>
            </a:r>
            <a:endParaRPr/>
          </a:p>
          <a:p>
            <a:pPr marL="914400" lvl="1" indent="-298450" algn="l" rtl="0">
              <a:spcBef>
                <a:spcPts val="0"/>
              </a:spcBef>
              <a:spcAft>
                <a:spcPts val="0"/>
              </a:spcAft>
              <a:buSzPts val="1100"/>
              <a:buChar char="○"/>
            </a:pPr>
            <a:r>
              <a:rPr lang="en"/>
              <a:t>Bidirectional RNN: encode the information from both the previous and following words in the hidden state</a:t>
            </a:r>
            <a:endParaRPr/>
          </a:p>
          <a:p>
            <a:pPr marL="457200" lvl="0" indent="-311150" algn="l" rtl="0">
              <a:spcBef>
                <a:spcPts val="0"/>
              </a:spcBef>
              <a:spcAft>
                <a:spcPts val="0"/>
              </a:spcAft>
              <a:buSzPts val="1300"/>
              <a:buChar char="●"/>
            </a:pPr>
            <a:r>
              <a:rPr lang="en"/>
              <a:t>Decoder:</a:t>
            </a:r>
            <a:endParaRPr/>
          </a:p>
          <a:p>
            <a:pPr marL="914400" lvl="1" indent="-298450" algn="l" rtl="0">
              <a:spcBef>
                <a:spcPts val="0"/>
              </a:spcBef>
              <a:spcAft>
                <a:spcPts val="0"/>
              </a:spcAft>
              <a:buSzPts val="1100"/>
              <a:buChar char="○"/>
            </a:pPr>
            <a:r>
              <a:rPr lang="en"/>
              <a:t>RNN with an extension - attention mechanism</a:t>
            </a:r>
            <a:endParaRPr/>
          </a:p>
          <a:p>
            <a:pPr marL="914400" lvl="1" indent="-298450" algn="l" rtl="0">
              <a:spcBef>
                <a:spcPts val="0"/>
              </a:spcBef>
              <a:spcAft>
                <a:spcPts val="0"/>
              </a:spcAft>
              <a:buSzPts val="1100"/>
              <a:buChar char="○"/>
            </a:pPr>
            <a:r>
              <a:rPr lang="en"/>
              <a:t>Attention mechanism: compute the weighted sum of the input hidden state</a:t>
            </a:r>
            <a:endParaRPr/>
          </a:p>
        </p:txBody>
      </p:sp>
      <p:pic>
        <p:nvPicPr>
          <p:cNvPr id="112" name="Google Shape;112;p16"/>
          <p:cNvPicPr preferRelativeResize="0"/>
          <p:nvPr/>
        </p:nvPicPr>
        <p:blipFill>
          <a:blip r:embed="rId3">
            <a:alphaModFix/>
          </a:blip>
          <a:stretch>
            <a:fillRect/>
          </a:stretch>
        </p:blipFill>
        <p:spPr>
          <a:xfrm>
            <a:off x="5936450" y="1802000"/>
            <a:ext cx="2567550" cy="334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to align and translate</a:t>
            </a:r>
            <a:endParaRPr/>
          </a:p>
        </p:txBody>
      </p:sp>
      <p:graphicFrame>
        <p:nvGraphicFramePr>
          <p:cNvPr id="118" name="Google Shape;118;p17"/>
          <p:cNvGraphicFramePr/>
          <p:nvPr/>
        </p:nvGraphicFramePr>
        <p:xfrm>
          <a:off x="952500" y="2190750"/>
          <a:ext cx="7239000" cy="1645860"/>
        </p:xfrm>
        <a:graphic>
          <a:graphicData uri="http://schemas.openxmlformats.org/drawingml/2006/table">
            <a:tbl>
              <a:tblPr>
                <a:noFill/>
                <a:tableStyleId>{048F158C-FB7E-4AD7-BBA1-5C18E5210752}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Basic RNN Encoder-Decoder</a:t>
                      </a:r>
                      <a:endParaRPr/>
                    </a:p>
                  </a:txBody>
                  <a:tcPr marL="91425" marR="91425" marT="91425" marB="91425"/>
                </a:tc>
                <a:tc>
                  <a:txBody>
                    <a:bodyPr/>
                    <a:lstStyle/>
                    <a:p>
                      <a:pPr marL="0" lvl="0" indent="0" algn="l" rtl="0">
                        <a:spcBef>
                          <a:spcPts val="0"/>
                        </a:spcBef>
                        <a:spcAft>
                          <a:spcPts val="0"/>
                        </a:spcAft>
                        <a:buNone/>
                      </a:pPr>
                      <a:r>
                        <a:rPr lang="en"/>
                        <a:t>RNN Encoder-Decoder with Attention</a:t>
                      </a:r>
                      <a:endParaRPr/>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
                        <a:t>Encodes the input sentence into a fixed length vector</a:t>
                      </a:r>
                      <a:endParaRPr/>
                    </a:p>
                  </a:txBody>
                  <a:tcPr marL="91425" marR="91425" marT="91425" marB="91425"/>
                </a:tc>
                <a:tc>
                  <a:txBody>
                    <a:bodyPr/>
                    <a:lstStyle/>
                    <a:p>
                      <a:pPr marL="457200" lvl="0" indent="-317500" algn="l" rtl="0">
                        <a:spcBef>
                          <a:spcPts val="0"/>
                        </a:spcBef>
                        <a:spcAft>
                          <a:spcPts val="0"/>
                        </a:spcAft>
                        <a:buSzPts val="1400"/>
                        <a:buChar char="●"/>
                      </a:pPr>
                      <a:r>
                        <a:rPr lang="en"/>
                        <a:t>Encodes the input sentence into a variable-length sequence of vectors</a:t>
                      </a:r>
                      <a:endParaRPr/>
                    </a:p>
                    <a:p>
                      <a:pPr marL="457200" lvl="0" indent="-317500" algn="l" rtl="0">
                        <a:spcBef>
                          <a:spcPts val="0"/>
                        </a:spcBef>
                        <a:spcAft>
                          <a:spcPts val="0"/>
                        </a:spcAft>
                        <a:buSzPts val="1400"/>
                        <a:buChar char="●"/>
                      </a:pPr>
                      <a:r>
                        <a:rPr lang="en"/>
                        <a:t>While decoding the translation, chooses a subset of these vectors adaptively</a:t>
                      </a:r>
                      <a:endParaRPr/>
                    </a:p>
                  </a:txBody>
                  <a:tcPr marL="91425" marR="91425" marT="91425" marB="91425"/>
                </a:tc>
                <a:extLst>
                  <a:ext uri="{0D108BD9-81ED-4DB2-BD59-A6C34878D82A}">
                    <a16:rowId xmlns:a16="http://schemas.microsoft.com/office/drawing/2014/main" val="10001"/>
                  </a:ext>
                </a:extLst>
              </a:tr>
            </a:tbl>
          </a:graphicData>
        </a:graphic>
      </p:graphicFrame>
      <p:sp>
        <p:nvSpPr>
          <p:cNvPr id="119" name="Google Shape;119;p17"/>
          <p:cNvSpPr txBox="1"/>
          <p:nvPr/>
        </p:nvSpPr>
        <p:spPr>
          <a:xfrm>
            <a:off x="6094475" y="4450800"/>
            <a:ext cx="298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Xiyang Chen presentation, </a:t>
            </a:r>
            <a:r>
              <a:rPr lang="en" sz="1100" u="sng">
                <a:solidFill>
                  <a:schemeClr val="hlink"/>
                </a:solidFill>
                <a:latin typeface="Lato"/>
                <a:ea typeface="Lato"/>
                <a:cs typeface="Lato"/>
                <a:sym typeface="Lato"/>
                <a:hlinkClick r:id="rId3"/>
              </a:rPr>
              <a:t>https://aisc.ai.science/static/slides/20181018_XiyangChen.pdf</a:t>
            </a:r>
            <a:r>
              <a:rPr lang="en" sz="1100">
                <a:latin typeface="Lato"/>
                <a:ea typeface="Lato"/>
                <a:cs typeface="Lato"/>
                <a:sym typeface="Lato"/>
              </a:rPr>
              <a:t> </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Attention Mechanism</a:t>
            </a:r>
            <a:endParaRPr/>
          </a:p>
        </p:txBody>
      </p:sp>
      <p:sp>
        <p:nvSpPr>
          <p:cNvPr id="125" name="Google Shape;125;p18"/>
          <p:cNvSpPr txBox="1">
            <a:spLocks noGrp="1"/>
          </p:cNvSpPr>
          <p:nvPr>
            <p:ph type="body" idx="1"/>
          </p:nvPr>
        </p:nvSpPr>
        <p:spPr>
          <a:xfrm>
            <a:off x="729450" y="2078875"/>
            <a:ext cx="4545900" cy="2768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Alignment model: </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Alignment weight:</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Context vector:  </a:t>
            </a:r>
            <a:endParaRPr/>
          </a:p>
          <a:p>
            <a:pPr marL="457200" lvl="0" indent="0" algn="l" rtl="0">
              <a:spcBef>
                <a:spcPts val="1200"/>
              </a:spcBef>
              <a:spcAft>
                <a:spcPts val="1200"/>
              </a:spcAft>
              <a:buNone/>
            </a:pPr>
            <a:endParaRPr/>
          </a:p>
        </p:txBody>
      </p:sp>
      <p:pic>
        <p:nvPicPr>
          <p:cNvPr id="126" name="Google Shape;126;p18"/>
          <p:cNvPicPr preferRelativeResize="0"/>
          <p:nvPr/>
        </p:nvPicPr>
        <p:blipFill>
          <a:blip r:embed="rId3">
            <a:alphaModFix/>
          </a:blip>
          <a:stretch>
            <a:fillRect/>
          </a:stretch>
        </p:blipFill>
        <p:spPr>
          <a:xfrm>
            <a:off x="4182275" y="792750"/>
            <a:ext cx="4570876" cy="999775"/>
          </a:xfrm>
          <a:prstGeom prst="rect">
            <a:avLst/>
          </a:prstGeom>
          <a:noFill/>
          <a:ln>
            <a:noFill/>
          </a:ln>
        </p:spPr>
      </p:pic>
      <p:pic>
        <p:nvPicPr>
          <p:cNvPr id="127" name="Google Shape;127;p18"/>
          <p:cNvPicPr preferRelativeResize="0"/>
          <p:nvPr/>
        </p:nvPicPr>
        <p:blipFill>
          <a:blip r:embed="rId4">
            <a:alphaModFix/>
          </a:blip>
          <a:stretch>
            <a:fillRect/>
          </a:stretch>
        </p:blipFill>
        <p:spPr>
          <a:xfrm>
            <a:off x="5275350" y="2006250"/>
            <a:ext cx="3341606" cy="2984851"/>
          </a:xfrm>
          <a:prstGeom prst="rect">
            <a:avLst/>
          </a:prstGeom>
          <a:noFill/>
          <a:ln>
            <a:noFill/>
          </a:ln>
        </p:spPr>
      </p:pic>
      <p:pic>
        <p:nvPicPr>
          <p:cNvPr id="128" name="Google Shape;128;p18"/>
          <p:cNvPicPr preferRelativeResize="0"/>
          <p:nvPr/>
        </p:nvPicPr>
        <p:blipFill>
          <a:blip r:embed="rId5">
            <a:alphaModFix/>
          </a:blip>
          <a:stretch>
            <a:fillRect/>
          </a:stretch>
        </p:blipFill>
        <p:spPr>
          <a:xfrm>
            <a:off x="2657675" y="2078875"/>
            <a:ext cx="1780250" cy="403575"/>
          </a:xfrm>
          <a:prstGeom prst="rect">
            <a:avLst/>
          </a:prstGeom>
          <a:noFill/>
          <a:ln>
            <a:noFill/>
          </a:ln>
        </p:spPr>
      </p:pic>
      <p:pic>
        <p:nvPicPr>
          <p:cNvPr id="129" name="Google Shape;129;p18"/>
          <p:cNvPicPr preferRelativeResize="0"/>
          <p:nvPr/>
        </p:nvPicPr>
        <p:blipFill>
          <a:blip r:embed="rId6">
            <a:alphaModFix/>
          </a:blip>
          <a:stretch>
            <a:fillRect/>
          </a:stretch>
        </p:blipFill>
        <p:spPr>
          <a:xfrm>
            <a:off x="2682850" y="2823217"/>
            <a:ext cx="1729900" cy="644425"/>
          </a:xfrm>
          <a:prstGeom prst="rect">
            <a:avLst/>
          </a:prstGeom>
          <a:noFill/>
          <a:ln>
            <a:noFill/>
          </a:ln>
        </p:spPr>
      </p:pic>
      <p:pic>
        <p:nvPicPr>
          <p:cNvPr id="130" name="Google Shape;130;p18"/>
          <p:cNvPicPr preferRelativeResize="0"/>
          <p:nvPr/>
        </p:nvPicPr>
        <p:blipFill>
          <a:blip r:embed="rId7">
            <a:alphaModFix/>
          </a:blip>
          <a:stretch>
            <a:fillRect/>
          </a:stretch>
        </p:blipFill>
        <p:spPr>
          <a:xfrm>
            <a:off x="2604394" y="3621025"/>
            <a:ext cx="1577875" cy="97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Interpretation: Q, K, V</a:t>
            </a:r>
            <a:endParaRPr/>
          </a:p>
        </p:txBody>
      </p:sp>
      <p:sp>
        <p:nvSpPr>
          <p:cNvPr id="136" name="Google Shape;136;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Alternative interpretation: Q, K, V</a:t>
            </a:r>
            <a:endParaRPr/>
          </a:p>
          <a:p>
            <a:pPr marL="914400" lvl="1" indent="-298450" algn="l" rtl="0">
              <a:spcBef>
                <a:spcPts val="0"/>
              </a:spcBef>
              <a:spcAft>
                <a:spcPts val="0"/>
              </a:spcAft>
              <a:buSzPts val="1100"/>
              <a:buChar char="○"/>
            </a:pPr>
            <a:r>
              <a:rPr lang="en"/>
              <a:t>The decoder state can be interpreted as a “query” vector and the encoder states are “key” vectors</a:t>
            </a:r>
            <a:endParaRPr/>
          </a:p>
          <a:p>
            <a:pPr marL="914400" lvl="1" indent="-298450" algn="l" rtl="0">
              <a:spcBef>
                <a:spcPts val="0"/>
              </a:spcBef>
              <a:spcAft>
                <a:spcPts val="0"/>
              </a:spcAft>
              <a:buSzPts val="1100"/>
              <a:buChar char="○"/>
            </a:pPr>
            <a:r>
              <a:rPr lang="en"/>
              <a:t>The goal is to compute the weight for each query-key pair and normalize it by using the Softmax function</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n" b="1"/>
              <a:t>Scaled Dot-Product Attention:</a:t>
            </a:r>
            <a:r>
              <a:rPr lang="en"/>
              <a:t> </a:t>
            </a:r>
            <a:endParaRPr/>
          </a:p>
          <a:p>
            <a:pPr marL="914400" lvl="1" indent="-298450" algn="l" rtl="0">
              <a:spcBef>
                <a:spcPts val="0"/>
              </a:spcBef>
              <a:spcAft>
                <a:spcPts val="0"/>
              </a:spcAft>
              <a:buSzPts val="1100"/>
              <a:buChar char="○"/>
            </a:pPr>
            <a:r>
              <a:rPr lang="en"/>
              <a:t>Given  a set of queries and keys of dimension d</a:t>
            </a:r>
            <a:r>
              <a:rPr lang="en" baseline="-25000"/>
              <a:t>k</a:t>
            </a:r>
            <a:r>
              <a:rPr lang="en"/>
              <a:t> and values of dimension d</a:t>
            </a:r>
            <a:r>
              <a:rPr lang="en" baseline="-25000"/>
              <a:t>v</a:t>
            </a:r>
            <a:endParaRPr/>
          </a:p>
          <a:p>
            <a:pPr marL="914400" lvl="1" indent="-298450" algn="l" rtl="0">
              <a:spcBef>
                <a:spcPts val="0"/>
              </a:spcBef>
              <a:spcAft>
                <a:spcPts val="0"/>
              </a:spcAft>
              <a:buSzPts val="1100"/>
              <a:buChar char="○"/>
            </a:pPr>
            <a:r>
              <a:rPr lang="en"/>
              <a:t>A set of queries packed in matrix Q, and matrix K, V containing the keys and values respectively</a:t>
            </a:r>
            <a:endParaRPr/>
          </a:p>
          <a:p>
            <a:pPr marL="914400" lvl="0" indent="0" algn="l" rtl="0">
              <a:spcBef>
                <a:spcPts val="1200"/>
              </a:spcBef>
              <a:spcAft>
                <a:spcPts val="1200"/>
              </a:spcAft>
              <a:buNone/>
            </a:pPr>
            <a:endParaRPr/>
          </a:p>
        </p:txBody>
      </p:sp>
      <p:pic>
        <p:nvPicPr>
          <p:cNvPr id="137" name="Google Shape;137;p19"/>
          <p:cNvPicPr preferRelativeResize="0"/>
          <p:nvPr/>
        </p:nvPicPr>
        <p:blipFill>
          <a:blip r:embed="rId3">
            <a:alphaModFix/>
          </a:blip>
          <a:stretch>
            <a:fillRect/>
          </a:stretch>
        </p:blipFill>
        <p:spPr>
          <a:xfrm>
            <a:off x="2218700" y="3916950"/>
            <a:ext cx="4233899" cy="83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Multi-head Attention</a:t>
            </a:r>
            <a:endParaRPr/>
          </a:p>
        </p:txBody>
      </p:sp>
      <p:sp>
        <p:nvSpPr>
          <p:cNvPr id="143" name="Google Shape;143;p20"/>
          <p:cNvSpPr txBox="1">
            <a:spLocks noGrp="1"/>
          </p:cNvSpPr>
          <p:nvPr>
            <p:ph type="body" idx="1"/>
          </p:nvPr>
        </p:nvSpPr>
        <p:spPr>
          <a:xfrm>
            <a:off x="729450" y="2078875"/>
            <a:ext cx="41064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Applies the attention function multiple times on different, learned linear projections of the keys, values, and queries. Each function produces a d</a:t>
            </a:r>
            <a:r>
              <a:rPr lang="en" baseline="-25000"/>
              <a:t>v</a:t>
            </a:r>
            <a:r>
              <a:rPr lang="en"/>
              <a:t>-dimensional output.</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These values are then concatenated and projected again, resulting in the final output.</a:t>
            </a:r>
            <a:endParaRPr/>
          </a:p>
        </p:txBody>
      </p:sp>
      <p:pic>
        <p:nvPicPr>
          <p:cNvPr id="144" name="Google Shape;144;p20"/>
          <p:cNvPicPr preferRelativeResize="0"/>
          <p:nvPr/>
        </p:nvPicPr>
        <p:blipFill>
          <a:blip r:embed="rId3">
            <a:alphaModFix/>
          </a:blip>
          <a:stretch>
            <a:fillRect/>
          </a:stretch>
        </p:blipFill>
        <p:spPr>
          <a:xfrm>
            <a:off x="5496175" y="1255125"/>
            <a:ext cx="2327636"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Transformers</a:t>
            </a:r>
            <a:endParaRPr/>
          </a:p>
        </p:txBody>
      </p:sp>
      <p:sp>
        <p:nvSpPr>
          <p:cNvPr id="150" name="Google Shape;150;p21"/>
          <p:cNvSpPr txBox="1">
            <a:spLocks noGrp="1"/>
          </p:cNvSpPr>
          <p:nvPr>
            <p:ph type="body" idx="1"/>
          </p:nvPr>
        </p:nvSpPr>
        <p:spPr>
          <a:xfrm>
            <a:off x="729450" y="2078875"/>
            <a:ext cx="51510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Encoder:</a:t>
            </a:r>
            <a:endParaRPr/>
          </a:p>
          <a:p>
            <a:pPr marL="914400" lvl="1" indent="-298450" algn="l" rtl="0">
              <a:spcBef>
                <a:spcPts val="0"/>
              </a:spcBef>
              <a:spcAft>
                <a:spcPts val="0"/>
              </a:spcAft>
              <a:buSzPts val="1100"/>
              <a:buChar char="○"/>
            </a:pPr>
            <a:r>
              <a:rPr lang="en"/>
              <a:t>N layers, 2 sub-layers in each layer</a:t>
            </a:r>
            <a:endParaRPr/>
          </a:p>
          <a:p>
            <a:pPr marL="914400" lvl="1" indent="-298450" algn="l" rtl="0">
              <a:spcBef>
                <a:spcPts val="0"/>
              </a:spcBef>
              <a:spcAft>
                <a:spcPts val="0"/>
              </a:spcAft>
              <a:buSzPts val="1100"/>
              <a:buChar char="○"/>
            </a:pPr>
            <a:r>
              <a:rPr lang="en"/>
              <a:t>Sub-layer: Multi-head Attention layer + feed-forward network</a:t>
            </a:r>
            <a:endParaRPr/>
          </a:p>
          <a:p>
            <a:pPr marL="914400" lvl="1" indent="-298450" algn="l" rtl="0">
              <a:spcBef>
                <a:spcPts val="0"/>
              </a:spcBef>
              <a:spcAft>
                <a:spcPts val="0"/>
              </a:spcAft>
              <a:buSzPts val="1100"/>
              <a:buChar char="○"/>
            </a:pPr>
            <a:r>
              <a:rPr lang="en"/>
              <a:t>Residual connection and layer normalization</a:t>
            </a:r>
            <a:endParaRPr/>
          </a:p>
          <a:p>
            <a:pPr marL="457200" lvl="0" indent="-311150" algn="l" rtl="0">
              <a:spcBef>
                <a:spcPts val="0"/>
              </a:spcBef>
              <a:spcAft>
                <a:spcPts val="0"/>
              </a:spcAft>
              <a:buSzPts val="1300"/>
              <a:buChar char="●"/>
            </a:pPr>
            <a:r>
              <a:rPr lang="en"/>
              <a:t>Decoder:</a:t>
            </a:r>
            <a:endParaRPr/>
          </a:p>
          <a:p>
            <a:pPr marL="914400" lvl="1" indent="-298450" algn="l" rtl="0">
              <a:spcBef>
                <a:spcPts val="0"/>
              </a:spcBef>
              <a:spcAft>
                <a:spcPts val="0"/>
              </a:spcAft>
              <a:buSzPts val="1100"/>
              <a:buChar char="○"/>
            </a:pPr>
            <a:r>
              <a:rPr lang="en"/>
              <a:t>N layers, 3 sub-layers in each layer</a:t>
            </a:r>
            <a:endParaRPr/>
          </a:p>
          <a:p>
            <a:pPr marL="914400" lvl="1" indent="-298450" algn="l" rtl="0">
              <a:spcBef>
                <a:spcPts val="0"/>
              </a:spcBef>
              <a:spcAft>
                <a:spcPts val="0"/>
              </a:spcAft>
              <a:buSzPts val="1100"/>
              <a:buChar char="○"/>
            </a:pPr>
            <a:r>
              <a:rPr lang="en"/>
              <a:t>Sub-layer: 2 sub-layer in the Encoder + Multi-head Attention layer</a:t>
            </a:r>
            <a:endParaRPr/>
          </a:p>
          <a:p>
            <a:pPr marL="914400" lvl="1" indent="-298450" algn="l" rtl="0">
              <a:spcBef>
                <a:spcPts val="0"/>
              </a:spcBef>
              <a:spcAft>
                <a:spcPts val="0"/>
              </a:spcAft>
              <a:buSzPts val="1100"/>
              <a:buChar char="○"/>
            </a:pPr>
            <a:r>
              <a:rPr lang="en"/>
              <a:t>Residual connection and layer normalization</a:t>
            </a:r>
            <a:endParaRPr/>
          </a:p>
          <a:p>
            <a:pPr marL="914400" lvl="1" indent="-298450" algn="l" rtl="0">
              <a:spcBef>
                <a:spcPts val="0"/>
              </a:spcBef>
              <a:spcAft>
                <a:spcPts val="0"/>
              </a:spcAft>
              <a:buSzPts val="1100"/>
              <a:buChar char="○"/>
            </a:pPr>
            <a:r>
              <a:rPr lang="en"/>
              <a:t>Masking on self-attention sub-layer</a:t>
            </a:r>
            <a:endParaRPr/>
          </a:p>
          <a:p>
            <a:pPr marL="457200" lvl="0" indent="-311150" algn="l" rtl="0">
              <a:spcBef>
                <a:spcPts val="0"/>
              </a:spcBef>
              <a:spcAft>
                <a:spcPts val="0"/>
              </a:spcAft>
              <a:buSzPts val="1300"/>
              <a:buChar char="●"/>
            </a:pPr>
            <a:r>
              <a:rPr lang="en"/>
              <a:t>Positional Encoding:</a:t>
            </a:r>
            <a:endParaRPr/>
          </a:p>
          <a:p>
            <a:pPr marL="914400" lvl="1" indent="-298450" algn="l" rtl="0">
              <a:spcBef>
                <a:spcPts val="0"/>
              </a:spcBef>
              <a:spcAft>
                <a:spcPts val="0"/>
              </a:spcAft>
              <a:buSzPts val="1100"/>
              <a:buChar char="○"/>
            </a:pPr>
            <a:r>
              <a:rPr lang="en"/>
              <a:t>A mechanism for the network to be aware of word order</a:t>
            </a:r>
            <a:endParaRPr/>
          </a:p>
        </p:txBody>
      </p:sp>
      <p:pic>
        <p:nvPicPr>
          <p:cNvPr id="151" name="Google Shape;151;p21"/>
          <p:cNvPicPr preferRelativeResize="0"/>
          <p:nvPr/>
        </p:nvPicPr>
        <p:blipFill>
          <a:blip r:embed="rId3">
            <a:alphaModFix/>
          </a:blip>
          <a:stretch>
            <a:fillRect/>
          </a:stretch>
        </p:blipFill>
        <p:spPr>
          <a:xfrm>
            <a:off x="5880450" y="989575"/>
            <a:ext cx="2858675" cy="36886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1202</Words>
  <Application>Microsoft Office PowerPoint</Application>
  <PresentationFormat>On-screen Show (16:9)</PresentationFormat>
  <Paragraphs>125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Lato</vt:lpstr>
      <vt:lpstr>Raleway</vt:lpstr>
      <vt:lpstr>Arial</vt:lpstr>
      <vt:lpstr>Streamline</vt:lpstr>
      <vt:lpstr>Attention in Translation.</vt:lpstr>
      <vt:lpstr>Problem Statement</vt:lpstr>
      <vt:lpstr>Background Work</vt:lpstr>
      <vt:lpstr>RNN Encoder-Decoder with Attention</vt:lpstr>
      <vt:lpstr>Learning to align and translate</vt:lpstr>
      <vt:lpstr>Attention Mechanism</vt:lpstr>
      <vt:lpstr>Alternative Interpretation: Q, K, V</vt:lpstr>
      <vt:lpstr>Multi-head Attention</vt:lpstr>
      <vt:lpstr>Transformers</vt:lpstr>
      <vt:lpstr>BLEU Score</vt:lpstr>
      <vt:lpstr>Dataset: English - French translation</vt:lpstr>
      <vt:lpstr>Implementation details</vt:lpstr>
      <vt:lpstr>Implementation details</vt:lpstr>
      <vt:lpstr>Results and discussion - our implementation</vt:lpstr>
      <vt:lpstr>Results and discussion - our implementation</vt:lpstr>
      <vt:lpstr>Results and discussion - our implementation</vt:lpstr>
      <vt:lpstr>Results and discussion - our implementation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in Translation.</dc:title>
  <dc:creator>dapo og</dc:creator>
  <cp:lastModifiedBy>Dapo Ogunnaike</cp:lastModifiedBy>
  <cp:revision>3</cp:revision>
  <dcterms:modified xsi:type="dcterms:W3CDTF">2023-05-02T21:24:34Z</dcterms:modified>
</cp:coreProperties>
</file>