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6F12-5058-49E9-8FA9-9714BF68CF15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035B-FF0F-47A4-95A4-DEF25C6E3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1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B84C-B8F3-4069-A8D2-4E855E60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66FDD-58F1-4BFC-88CB-67A0FBB8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B01C-B5B2-45B8-BFE9-4119614A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0006-28BE-4227-8AA7-74D1C4A1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30D6-52AA-434E-B65E-427DDF7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3F07-DE30-4A4E-A44C-0A3DA3F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F9A9-7B5A-4210-8424-76C537EC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1630-FF14-4357-8235-64D5FC0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CCF8-0EF9-46B6-9895-57BDDF48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3E23-96E0-479F-BE47-7E32CF7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63B6B-9ACC-4219-9FB9-4F453E557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5EB6-E8C6-4D3E-9FB3-59F5C371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06D8-D3EA-4115-995B-711252F2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5811-3553-4786-99D0-458E1789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54DB-4BFD-4C2D-8A5A-0FA7D9F9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8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528F42-1278-48F1-9EDC-3D4BA85AE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1"/>
          <a:stretch/>
        </p:blipFill>
        <p:spPr>
          <a:xfrm>
            <a:off x="3677969" y="0"/>
            <a:ext cx="8514031" cy="6858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E86EB713-7A50-4154-859E-9BB27850CA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513" b="18467"/>
          <a:stretch/>
        </p:blipFill>
        <p:spPr>
          <a:xfrm>
            <a:off x="2524779" y="1266470"/>
            <a:ext cx="9667222" cy="5591530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74BC8AFC-1566-4DC2-BA80-F35BCC6B9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368"/>
          <a:stretch/>
        </p:blipFill>
        <p:spPr>
          <a:xfrm>
            <a:off x="4720089" y="-1"/>
            <a:ext cx="7310499" cy="64212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3AA04C0-38A5-4295-8FFE-5F3D38E999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9"/>
          <a:stretch/>
        </p:blipFill>
        <p:spPr>
          <a:xfrm rot="5400000">
            <a:off x="10771539" y="3370258"/>
            <a:ext cx="1469763" cy="1371159"/>
          </a:xfrm>
          <a:prstGeom prst="rect">
            <a:avLst/>
          </a:prstGeom>
        </p:spPr>
      </p:pic>
      <p:pic>
        <p:nvPicPr>
          <p:cNvPr id="4" name="Graphic 3">
            <a:hlinkClick r:id="rId8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A94AF4-10FB-42DB-9C5B-15B4517247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7"/>
          <a:stretch/>
        </p:blipFill>
        <p:spPr>
          <a:xfrm>
            <a:off x="3845673" y="5295900"/>
            <a:ext cx="1623104" cy="1562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8A7CF2-7610-4705-83B5-707F2AB8EFF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36" y="5498473"/>
            <a:ext cx="1111105" cy="8196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05D0A5-ECED-4AA9-A2FD-F4D52329A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6"/>
          <a:stretch/>
        </p:blipFill>
        <p:spPr>
          <a:xfrm>
            <a:off x="6926425" y="5375737"/>
            <a:ext cx="1320800" cy="1482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30A40B0-0976-4E9E-9F9C-E26094945F0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6" y="4579624"/>
            <a:ext cx="1869149" cy="20845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5E060D-733B-45C4-8901-BB8F4F6088B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82" y="5221890"/>
            <a:ext cx="737006" cy="10409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0903FE2-DD07-4360-802A-AC4E170FF0B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605" y="5609329"/>
            <a:ext cx="1057625" cy="8119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BCDAEF-BA0A-4487-86AA-5E827935FCE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3552" y="3059241"/>
            <a:ext cx="2249426" cy="22910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CC3BB41-14E6-408B-97A2-69A4C1455FD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52" y="2785969"/>
            <a:ext cx="2122274" cy="190950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9F419B8-3D48-4EFB-9CB7-613C35D3896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52" y="3059242"/>
            <a:ext cx="2380452" cy="24259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C52B27F-8C29-4750-A1B7-A64E3788B92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233" y="357247"/>
            <a:ext cx="1055235" cy="15628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924E8DB-13ED-4F02-AD0F-E9351C532BB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01" y="1583890"/>
            <a:ext cx="1846032" cy="104362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F537177-4ADA-471A-B219-2E499BA43C4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70" y="1468634"/>
            <a:ext cx="1190768" cy="49373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A8F2EBB-E9D7-4F7D-A5EF-484C570681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7"/>
          <a:stretch/>
        </p:blipFill>
        <p:spPr>
          <a:xfrm>
            <a:off x="8911578" y="2866391"/>
            <a:ext cx="1623104" cy="15621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6473397-C7C2-4ADE-A969-6D951A2C5D7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633" y="3136470"/>
            <a:ext cx="2195077" cy="18686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C3E860-967B-4AF8-8455-DCBD9DB17CD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481">
            <a:off x="10861100" y="1731503"/>
            <a:ext cx="983307" cy="14510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71AEA8B-49C5-43AB-977B-9A49F1C33E2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47818">
            <a:off x="10063851" y="4200226"/>
            <a:ext cx="1329777" cy="12382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27BAAF-3623-4159-9265-36BFA92D04EE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62" y="1764530"/>
            <a:ext cx="379314" cy="11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9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C43E-D4ED-4254-A72E-3E0C17B5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FA41-BB3C-4897-9D21-BD1FE829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C622-0AE1-453F-B24B-F72F85E4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C5AB-3381-4F61-B9C9-3D0EB7CE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4422-C757-4AC3-8E00-E24B3F1A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5DC9-F0E8-47F1-B63B-71DF1D12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484C-72F2-47E8-9721-35659D81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BACF-C657-4716-A256-8B696CD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5CC2-01FA-410F-9009-C14760EA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2D0A-0675-4B2A-B406-2EA40F7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DCB3-985E-4A35-9704-9C8EE00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C42E-D3F8-466B-8CF9-25D22EBF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2298-3314-4D61-B30E-FA82F121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FC30-9B85-41FE-955F-4F7974B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544C-F4DD-4FAA-8254-8ACB52CE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E846-A36C-4492-AC15-0552DCBC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4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6010-8703-4023-BAC5-74C0C519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1173-DADF-4D18-9AFE-AC42AFE3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3C30-1726-4E89-8CD0-92E71EAF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693E2-F323-4C3E-90BC-D6322FE4C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265C2-1F1F-4090-9CFB-2977C15C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47B1-EF7F-471F-BBA1-A44923F3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C9334-1312-40D8-9E00-4585DD48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AF0C1-A619-4614-94E1-AFCD0C2C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DFD4-01F7-4526-B58A-8BC55A7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3863E-D9F2-42AB-A011-0CB6B6BD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1DAE8-8681-44EA-A0DD-61859657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085E-EF48-4207-833C-3D343F59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9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DE77-EE7F-4BB8-AC71-98DBD2FF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D0E98-C984-481A-AA1B-FCD0A7C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67884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68BE-19DF-45EE-AEEA-C571F7CD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77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41941249-7DEE-425F-9B85-FE9738E42FC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0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891-C05E-4FAE-89AE-29CC68AC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F83E-5EAD-4BF9-8367-1E9B4EA2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D3C54-B1ED-4280-8D90-D780666C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C18F-B04E-4177-A396-7A85848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E713-43B6-4FD3-9D34-2FC1D2C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E6E3D-184E-42CB-94A2-667576CF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DA6-189E-46B0-B754-07406C34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5F1DE-629C-4E16-AAE8-E8E5F119C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ED1A6-1593-47A2-B738-E50E802D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2C19-3CFA-4E80-A937-D24095E2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B7603-36BE-4196-9499-BA105B12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E9D8-28F5-4B2D-A547-E389A701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F1863-BD5D-48B5-A950-B1121E3E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91F0-0C70-4250-9DF2-9B311CE5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D7E-F05E-483A-8768-729D3C257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1EEB-9A94-4E52-9CC5-8C7B6ECA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8FD4-B9D4-47B2-9AA4-BE45AD85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1249-7DEE-425F-9B85-FE9738E42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224A81-20DF-4D2A-BBB7-28502030A5B9}"/>
              </a:ext>
            </a:extLst>
          </p:cNvPr>
          <p:cNvSpPr txBox="1"/>
          <p:nvPr/>
        </p:nvSpPr>
        <p:spPr>
          <a:xfrm>
            <a:off x="500076" y="1325942"/>
            <a:ext cx="428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+mj-lt"/>
                <a:cs typeface="Arial" panose="020B0604020202020204" pitchFamily="34" charset="0"/>
              </a:rPr>
              <a:t>DAX  OS</a:t>
            </a:r>
            <a:endParaRPr lang="ko-KR" altLang="en-US" sz="7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35771-CF2F-4923-B266-17B92C3A4A7F}"/>
              </a:ext>
            </a:extLst>
          </p:cNvPr>
          <p:cNvSpPr txBox="1"/>
          <p:nvPr/>
        </p:nvSpPr>
        <p:spPr>
          <a:xfrm>
            <a:off x="1020871" y="2296280"/>
            <a:ext cx="220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cs typeface="Arial" panose="020B0604020202020204" pitchFamily="34" charset="0"/>
              </a:rPr>
              <a:t>A MINI KERNEL</a:t>
            </a:r>
            <a:endParaRPr lang="ko-KR" altLang="en-US" sz="2400" b="1" dirty="0"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F9D07-B098-405D-8795-5874BA745E79}"/>
              </a:ext>
            </a:extLst>
          </p:cNvPr>
          <p:cNvSpPr txBox="1"/>
          <p:nvPr/>
        </p:nvSpPr>
        <p:spPr>
          <a:xfrm>
            <a:off x="757260" y="3512737"/>
            <a:ext cx="2727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R Midhun Suresh (47)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Nihal Narayan  (43)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Antony S </a:t>
            </a:r>
            <a:r>
              <a:rPr lang="en-US" altLang="ko-K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Chirayil</a:t>
            </a:r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(14)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Mathew Koshy (37)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51A0D-ADE4-44C0-983A-60C86447A899}"/>
              </a:ext>
            </a:extLst>
          </p:cNvPr>
          <p:cNvSpPr txBox="1"/>
          <p:nvPr/>
        </p:nvSpPr>
        <p:spPr>
          <a:xfrm>
            <a:off x="699595" y="3235738"/>
            <a:ext cx="115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Presented By</a:t>
            </a:r>
            <a:endParaRPr lang="en-IN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3F377-5BED-4077-9CB9-E35F4659D9A4}"/>
              </a:ext>
            </a:extLst>
          </p:cNvPr>
          <p:cNvSpPr txBox="1"/>
          <p:nvPr/>
        </p:nvSpPr>
        <p:spPr>
          <a:xfrm>
            <a:off x="1020871" y="5108799"/>
            <a:ext cx="272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Roboto Medium" panose="02000000000000000000" pitchFamily="2" charset="0"/>
              </a:rPr>
              <a:t>Mr. Shibu VS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BF49F-A0BE-4126-9A51-67AAEA5C8C31}"/>
              </a:ext>
            </a:extLst>
          </p:cNvPr>
          <p:cNvSpPr txBox="1"/>
          <p:nvPr/>
        </p:nvSpPr>
        <p:spPr>
          <a:xfrm>
            <a:off x="699595" y="4806979"/>
            <a:ext cx="115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Guided By</a:t>
            </a:r>
            <a:endParaRPr lang="en-IN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: 도형 31">
            <a:extLst>
              <a:ext uri="{FF2B5EF4-FFF2-40B4-BE49-F238E27FC236}">
                <a16:creationId xmlns:a16="http://schemas.microsoft.com/office/drawing/2014/main" id="{55379368-FC5E-4701-9379-1FF650464FA6}"/>
              </a:ext>
            </a:extLst>
          </p:cNvPr>
          <p:cNvSpPr/>
          <p:nvPr/>
        </p:nvSpPr>
        <p:spPr>
          <a:xfrm>
            <a:off x="1196348" y="2873829"/>
            <a:ext cx="2612573" cy="832757"/>
          </a:xfrm>
          <a:custGeom>
            <a:avLst/>
            <a:gdLst>
              <a:gd name="connsiteX0" fmla="*/ 0 w 2612573"/>
              <a:gd name="connsiteY0" fmla="*/ 555170 h 832757"/>
              <a:gd name="connsiteX1" fmla="*/ 0 w 2612573"/>
              <a:gd name="connsiteY1" fmla="*/ 555171 h 832757"/>
              <a:gd name="connsiteX2" fmla="*/ 0 w 2612573"/>
              <a:gd name="connsiteY2" fmla="*/ 555171 h 832757"/>
              <a:gd name="connsiteX3" fmla="*/ 522674 w 2612573"/>
              <a:gd name="connsiteY3" fmla="*/ 0 h 832757"/>
              <a:gd name="connsiteX4" fmla="*/ 683673 w 2612573"/>
              <a:gd name="connsiteY4" fmla="*/ 277585 h 832757"/>
              <a:gd name="connsiteX5" fmla="*/ 2334987 w 2612573"/>
              <a:gd name="connsiteY5" fmla="*/ 277585 h 832757"/>
              <a:gd name="connsiteX6" fmla="*/ 2612573 w 2612573"/>
              <a:gd name="connsiteY6" fmla="*/ 555171 h 832757"/>
              <a:gd name="connsiteX7" fmla="*/ 2612572 w 2612573"/>
              <a:gd name="connsiteY7" fmla="*/ 555171 h 832757"/>
              <a:gd name="connsiteX8" fmla="*/ 2334986 w 2612573"/>
              <a:gd name="connsiteY8" fmla="*/ 832757 h 832757"/>
              <a:gd name="connsiteX9" fmla="*/ 277586 w 2612573"/>
              <a:gd name="connsiteY9" fmla="*/ 832756 h 832757"/>
              <a:gd name="connsiteX10" fmla="*/ 21814 w 2612573"/>
              <a:gd name="connsiteY10" fmla="*/ 663219 h 832757"/>
              <a:gd name="connsiteX11" fmla="*/ 0 w 2612573"/>
              <a:gd name="connsiteY11" fmla="*/ 555171 h 832757"/>
              <a:gd name="connsiteX12" fmla="*/ 21814 w 2612573"/>
              <a:gd name="connsiteY12" fmla="*/ 447122 h 832757"/>
              <a:gd name="connsiteX13" fmla="*/ 277586 w 2612573"/>
              <a:gd name="connsiteY13" fmla="*/ 277585 h 832757"/>
              <a:gd name="connsiteX14" fmla="*/ 361674 w 2612573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2573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22674" y="0"/>
                </a:moveTo>
                <a:lnTo>
                  <a:pt x="683673" y="277585"/>
                </a:lnTo>
                <a:lnTo>
                  <a:pt x="2334987" y="277585"/>
                </a:lnTo>
                <a:cubicBezTo>
                  <a:pt x="2488294" y="277585"/>
                  <a:pt x="2612573" y="401864"/>
                  <a:pt x="2612573" y="555171"/>
                </a:cubicBezTo>
                <a:lnTo>
                  <a:pt x="2612572" y="555171"/>
                </a:lnTo>
                <a:cubicBezTo>
                  <a:pt x="2612572" y="708478"/>
                  <a:pt x="2488293" y="832757"/>
                  <a:pt x="2334986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61674" y="277585"/>
                </a:lnTo>
                <a:close/>
              </a:path>
            </a:pathLst>
          </a:custGeom>
          <a:solidFill>
            <a:srgbClr val="1EC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INTRODUCTION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자유형: 도형 32">
            <a:extLst>
              <a:ext uri="{FF2B5EF4-FFF2-40B4-BE49-F238E27FC236}">
                <a16:creationId xmlns:a16="http://schemas.microsoft.com/office/drawing/2014/main" id="{259C07BD-B3DD-4405-A3B3-8BC8DF61B5FD}"/>
              </a:ext>
            </a:extLst>
          </p:cNvPr>
          <p:cNvSpPr/>
          <p:nvPr/>
        </p:nvSpPr>
        <p:spPr>
          <a:xfrm>
            <a:off x="3249950" y="3151413"/>
            <a:ext cx="2901894" cy="832756"/>
          </a:xfrm>
          <a:custGeom>
            <a:avLst/>
            <a:gdLst>
              <a:gd name="connsiteX0" fmla="*/ 0 w 2901894"/>
              <a:gd name="connsiteY0" fmla="*/ 277585 h 832756"/>
              <a:gd name="connsiteX1" fmla="*/ 0 w 2901894"/>
              <a:gd name="connsiteY1" fmla="*/ 277586 h 832756"/>
              <a:gd name="connsiteX2" fmla="*/ 0 w 2901894"/>
              <a:gd name="connsiteY2" fmla="*/ 277586 h 832756"/>
              <a:gd name="connsiteX3" fmla="*/ 277586 w 2901894"/>
              <a:gd name="connsiteY3" fmla="*/ 0 h 832756"/>
              <a:gd name="connsiteX4" fmla="*/ 2624308 w 2901894"/>
              <a:gd name="connsiteY4" fmla="*/ 0 h 832756"/>
              <a:gd name="connsiteX5" fmla="*/ 2901894 w 2901894"/>
              <a:gd name="connsiteY5" fmla="*/ 277586 h 832756"/>
              <a:gd name="connsiteX6" fmla="*/ 2901893 w 2901894"/>
              <a:gd name="connsiteY6" fmla="*/ 277586 h 832756"/>
              <a:gd name="connsiteX7" fmla="*/ 2624307 w 2901894"/>
              <a:gd name="connsiteY7" fmla="*/ 555172 h 832756"/>
              <a:gd name="connsiteX8" fmla="*/ 683673 w 2901894"/>
              <a:gd name="connsiteY8" fmla="*/ 555171 h 832756"/>
              <a:gd name="connsiteX9" fmla="*/ 522674 w 2901894"/>
              <a:gd name="connsiteY9" fmla="*/ 832756 h 832756"/>
              <a:gd name="connsiteX10" fmla="*/ 361674 w 2901894"/>
              <a:gd name="connsiteY10" fmla="*/ 555171 h 832756"/>
              <a:gd name="connsiteX11" fmla="*/ 277586 w 2901894"/>
              <a:gd name="connsiteY11" fmla="*/ 555171 h 832756"/>
              <a:gd name="connsiteX12" fmla="*/ 21814 w 2901894"/>
              <a:gd name="connsiteY12" fmla="*/ 385634 h 832756"/>
              <a:gd name="connsiteX13" fmla="*/ 0 w 2901894"/>
              <a:gd name="connsiteY13" fmla="*/ 277586 h 832756"/>
              <a:gd name="connsiteX14" fmla="*/ 21814 w 2901894"/>
              <a:gd name="connsiteY14" fmla="*/ 169537 h 832756"/>
              <a:gd name="connsiteX15" fmla="*/ 277586 w 2901894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1894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624308" y="0"/>
                </a:lnTo>
                <a:cubicBezTo>
                  <a:pt x="2777615" y="0"/>
                  <a:pt x="2901894" y="124279"/>
                  <a:pt x="2901894" y="277586"/>
                </a:cubicBezTo>
                <a:lnTo>
                  <a:pt x="2901893" y="277586"/>
                </a:lnTo>
                <a:cubicBezTo>
                  <a:pt x="2901893" y="430893"/>
                  <a:pt x="2777614" y="555172"/>
                  <a:pt x="2624307" y="555172"/>
                </a:cubicBezTo>
                <a:lnTo>
                  <a:pt x="683673" y="555171"/>
                </a:lnTo>
                <a:lnTo>
                  <a:pt x="522674" y="832756"/>
                </a:lnTo>
                <a:lnTo>
                  <a:pt x="361674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FF8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MOTIVATION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자유형: 도형 53">
            <a:extLst>
              <a:ext uri="{FF2B5EF4-FFF2-40B4-BE49-F238E27FC236}">
                <a16:creationId xmlns:a16="http://schemas.microsoft.com/office/drawing/2014/main" id="{C839C86E-21A0-4C64-8D61-D709A3EA9ED5}"/>
              </a:ext>
            </a:extLst>
          </p:cNvPr>
          <p:cNvSpPr/>
          <p:nvPr/>
        </p:nvSpPr>
        <p:spPr>
          <a:xfrm>
            <a:off x="5592874" y="2873829"/>
            <a:ext cx="2901894" cy="832757"/>
          </a:xfrm>
          <a:custGeom>
            <a:avLst/>
            <a:gdLst>
              <a:gd name="connsiteX0" fmla="*/ 0 w 2901894"/>
              <a:gd name="connsiteY0" fmla="*/ 555170 h 832757"/>
              <a:gd name="connsiteX1" fmla="*/ 0 w 2901894"/>
              <a:gd name="connsiteY1" fmla="*/ 555171 h 832757"/>
              <a:gd name="connsiteX2" fmla="*/ 0 w 2901894"/>
              <a:gd name="connsiteY2" fmla="*/ 555171 h 832757"/>
              <a:gd name="connsiteX3" fmla="*/ 558970 w 2901894"/>
              <a:gd name="connsiteY3" fmla="*/ 0 h 832757"/>
              <a:gd name="connsiteX4" fmla="*/ 719969 w 2901894"/>
              <a:gd name="connsiteY4" fmla="*/ 277585 h 832757"/>
              <a:gd name="connsiteX5" fmla="*/ 2624308 w 2901894"/>
              <a:gd name="connsiteY5" fmla="*/ 277585 h 832757"/>
              <a:gd name="connsiteX6" fmla="*/ 2901894 w 2901894"/>
              <a:gd name="connsiteY6" fmla="*/ 555171 h 832757"/>
              <a:gd name="connsiteX7" fmla="*/ 2901893 w 2901894"/>
              <a:gd name="connsiteY7" fmla="*/ 555171 h 832757"/>
              <a:gd name="connsiteX8" fmla="*/ 2624307 w 2901894"/>
              <a:gd name="connsiteY8" fmla="*/ 832757 h 832757"/>
              <a:gd name="connsiteX9" fmla="*/ 277586 w 2901894"/>
              <a:gd name="connsiteY9" fmla="*/ 832756 h 832757"/>
              <a:gd name="connsiteX10" fmla="*/ 21814 w 2901894"/>
              <a:gd name="connsiteY10" fmla="*/ 663219 h 832757"/>
              <a:gd name="connsiteX11" fmla="*/ 0 w 2901894"/>
              <a:gd name="connsiteY11" fmla="*/ 555171 h 832757"/>
              <a:gd name="connsiteX12" fmla="*/ 21814 w 2901894"/>
              <a:gd name="connsiteY12" fmla="*/ 447122 h 832757"/>
              <a:gd name="connsiteX13" fmla="*/ 277586 w 2901894"/>
              <a:gd name="connsiteY13" fmla="*/ 277585 h 832757"/>
              <a:gd name="connsiteX14" fmla="*/ 397970 w 2901894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1894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58970" y="0"/>
                </a:moveTo>
                <a:lnTo>
                  <a:pt x="719969" y="277585"/>
                </a:lnTo>
                <a:lnTo>
                  <a:pt x="2624308" y="277585"/>
                </a:lnTo>
                <a:cubicBezTo>
                  <a:pt x="2777615" y="277585"/>
                  <a:pt x="2901894" y="401864"/>
                  <a:pt x="2901894" y="555171"/>
                </a:cubicBezTo>
                <a:lnTo>
                  <a:pt x="2901893" y="555171"/>
                </a:lnTo>
                <a:cubicBezTo>
                  <a:pt x="2901893" y="708478"/>
                  <a:pt x="2777614" y="832757"/>
                  <a:pt x="2624307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97970" y="277585"/>
                </a:lnTo>
                <a:close/>
              </a:path>
            </a:pathLst>
          </a:custGeom>
          <a:solidFill>
            <a:srgbClr val="009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EXISITING SYSTEMS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자유형: 도형 54">
            <a:extLst>
              <a:ext uri="{FF2B5EF4-FFF2-40B4-BE49-F238E27FC236}">
                <a16:creationId xmlns:a16="http://schemas.microsoft.com/office/drawing/2014/main" id="{341E778B-22AC-4CF7-B84A-769C1EEEA1EF}"/>
              </a:ext>
            </a:extLst>
          </p:cNvPr>
          <p:cNvSpPr/>
          <p:nvPr/>
        </p:nvSpPr>
        <p:spPr>
          <a:xfrm>
            <a:off x="7935799" y="3151413"/>
            <a:ext cx="2612573" cy="832756"/>
          </a:xfrm>
          <a:custGeom>
            <a:avLst/>
            <a:gdLst>
              <a:gd name="connsiteX0" fmla="*/ 0 w 2612573"/>
              <a:gd name="connsiteY0" fmla="*/ 277585 h 832756"/>
              <a:gd name="connsiteX1" fmla="*/ 0 w 2612573"/>
              <a:gd name="connsiteY1" fmla="*/ 277586 h 832756"/>
              <a:gd name="connsiteX2" fmla="*/ 0 w 2612573"/>
              <a:gd name="connsiteY2" fmla="*/ 277586 h 832756"/>
              <a:gd name="connsiteX3" fmla="*/ 277586 w 2612573"/>
              <a:gd name="connsiteY3" fmla="*/ 0 h 832756"/>
              <a:gd name="connsiteX4" fmla="*/ 2334987 w 2612573"/>
              <a:gd name="connsiteY4" fmla="*/ 0 h 832756"/>
              <a:gd name="connsiteX5" fmla="*/ 2612573 w 2612573"/>
              <a:gd name="connsiteY5" fmla="*/ 277586 h 832756"/>
              <a:gd name="connsiteX6" fmla="*/ 2612572 w 2612573"/>
              <a:gd name="connsiteY6" fmla="*/ 277586 h 832756"/>
              <a:gd name="connsiteX7" fmla="*/ 2334986 w 2612573"/>
              <a:gd name="connsiteY7" fmla="*/ 555172 h 832756"/>
              <a:gd name="connsiteX8" fmla="*/ 719968 w 2612573"/>
              <a:gd name="connsiteY8" fmla="*/ 555171 h 832756"/>
              <a:gd name="connsiteX9" fmla="*/ 558969 w 2612573"/>
              <a:gd name="connsiteY9" fmla="*/ 832756 h 832756"/>
              <a:gd name="connsiteX10" fmla="*/ 397969 w 2612573"/>
              <a:gd name="connsiteY10" fmla="*/ 555171 h 832756"/>
              <a:gd name="connsiteX11" fmla="*/ 277586 w 2612573"/>
              <a:gd name="connsiteY11" fmla="*/ 555171 h 832756"/>
              <a:gd name="connsiteX12" fmla="*/ 21814 w 2612573"/>
              <a:gd name="connsiteY12" fmla="*/ 385634 h 832756"/>
              <a:gd name="connsiteX13" fmla="*/ 0 w 2612573"/>
              <a:gd name="connsiteY13" fmla="*/ 277586 h 832756"/>
              <a:gd name="connsiteX14" fmla="*/ 21814 w 2612573"/>
              <a:gd name="connsiteY14" fmla="*/ 169537 h 832756"/>
              <a:gd name="connsiteX15" fmla="*/ 277586 w 2612573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2573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334987" y="0"/>
                </a:lnTo>
                <a:cubicBezTo>
                  <a:pt x="2488294" y="0"/>
                  <a:pt x="2612573" y="124279"/>
                  <a:pt x="2612573" y="277586"/>
                </a:cubicBezTo>
                <a:lnTo>
                  <a:pt x="2612572" y="277586"/>
                </a:lnTo>
                <a:cubicBezTo>
                  <a:pt x="2612572" y="430893"/>
                  <a:pt x="2488293" y="555172"/>
                  <a:pt x="2334986" y="555172"/>
                </a:cubicBezTo>
                <a:lnTo>
                  <a:pt x="719968" y="555171"/>
                </a:lnTo>
                <a:lnTo>
                  <a:pt x="558969" y="832756"/>
                </a:lnTo>
                <a:lnTo>
                  <a:pt x="397969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003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REQUIREMENTS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55">
            <a:extLst>
              <a:ext uri="{FF2B5EF4-FFF2-40B4-BE49-F238E27FC236}">
                <a16:creationId xmlns:a16="http://schemas.microsoft.com/office/drawing/2014/main" id="{105CF034-F771-4E1A-9EFB-E925D7D55950}"/>
              </a:ext>
            </a:extLst>
          </p:cNvPr>
          <p:cNvSpPr/>
          <p:nvPr/>
        </p:nvSpPr>
        <p:spPr>
          <a:xfrm>
            <a:off x="2308219" y="1604872"/>
            <a:ext cx="261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Our vision</a:t>
            </a:r>
            <a:endParaRPr lang="ko-KR" altLang="en-US" dirty="0"/>
          </a:p>
        </p:txBody>
      </p:sp>
      <p:sp>
        <p:nvSpPr>
          <p:cNvPr id="38" name="직사각형 56">
            <a:extLst>
              <a:ext uri="{FF2B5EF4-FFF2-40B4-BE49-F238E27FC236}">
                <a16:creationId xmlns:a16="http://schemas.microsoft.com/office/drawing/2014/main" id="{0A964D7F-782C-44DA-AFD2-9616CB625B1C}"/>
              </a:ext>
            </a:extLst>
          </p:cNvPr>
          <p:cNvSpPr/>
          <p:nvPr/>
        </p:nvSpPr>
        <p:spPr>
          <a:xfrm>
            <a:off x="2308220" y="1985347"/>
            <a:ext cx="2612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 functional Operating System</a:t>
            </a:r>
            <a:endParaRPr lang="ko-KR" altLang="en-US" sz="1400" dirty="0"/>
          </a:p>
        </p:txBody>
      </p:sp>
      <p:sp>
        <p:nvSpPr>
          <p:cNvPr id="39" name="타원 57">
            <a:extLst>
              <a:ext uri="{FF2B5EF4-FFF2-40B4-BE49-F238E27FC236}">
                <a16:creationId xmlns:a16="http://schemas.microsoft.com/office/drawing/2014/main" id="{AF96B032-49B9-4945-80FE-8BCC3C610224}"/>
              </a:ext>
            </a:extLst>
          </p:cNvPr>
          <p:cNvSpPr/>
          <p:nvPr/>
        </p:nvSpPr>
        <p:spPr>
          <a:xfrm>
            <a:off x="1252052" y="1590873"/>
            <a:ext cx="931780" cy="931777"/>
          </a:xfrm>
          <a:prstGeom prst="ellipse">
            <a:avLst/>
          </a:prstGeom>
          <a:solidFill>
            <a:srgbClr val="1EC1A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48" name="직사각형 66">
            <a:extLst>
              <a:ext uri="{FF2B5EF4-FFF2-40B4-BE49-F238E27FC236}">
                <a16:creationId xmlns:a16="http://schemas.microsoft.com/office/drawing/2014/main" id="{9F14B8E3-B8A0-4EAD-B733-3F8DBF43251A}"/>
              </a:ext>
            </a:extLst>
          </p:cNvPr>
          <p:cNvSpPr/>
          <p:nvPr/>
        </p:nvSpPr>
        <p:spPr>
          <a:xfrm>
            <a:off x="4361574" y="4411571"/>
            <a:ext cx="261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Why kernel development?</a:t>
            </a:r>
            <a:endParaRPr lang="ko-KR" altLang="en-US" dirty="0"/>
          </a:p>
        </p:txBody>
      </p:sp>
      <p:sp>
        <p:nvSpPr>
          <p:cNvPr id="49" name="직사각형 67">
            <a:extLst>
              <a:ext uri="{FF2B5EF4-FFF2-40B4-BE49-F238E27FC236}">
                <a16:creationId xmlns:a16="http://schemas.microsoft.com/office/drawing/2014/main" id="{0DEEEA98-A039-4FF5-947B-9A7618BC9F49}"/>
              </a:ext>
            </a:extLst>
          </p:cNvPr>
          <p:cNvSpPr/>
          <p:nvPr/>
        </p:nvSpPr>
        <p:spPr>
          <a:xfrm>
            <a:off x="4361575" y="4792046"/>
            <a:ext cx="2612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Why do I not see “AI” or “Machine Learning” anywhere?</a:t>
            </a:r>
            <a:endParaRPr lang="ko-KR" altLang="en-US" sz="1400" dirty="0"/>
          </a:p>
        </p:txBody>
      </p:sp>
      <p:sp>
        <p:nvSpPr>
          <p:cNvPr id="50" name="타원 68">
            <a:extLst>
              <a:ext uri="{FF2B5EF4-FFF2-40B4-BE49-F238E27FC236}">
                <a16:creationId xmlns:a16="http://schemas.microsoft.com/office/drawing/2014/main" id="{2D6CE49E-0176-42CD-9B77-E0150253DDD9}"/>
              </a:ext>
            </a:extLst>
          </p:cNvPr>
          <p:cNvSpPr/>
          <p:nvPr/>
        </p:nvSpPr>
        <p:spPr>
          <a:xfrm>
            <a:off x="3305408" y="4397572"/>
            <a:ext cx="931780" cy="931777"/>
          </a:xfrm>
          <a:prstGeom prst="ellipse">
            <a:avLst/>
          </a:prstGeom>
          <a:solidFill>
            <a:srgbClr val="FF888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5" name="직사각형 73">
            <a:extLst>
              <a:ext uri="{FF2B5EF4-FFF2-40B4-BE49-F238E27FC236}">
                <a16:creationId xmlns:a16="http://schemas.microsoft.com/office/drawing/2014/main" id="{BD7680F2-E7AC-47A2-87FA-55DE3AE56D89}"/>
              </a:ext>
            </a:extLst>
          </p:cNvPr>
          <p:cNvSpPr/>
          <p:nvPr/>
        </p:nvSpPr>
        <p:spPr>
          <a:xfrm>
            <a:off x="6745767" y="1604872"/>
            <a:ext cx="261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What about X?</a:t>
            </a:r>
            <a:endParaRPr lang="ko-KR" altLang="en-US" dirty="0"/>
          </a:p>
        </p:txBody>
      </p:sp>
      <p:sp>
        <p:nvSpPr>
          <p:cNvPr id="56" name="직사각형 74">
            <a:extLst>
              <a:ext uri="{FF2B5EF4-FFF2-40B4-BE49-F238E27FC236}">
                <a16:creationId xmlns:a16="http://schemas.microsoft.com/office/drawing/2014/main" id="{634639C2-1477-439E-A4ED-47B89720917B}"/>
              </a:ext>
            </a:extLst>
          </p:cNvPr>
          <p:cNvSpPr/>
          <p:nvPr/>
        </p:nvSpPr>
        <p:spPr>
          <a:xfrm>
            <a:off x="6745768" y="1985347"/>
            <a:ext cx="2612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Is this just a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minix</a:t>
            </a:r>
            <a:r>
              <a:rPr lang="en-US" altLang="ko-KR" sz="1400" dirty="0"/>
              <a:t> or windows NT clone?</a:t>
            </a:r>
            <a:endParaRPr lang="ko-KR" altLang="en-US" sz="1400" dirty="0"/>
          </a:p>
        </p:txBody>
      </p:sp>
      <p:sp>
        <p:nvSpPr>
          <p:cNvPr id="57" name="타원 75">
            <a:extLst>
              <a:ext uri="{FF2B5EF4-FFF2-40B4-BE49-F238E27FC236}">
                <a16:creationId xmlns:a16="http://schemas.microsoft.com/office/drawing/2014/main" id="{3DDD861E-418C-4449-9CBB-353156369E09}"/>
              </a:ext>
            </a:extLst>
          </p:cNvPr>
          <p:cNvSpPr/>
          <p:nvPr/>
        </p:nvSpPr>
        <p:spPr>
          <a:xfrm>
            <a:off x="5689600" y="1590873"/>
            <a:ext cx="931780" cy="931777"/>
          </a:xfrm>
          <a:prstGeom prst="ellipse">
            <a:avLst/>
          </a:prstGeom>
          <a:solidFill>
            <a:srgbClr val="009F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64" name="직사각형 82">
            <a:extLst>
              <a:ext uri="{FF2B5EF4-FFF2-40B4-BE49-F238E27FC236}">
                <a16:creationId xmlns:a16="http://schemas.microsoft.com/office/drawing/2014/main" id="{71AF6C6C-8C8E-4B0B-87CD-0715D2756798}"/>
              </a:ext>
            </a:extLst>
          </p:cNvPr>
          <p:cNvSpPr/>
          <p:nvPr/>
        </p:nvSpPr>
        <p:spPr>
          <a:xfrm>
            <a:off x="9082820" y="4411571"/>
            <a:ext cx="273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What do I need to run this?</a:t>
            </a:r>
            <a:endParaRPr lang="ko-KR" altLang="en-US" dirty="0"/>
          </a:p>
        </p:txBody>
      </p:sp>
      <p:sp>
        <p:nvSpPr>
          <p:cNvPr id="65" name="직사각형 83">
            <a:extLst>
              <a:ext uri="{FF2B5EF4-FFF2-40B4-BE49-F238E27FC236}">
                <a16:creationId xmlns:a16="http://schemas.microsoft.com/office/drawing/2014/main" id="{9483CC05-FA02-41CF-B568-F434A600B9E2}"/>
              </a:ext>
            </a:extLst>
          </p:cNvPr>
          <p:cNvSpPr/>
          <p:nvPr/>
        </p:nvSpPr>
        <p:spPr>
          <a:xfrm>
            <a:off x="9082821" y="4792046"/>
            <a:ext cx="2612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Do I need special hardware to run this kernel?</a:t>
            </a:r>
            <a:endParaRPr lang="ko-KR" altLang="en-US" sz="1400" dirty="0"/>
          </a:p>
        </p:txBody>
      </p:sp>
      <p:sp>
        <p:nvSpPr>
          <p:cNvPr id="66" name="타원 84">
            <a:extLst>
              <a:ext uri="{FF2B5EF4-FFF2-40B4-BE49-F238E27FC236}">
                <a16:creationId xmlns:a16="http://schemas.microsoft.com/office/drawing/2014/main" id="{5E7924E2-2891-40AE-9BE0-40D55F9128B0}"/>
              </a:ext>
            </a:extLst>
          </p:cNvPr>
          <p:cNvSpPr/>
          <p:nvPr/>
        </p:nvSpPr>
        <p:spPr>
          <a:xfrm>
            <a:off x="8026653" y="4397572"/>
            <a:ext cx="931780" cy="931777"/>
          </a:xfrm>
          <a:prstGeom prst="ellipse">
            <a:avLst/>
          </a:prstGeom>
          <a:solidFill>
            <a:srgbClr val="003DB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8" name="그룹 247">
            <a:extLst>
              <a:ext uri="{FF2B5EF4-FFF2-40B4-BE49-F238E27FC236}">
                <a16:creationId xmlns:a16="http://schemas.microsoft.com/office/drawing/2014/main" id="{69C7B6FD-0726-4893-8998-E18F1E3EC39A}"/>
              </a:ext>
            </a:extLst>
          </p:cNvPr>
          <p:cNvGrpSpPr/>
          <p:nvPr/>
        </p:nvGrpSpPr>
        <p:grpSpPr>
          <a:xfrm>
            <a:off x="1515904" y="1858783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69" name="자유형: 도형 248">
              <a:extLst>
                <a:ext uri="{FF2B5EF4-FFF2-40B4-BE49-F238E27FC236}">
                  <a16:creationId xmlns:a16="http://schemas.microsoft.com/office/drawing/2014/main" id="{30F910C0-D82A-447B-A1B3-A35DB6AF6172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249">
              <a:extLst>
                <a:ext uri="{FF2B5EF4-FFF2-40B4-BE49-F238E27FC236}">
                  <a16:creationId xmlns:a16="http://schemas.microsoft.com/office/drawing/2014/main" id="{3FFEEC33-03B0-4A94-A110-E530A3D542B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250">
              <a:extLst>
                <a:ext uri="{FF2B5EF4-FFF2-40B4-BE49-F238E27FC236}">
                  <a16:creationId xmlns:a16="http://schemas.microsoft.com/office/drawing/2014/main" id="{F9B583E7-B766-4CF1-95B4-E5ADADD0A950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251">
              <a:extLst>
                <a:ext uri="{FF2B5EF4-FFF2-40B4-BE49-F238E27FC236}">
                  <a16:creationId xmlns:a16="http://schemas.microsoft.com/office/drawing/2014/main" id="{A5BF0DC8-9867-4AB9-8518-9059ECBD95FE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252">
              <a:extLst>
                <a:ext uri="{FF2B5EF4-FFF2-40B4-BE49-F238E27FC236}">
                  <a16:creationId xmlns:a16="http://schemas.microsoft.com/office/drawing/2014/main" id="{16E902A1-8AFB-4782-AD7A-3A27A8D5A332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253">
              <a:extLst>
                <a:ext uri="{FF2B5EF4-FFF2-40B4-BE49-F238E27FC236}">
                  <a16:creationId xmlns:a16="http://schemas.microsoft.com/office/drawing/2014/main" id="{24E32F86-56C1-4F77-B9A9-ABC8863C50B7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254">
              <a:extLst>
                <a:ext uri="{FF2B5EF4-FFF2-40B4-BE49-F238E27FC236}">
                  <a16:creationId xmlns:a16="http://schemas.microsoft.com/office/drawing/2014/main" id="{F124A357-2B3A-47EB-9D1C-96AF6CB38E49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255">
              <a:extLst>
                <a:ext uri="{FF2B5EF4-FFF2-40B4-BE49-F238E27FC236}">
                  <a16:creationId xmlns:a16="http://schemas.microsoft.com/office/drawing/2014/main" id="{F210B7AA-7432-46CE-B558-B138C662D41E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256">
              <a:extLst>
                <a:ext uri="{FF2B5EF4-FFF2-40B4-BE49-F238E27FC236}">
                  <a16:creationId xmlns:a16="http://schemas.microsoft.com/office/drawing/2014/main" id="{405B0C87-4345-465C-9CA0-7AEAD58B1939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257">
              <a:extLst>
                <a:ext uri="{FF2B5EF4-FFF2-40B4-BE49-F238E27FC236}">
                  <a16:creationId xmlns:a16="http://schemas.microsoft.com/office/drawing/2014/main" id="{3CA68606-823E-4FA5-B109-88B597A8AC84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9" name="자유형: 도형 258">
              <a:extLst>
                <a:ext uri="{FF2B5EF4-FFF2-40B4-BE49-F238E27FC236}">
                  <a16:creationId xmlns:a16="http://schemas.microsoft.com/office/drawing/2014/main" id="{6CCCC276-89DF-4D1B-8877-34BF536957BA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0" name="그룹 147">
            <a:extLst>
              <a:ext uri="{FF2B5EF4-FFF2-40B4-BE49-F238E27FC236}">
                <a16:creationId xmlns:a16="http://schemas.microsoft.com/office/drawing/2014/main" id="{2685B066-8826-4940-9C9A-F177E00BC44E}"/>
              </a:ext>
            </a:extLst>
          </p:cNvPr>
          <p:cNvGrpSpPr/>
          <p:nvPr/>
        </p:nvGrpSpPr>
        <p:grpSpPr>
          <a:xfrm>
            <a:off x="3575225" y="4697701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81" name="자유형: 도형 148">
              <a:extLst>
                <a:ext uri="{FF2B5EF4-FFF2-40B4-BE49-F238E27FC236}">
                  <a16:creationId xmlns:a16="http://schemas.microsoft.com/office/drawing/2014/main" id="{CA1B7E0D-C341-47D9-AE50-5CB97348B893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149">
              <a:extLst>
                <a:ext uri="{FF2B5EF4-FFF2-40B4-BE49-F238E27FC236}">
                  <a16:creationId xmlns:a16="http://schemas.microsoft.com/office/drawing/2014/main" id="{19C80AB1-F4CE-45D7-9541-1F59ADAD8ABF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150">
              <a:extLst>
                <a:ext uri="{FF2B5EF4-FFF2-40B4-BE49-F238E27FC236}">
                  <a16:creationId xmlns:a16="http://schemas.microsoft.com/office/drawing/2014/main" id="{F4F04E58-9A79-4185-8D27-357E446D4220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151">
              <a:extLst>
                <a:ext uri="{FF2B5EF4-FFF2-40B4-BE49-F238E27FC236}">
                  <a16:creationId xmlns:a16="http://schemas.microsoft.com/office/drawing/2014/main" id="{5457B32E-310A-49F9-AB68-598F2C2AAEF0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152">
              <a:extLst>
                <a:ext uri="{FF2B5EF4-FFF2-40B4-BE49-F238E27FC236}">
                  <a16:creationId xmlns:a16="http://schemas.microsoft.com/office/drawing/2014/main" id="{ED4BE2E6-38A2-4F1F-9F0F-E3BA507D74DA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153">
              <a:extLst>
                <a:ext uri="{FF2B5EF4-FFF2-40B4-BE49-F238E27FC236}">
                  <a16:creationId xmlns:a16="http://schemas.microsoft.com/office/drawing/2014/main" id="{09EAF746-CD78-44CD-B2ED-DE03BAFD5B4C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154">
              <a:extLst>
                <a:ext uri="{FF2B5EF4-FFF2-40B4-BE49-F238E27FC236}">
                  <a16:creationId xmlns:a16="http://schemas.microsoft.com/office/drawing/2014/main" id="{28E502F9-FBCD-433C-BF11-22F379833FC0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155">
              <a:extLst>
                <a:ext uri="{FF2B5EF4-FFF2-40B4-BE49-F238E27FC236}">
                  <a16:creationId xmlns:a16="http://schemas.microsoft.com/office/drawing/2014/main" id="{645B1F7F-6BD7-4EB4-B100-17C7C2B25AE9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156">
              <a:extLst>
                <a:ext uri="{FF2B5EF4-FFF2-40B4-BE49-F238E27FC236}">
                  <a16:creationId xmlns:a16="http://schemas.microsoft.com/office/drawing/2014/main" id="{E9DE7176-DA47-49A0-AE47-FC8FCFA82BBF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9157E843-90E5-481A-A0DD-E8F91914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20" y="1792256"/>
            <a:ext cx="627247" cy="509916"/>
          </a:xfrm>
          <a:prstGeom prst="rect">
            <a:avLst/>
          </a:prstGeom>
        </p:spPr>
      </p:pic>
      <p:grpSp>
        <p:nvGrpSpPr>
          <p:cNvPr id="94" name="그룹 115">
            <a:extLst>
              <a:ext uri="{FF2B5EF4-FFF2-40B4-BE49-F238E27FC236}">
                <a16:creationId xmlns:a16="http://schemas.microsoft.com/office/drawing/2014/main" id="{665D790E-36C7-4A7A-A891-086C0344D8DC}"/>
              </a:ext>
            </a:extLst>
          </p:cNvPr>
          <p:cNvGrpSpPr/>
          <p:nvPr/>
        </p:nvGrpSpPr>
        <p:grpSpPr>
          <a:xfrm>
            <a:off x="8297280" y="4710184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95" name="자유형: 도형 116">
              <a:extLst>
                <a:ext uri="{FF2B5EF4-FFF2-40B4-BE49-F238E27FC236}">
                  <a16:creationId xmlns:a16="http://schemas.microsoft.com/office/drawing/2014/main" id="{6B874DC6-7A5F-46FC-9C46-56CADD959A06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117">
              <a:extLst>
                <a:ext uri="{FF2B5EF4-FFF2-40B4-BE49-F238E27FC236}">
                  <a16:creationId xmlns:a16="http://schemas.microsoft.com/office/drawing/2014/main" id="{FA3FE77C-31AE-4C91-B344-185282BD7FAA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118">
              <a:extLst>
                <a:ext uri="{FF2B5EF4-FFF2-40B4-BE49-F238E27FC236}">
                  <a16:creationId xmlns:a16="http://schemas.microsoft.com/office/drawing/2014/main" id="{70F718E8-EB8E-4E6E-930F-C32D9068B441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0BC28-9B2D-4F0A-BA0C-DE298F58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CDAE9-360A-4342-A5EA-965FBD3AB10A}"/>
              </a:ext>
            </a:extLst>
          </p:cNvPr>
          <p:cNvSpPr txBox="1"/>
          <p:nvPr/>
        </p:nvSpPr>
        <p:spPr>
          <a:xfrm>
            <a:off x="2150075" y="1215136"/>
            <a:ext cx="52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Introduction</a:t>
            </a:r>
            <a:endParaRPr lang="en-IN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6EB9-EACE-4F74-A067-DE3EBDD1AB7D}"/>
              </a:ext>
            </a:extLst>
          </p:cNvPr>
          <p:cNvSpPr txBox="1"/>
          <p:nvPr/>
        </p:nvSpPr>
        <p:spPr>
          <a:xfrm>
            <a:off x="2150075" y="2084172"/>
            <a:ext cx="70021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A functional 32-bit kernel written in C and x86 assembly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VGA 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Keyboard Driver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Mouse Driver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Port a section of the C standard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Excludes networking, Crypto etc.</a:t>
            </a:r>
          </a:p>
          <a:p>
            <a:pPr>
              <a:lnSpc>
                <a:spcPct val="150000"/>
              </a:lnSpc>
            </a:pPr>
            <a:endParaRPr lang="en-IN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FE62-7D76-4B91-BC46-6E4307F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CDAE9-360A-4342-A5EA-965FBD3AB10A}"/>
              </a:ext>
            </a:extLst>
          </p:cNvPr>
          <p:cNvSpPr txBox="1"/>
          <p:nvPr/>
        </p:nvSpPr>
        <p:spPr>
          <a:xfrm>
            <a:off x="2150075" y="1215136"/>
            <a:ext cx="52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Motivation</a:t>
            </a:r>
            <a:endParaRPr lang="en-IN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6EB9-EACE-4F74-A067-DE3EBDD1AB7D}"/>
              </a:ext>
            </a:extLst>
          </p:cNvPr>
          <p:cNvSpPr txBox="1"/>
          <p:nvPr/>
        </p:nvSpPr>
        <p:spPr>
          <a:xfrm>
            <a:off x="2150075" y="2084172"/>
            <a:ext cx="7002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Wanted to </a:t>
            </a:r>
            <a:r>
              <a:rPr lang="en-US" b="1" dirty="0">
                <a:latin typeface="Roboto Medium" panose="02000000000000000000" pitchFamily="2" charset="0"/>
                <a:ea typeface="Roboto Medium" panose="02000000000000000000" pitchFamily="2" charset="0"/>
              </a:rPr>
              <a:t>challenge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ourselves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Introduce students to systems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Introduce students to clean code &amp; clean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Introduce students to </a:t>
            </a:r>
            <a:r>
              <a:rPr lang="en-IN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devOps</a:t>
            </a:r>
            <a:endParaRPr lang="en-IN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8687E-3E3E-4E5F-A618-6E6699A4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8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CDAE9-360A-4342-A5EA-965FBD3AB10A}"/>
              </a:ext>
            </a:extLst>
          </p:cNvPr>
          <p:cNvSpPr txBox="1"/>
          <p:nvPr/>
        </p:nvSpPr>
        <p:spPr>
          <a:xfrm>
            <a:off x="2150075" y="1215136"/>
            <a:ext cx="52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Existing Systems</a:t>
            </a:r>
            <a:endParaRPr lang="en-IN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6EB9-EACE-4F74-A067-DE3EBDD1AB7D}"/>
              </a:ext>
            </a:extLst>
          </p:cNvPr>
          <p:cNvSpPr txBox="1"/>
          <p:nvPr/>
        </p:nvSpPr>
        <p:spPr>
          <a:xfrm>
            <a:off x="2150075" y="2084172"/>
            <a:ext cx="7002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Linux Kernel – 27.8 million SLOC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Windows Research 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MINIX – microkernel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>Redox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IN" dirty="0">
                <a:latin typeface="Roboto Medium" panose="02000000000000000000" pitchFamily="2" charset="0"/>
                <a:ea typeface="Roboto Medium" panose="02000000000000000000" pitchFamily="2" charset="0"/>
              </a:rPr>
              <a:t>based on MINIX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2771-5195-4B5F-8BF4-1DC364A3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CDAE9-360A-4342-A5EA-965FBD3AB10A}"/>
              </a:ext>
            </a:extLst>
          </p:cNvPr>
          <p:cNvSpPr txBox="1"/>
          <p:nvPr/>
        </p:nvSpPr>
        <p:spPr>
          <a:xfrm>
            <a:off x="2150075" y="1215136"/>
            <a:ext cx="52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Requirements </a:t>
            </a:r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( end user )</a:t>
            </a:r>
            <a:endParaRPr lang="en-IN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6EB9-EACE-4F74-A067-DE3EBDD1AB7D}"/>
              </a:ext>
            </a:extLst>
          </p:cNvPr>
          <p:cNvSpPr txBox="1"/>
          <p:nvPr/>
        </p:nvSpPr>
        <p:spPr>
          <a:xfrm>
            <a:off x="2150075" y="2084172"/>
            <a:ext cx="7002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Will run on any computer with Intel/AMD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1GB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Regular computing hardware such as monitor, mouse and keyboard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951D3-243F-48FB-A9B8-A969E02A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CDAE9-360A-4342-A5EA-965FBD3AB10A}"/>
              </a:ext>
            </a:extLst>
          </p:cNvPr>
          <p:cNvSpPr txBox="1"/>
          <p:nvPr/>
        </p:nvSpPr>
        <p:spPr>
          <a:xfrm>
            <a:off x="2150075" y="1215136"/>
            <a:ext cx="52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Requirements </a:t>
            </a:r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( dev )</a:t>
            </a:r>
            <a:endParaRPr lang="en-IN" sz="3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6EB9-EACE-4F74-A067-DE3EBDD1AB7D}"/>
              </a:ext>
            </a:extLst>
          </p:cNvPr>
          <p:cNvSpPr txBox="1"/>
          <p:nvPr/>
        </p:nvSpPr>
        <p:spPr>
          <a:xfrm>
            <a:off x="2150074" y="2084172"/>
            <a:ext cx="61536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Linux based distro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GNU Linker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GNU Assembler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GCC Cross Compiler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GRUB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Machine software of choice</a:t>
            </a:r>
            <a:b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baseline="30000" dirty="0">
                <a:latin typeface="Roboto Medium" panose="02000000000000000000" pitchFamily="2" charset="0"/>
                <a:ea typeface="Roboto Medium" panose="02000000000000000000" pitchFamily="2" charset="0"/>
              </a:rPr>
              <a:t>For example: QEMU or VirtualBox</a:t>
            </a:r>
            <a:endParaRPr lang="en-US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Communication Platform</a:t>
            </a:r>
            <a:b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baseline="30000" dirty="0">
                <a:latin typeface="Roboto Medium" panose="02000000000000000000" pitchFamily="2" charset="0"/>
                <a:ea typeface="Roboto Medium" panose="02000000000000000000" pitchFamily="2" charset="0"/>
              </a:rPr>
              <a:t>For example: Slack or Discord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613E-BA05-4CA4-B38B-C2D73EFE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7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0B41D-E709-4857-8E62-14928215CF3F}"/>
              </a:ext>
            </a:extLst>
          </p:cNvPr>
          <p:cNvSpPr txBox="1"/>
          <p:nvPr/>
        </p:nvSpPr>
        <p:spPr>
          <a:xfrm>
            <a:off x="4579161" y="1931005"/>
            <a:ext cx="320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Thank You</a:t>
            </a:r>
            <a:endParaRPr lang="en-IN" sz="4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7D60A-BEDA-46A2-8BE3-238302D01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52" y="3008181"/>
            <a:ext cx="420819" cy="420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DED6E6-5C09-4EAF-93E7-87270E4E7DC5}"/>
              </a:ext>
            </a:extLst>
          </p:cNvPr>
          <p:cNvSpPr txBox="1"/>
          <p:nvPr/>
        </p:nvSpPr>
        <p:spPr>
          <a:xfrm>
            <a:off x="3477371" y="3055822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https://github.com/DaxKernel/OS</a:t>
            </a:r>
            <a:endParaRPr lang="en-IN" sz="1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9F2990-7885-4B96-9901-9CF866863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5075" y="3008181"/>
            <a:ext cx="400887" cy="4138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B25BEC-A87C-4C3A-9E46-363BB0C8FD1B}"/>
              </a:ext>
            </a:extLst>
          </p:cNvPr>
          <p:cNvSpPr txBox="1"/>
          <p:nvPr/>
        </p:nvSpPr>
        <p:spPr>
          <a:xfrm>
            <a:off x="6985962" y="3092156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https://daxkernel.github.io/</a:t>
            </a:r>
            <a:endParaRPr lang="en-IN" sz="1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46847DF-8E11-470E-B5A9-4E9CA5AA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1249-7DEE-425F-9B85-FE9738E42FC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5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midhun</dc:creator>
  <cp:lastModifiedBy>midhun</cp:lastModifiedBy>
  <cp:revision>28</cp:revision>
  <dcterms:created xsi:type="dcterms:W3CDTF">2020-10-29T06:58:19Z</dcterms:created>
  <dcterms:modified xsi:type="dcterms:W3CDTF">2020-10-30T12:20:51Z</dcterms:modified>
</cp:coreProperties>
</file>