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5.jpg" ContentType="image/pn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76" r:id="rId11"/>
    <p:sldId id="265" r:id="rId12"/>
    <p:sldId id="275" r:id="rId13"/>
    <p:sldId id="277" r:id="rId14"/>
    <p:sldId id="278" r:id="rId15"/>
    <p:sldId id="266" r:id="rId16"/>
    <p:sldId id="267" r:id="rId17"/>
    <p:sldId id="268" r:id="rId18"/>
    <p:sldId id="269" r:id="rId19"/>
    <p:sldId id="270" r:id="rId20"/>
    <p:sldId id="271" r:id="rId21"/>
    <p:sldId id="272" r:id="rId22"/>
    <p:sldId id="273" r:id="rId23"/>
    <p:sldId id="274"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cbb5c3e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cbb5c3e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021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dde30ffb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dde30ffb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dde30ffb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dde30ffb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110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dde30ffbc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dde30ffb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dde30ffbc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dde30ffb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dde30ffb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dde30ffb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dde30ffbc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dde30ffb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2cbb5c3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2cbb5c3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dde30ffbc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dde30ffb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2cbb5c3e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2cbb5c3e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2cbb5c3e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2cbb5c3e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de30ff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dde30ff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dde30ffb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dde30ffb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dde30ffb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dde30ffb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dde30ffb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dde30ffb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dde30ff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dde30ff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dde30ffb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dde30ffb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cbb5c3e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cbb5c3e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2/9/2022</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918033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2965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28471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0530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0540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24265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43299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2078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86599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4895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82615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2/9/2022</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03661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2/9/2022</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24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hyperlink" Target="https://keras.io/api/" TargetMode="External"/><Relationship Id="rId3" Type="http://schemas.openxmlformats.org/officeDocument/2006/relationships/hyperlink" Target="https://data-flair.training/blogs/" TargetMode="External"/><Relationship Id="rId7" Type="http://schemas.openxmlformats.org/officeDocument/2006/relationships/hyperlink" Target="https://www.tensorflow.org/guide/keras/rnn"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hyperlink" Target="https://docs.opencv.org/4.x/d4/db1/tutorial_documentation.html" TargetMode="External"/><Relationship Id="rId5" Type="http://schemas.openxmlformats.org/officeDocument/2006/relationships/hyperlink" Target="https://www.tensorflow.org/api_docs/python/tf" TargetMode="External"/><Relationship Id="rId4" Type="http://schemas.openxmlformats.org/officeDocument/2006/relationships/hyperlink" Target="https://towardsdatascience.com/tagged/machine-learning-project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www.cse.cuhk.edu.hk/leojia/projects/detectabnormal/dataset.html"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svcl.ucsd.edu/projects/anomaly/dataset.html"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692" y="859537"/>
            <a:ext cx="8520600" cy="1871472"/>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800" dirty="0">
                <a:latin typeface="Arial Rounded MT Bold" panose="020F0704030504030204" pitchFamily="34" charset="0"/>
              </a:rPr>
              <a:t>Intelligent Video Surveillance</a:t>
            </a:r>
            <a:endParaRPr sz="4800" dirty="0">
              <a:latin typeface="Arial Rounded MT Bold" panose="020F0704030504030204" pitchFamily="34" charset="0"/>
            </a:endParaRPr>
          </a:p>
        </p:txBody>
      </p:sp>
      <p:sp>
        <p:nvSpPr>
          <p:cNvPr id="55" name="Google Shape;55;p13"/>
          <p:cNvSpPr txBox="1">
            <a:spLocks noGrp="1"/>
          </p:cNvSpPr>
          <p:nvPr>
            <p:ph type="subTitle" idx="1"/>
          </p:nvPr>
        </p:nvSpPr>
        <p:spPr>
          <a:xfrm>
            <a:off x="311692" y="2826794"/>
            <a:ext cx="8520600" cy="57747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000" i="1" dirty="0">
                <a:latin typeface="Comic Sans MS" panose="030F0702030302020204" pitchFamily="66" charset="0"/>
              </a:rPr>
              <a:t>End of human monitoring to CCTV</a:t>
            </a:r>
            <a:endParaRPr sz="2000" i="1" dirty="0">
              <a:latin typeface="Comic Sans MS" panose="030F0702030302020204" pitchFamily="66" charset="0"/>
            </a:endParaRPr>
          </a:p>
        </p:txBody>
      </p:sp>
      <p:pic>
        <p:nvPicPr>
          <p:cNvPr id="4" name="Picture 3">
            <a:extLst>
              <a:ext uri="{FF2B5EF4-FFF2-40B4-BE49-F238E27FC236}">
                <a16:creationId xmlns:a16="http://schemas.microsoft.com/office/drawing/2014/main" id="{DD3EA5F3-89B1-40DB-B6D7-154DD997C2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692" y="180187"/>
            <a:ext cx="896891" cy="801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F22152FA-A585-4149-AE2D-09502B36BA2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58168" y="186282"/>
            <a:ext cx="774124" cy="795174"/>
          </a:xfrm>
          <a:prstGeom prst="roundRect">
            <a:avLst>
              <a:gd name="adj" fmla="val 4657"/>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Flow diagram</a:t>
            </a:r>
            <a:endParaRPr/>
          </a:p>
        </p:txBody>
      </p:sp>
      <p:sp>
        <p:nvSpPr>
          <p:cNvPr id="104" name="Google Shape;104;p21"/>
          <p:cNvSpPr txBox="1">
            <a:spLocks noGrp="1"/>
          </p:cNvSpPr>
          <p:nvPr>
            <p:ph type="body" idx="1"/>
          </p:nvPr>
        </p:nvSpPr>
        <p:spPr>
          <a:xfrm>
            <a:off x="481584" y="1100136"/>
            <a:ext cx="8265774" cy="3468739"/>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05" name="Google Shape;105;p21"/>
          <p:cNvPicPr preferRelativeResize="0"/>
          <p:nvPr/>
        </p:nvPicPr>
        <p:blipFill>
          <a:blip r:embed="rId3">
            <a:alphaModFix/>
          </a:blip>
          <a:stretch>
            <a:fillRect/>
          </a:stretch>
        </p:blipFill>
        <p:spPr>
          <a:xfrm>
            <a:off x="481584" y="1100137"/>
            <a:ext cx="8265774" cy="3520670"/>
          </a:xfrm>
          <a:prstGeom prst="rect">
            <a:avLst/>
          </a:prstGeom>
          <a:noFill/>
          <a:ln>
            <a:noFill/>
          </a:ln>
        </p:spPr>
      </p:pic>
    </p:spTree>
    <p:extLst>
      <p:ext uri="{BB962C8B-B14F-4D97-AF65-F5344CB8AC3E}">
        <p14:creationId xmlns:p14="http://schemas.microsoft.com/office/powerpoint/2010/main" val="3352818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Technologies used in Intelligent video surveillance</a:t>
            </a:r>
            <a:endParaRPr/>
          </a:p>
        </p:txBody>
      </p:sp>
      <p:sp>
        <p:nvSpPr>
          <p:cNvPr id="111" name="Google Shape;111;p22"/>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Tensorflow</a:t>
            </a:r>
            <a:endParaRPr/>
          </a:p>
          <a:p>
            <a:pPr marL="457200" lvl="0" indent="-342900" algn="l" rtl="0">
              <a:spcBef>
                <a:spcPts val="0"/>
              </a:spcBef>
              <a:spcAft>
                <a:spcPts val="0"/>
              </a:spcAft>
              <a:buSzPts val="1800"/>
              <a:buChar char="●"/>
            </a:pPr>
            <a:r>
              <a:rPr lang="en-GB"/>
              <a:t>Keras</a:t>
            </a:r>
            <a:endParaRPr/>
          </a:p>
          <a:p>
            <a:pPr marL="457200" lvl="0" indent="-342900" algn="l" rtl="0">
              <a:spcBef>
                <a:spcPts val="0"/>
              </a:spcBef>
              <a:spcAft>
                <a:spcPts val="0"/>
              </a:spcAft>
              <a:buSzPts val="1800"/>
              <a:buChar char="●"/>
            </a:pPr>
            <a:r>
              <a:rPr lang="en-GB"/>
              <a:t>openCV</a:t>
            </a:r>
            <a:endParaRPr/>
          </a:p>
          <a:p>
            <a:pPr marL="457200" lvl="0" indent="-342900" algn="l" rtl="0">
              <a:spcBef>
                <a:spcPts val="0"/>
              </a:spcBef>
              <a:spcAft>
                <a:spcPts val="0"/>
              </a:spcAft>
              <a:buSzPts val="1800"/>
              <a:buChar char="●"/>
            </a:pPr>
            <a:r>
              <a:rPr lang="en-GB"/>
              <a:t>Object detection</a:t>
            </a:r>
            <a:endParaRPr/>
          </a:p>
          <a:p>
            <a:pPr marL="457200" lvl="0" indent="-342900" algn="l" rtl="0">
              <a:spcBef>
                <a:spcPts val="0"/>
              </a:spcBef>
              <a:spcAft>
                <a:spcPts val="0"/>
              </a:spcAft>
              <a:buSzPts val="1800"/>
              <a:buChar char="●"/>
            </a:pPr>
            <a:r>
              <a:rPr lang="en-GB"/>
              <a:t>Object colour classification</a:t>
            </a:r>
            <a:endParaRPr/>
          </a:p>
          <a:p>
            <a:pPr marL="457200" lvl="0" indent="-342900" algn="l" rtl="0">
              <a:spcBef>
                <a:spcPts val="0"/>
              </a:spcBef>
              <a:spcAft>
                <a:spcPts val="0"/>
              </a:spcAft>
              <a:buSzPts val="1800"/>
              <a:buChar char="●"/>
            </a:pPr>
            <a:r>
              <a:rPr lang="en-GB"/>
              <a:t>Abnormal event definition and classification</a:t>
            </a:r>
            <a:endParaRPr/>
          </a:p>
          <a:p>
            <a:pPr marL="457200" lvl="0" indent="-342900" algn="l" rtl="0">
              <a:spcBef>
                <a:spcPts val="0"/>
              </a:spcBef>
              <a:spcAft>
                <a:spcPts val="0"/>
              </a:spcAft>
              <a:buSzPts val="1800"/>
              <a:buChar char="●"/>
            </a:pPr>
            <a:r>
              <a:rPr lang="en-GB"/>
              <a:t>Color image to gray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2966-6D4B-4EBB-83A3-8BAF2CA813CE}"/>
              </a:ext>
            </a:extLst>
          </p:cNvPr>
          <p:cNvSpPr>
            <a:spLocks noGrp="1"/>
          </p:cNvSpPr>
          <p:nvPr>
            <p:ph type="title"/>
          </p:nvPr>
        </p:nvSpPr>
        <p:spPr/>
        <p:txBody>
          <a:bodyPr/>
          <a:lstStyle/>
          <a:p>
            <a:r>
              <a:rPr lang="en-US" dirty="0"/>
              <a:t>What is TensorFlow ?</a:t>
            </a:r>
            <a:endParaRPr lang="en-IN" dirty="0"/>
          </a:p>
        </p:txBody>
      </p:sp>
      <p:sp>
        <p:nvSpPr>
          <p:cNvPr id="3" name="Text Placeholder 2">
            <a:extLst>
              <a:ext uri="{FF2B5EF4-FFF2-40B4-BE49-F238E27FC236}">
                <a16:creationId xmlns:a16="http://schemas.microsoft.com/office/drawing/2014/main" id="{B7745446-43FF-4685-8367-02E728870FC9}"/>
              </a:ext>
            </a:extLst>
          </p:cNvPr>
          <p:cNvSpPr>
            <a:spLocks noGrp="1"/>
          </p:cNvSpPr>
          <p:nvPr>
            <p:ph type="body" idx="1"/>
          </p:nvPr>
        </p:nvSpPr>
        <p:spPr/>
        <p:txBody>
          <a:bodyPr/>
          <a:lstStyle/>
          <a:p>
            <a:pPr>
              <a:lnSpc>
                <a:spcPct val="150000"/>
              </a:lnSpc>
            </a:pPr>
            <a:r>
              <a:rPr lang="en-US" dirty="0"/>
              <a:t>TensorFlow is an open-source library and end to end platform for Deep learning and Machine learning.</a:t>
            </a:r>
          </a:p>
          <a:p>
            <a:pPr>
              <a:lnSpc>
                <a:spcPct val="150000"/>
              </a:lnSpc>
            </a:pPr>
            <a:r>
              <a:rPr lang="en-US" dirty="0"/>
              <a:t>Developed by Google Brain Team and released in November 2015.</a:t>
            </a:r>
          </a:p>
          <a:p>
            <a:pPr>
              <a:lnSpc>
                <a:spcPct val="150000"/>
              </a:lnSpc>
            </a:pPr>
            <a:r>
              <a:rPr lang="en-US" dirty="0"/>
              <a:t>TensorFlow ease the process of acquiring data, training models, solving predictions and refining future results.</a:t>
            </a:r>
          </a:p>
          <a:p>
            <a:pPr>
              <a:lnSpc>
                <a:spcPct val="150000"/>
              </a:lnSpc>
            </a:pPr>
            <a:r>
              <a:rPr lang="en-US" dirty="0"/>
              <a:t>TensorFlow is a software library for numerical computation and large scale machine learning.</a:t>
            </a:r>
          </a:p>
          <a:p>
            <a:pPr>
              <a:lnSpc>
                <a:spcPct val="150000"/>
              </a:lnSpc>
            </a:pPr>
            <a:r>
              <a:rPr lang="en-US" dirty="0"/>
              <a:t>TensorFlow is use to classify the image &amp; detect object in machine learning.</a:t>
            </a:r>
          </a:p>
          <a:p>
            <a:pPr>
              <a:lnSpc>
                <a:spcPct val="150000"/>
              </a:lnSpc>
            </a:pPr>
            <a:r>
              <a:rPr lang="en-US" dirty="0"/>
              <a:t>Tensors is a vector or matrix of n dimensions which is standard way of representing data in deep learning.</a:t>
            </a:r>
          </a:p>
          <a:p>
            <a:endParaRPr lang="en-IN" dirty="0"/>
          </a:p>
        </p:txBody>
      </p:sp>
    </p:spTree>
    <p:extLst>
      <p:ext uri="{BB962C8B-B14F-4D97-AF65-F5344CB8AC3E}">
        <p14:creationId xmlns:p14="http://schemas.microsoft.com/office/powerpoint/2010/main" val="259963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C792-AE21-4344-9299-C74A3B84C606}"/>
              </a:ext>
            </a:extLst>
          </p:cNvPr>
          <p:cNvSpPr>
            <a:spLocks noGrp="1"/>
          </p:cNvSpPr>
          <p:nvPr>
            <p:ph type="title"/>
          </p:nvPr>
        </p:nvSpPr>
        <p:spPr/>
        <p:txBody>
          <a:bodyPr/>
          <a:lstStyle/>
          <a:p>
            <a:r>
              <a:rPr lang="en-US" dirty="0"/>
              <a:t>What is </a:t>
            </a:r>
            <a:r>
              <a:rPr lang="en-US" dirty="0" err="1"/>
              <a:t>Keras</a:t>
            </a:r>
            <a:r>
              <a:rPr lang="en-US" dirty="0"/>
              <a:t> ?</a:t>
            </a:r>
            <a:endParaRPr lang="en-IN" dirty="0"/>
          </a:p>
        </p:txBody>
      </p:sp>
      <p:sp>
        <p:nvSpPr>
          <p:cNvPr id="3" name="Text Placeholder 2">
            <a:extLst>
              <a:ext uri="{FF2B5EF4-FFF2-40B4-BE49-F238E27FC236}">
                <a16:creationId xmlns:a16="http://schemas.microsoft.com/office/drawing/2014/main" id="{BD957FA1-EC39-4B36-84ED-5BAD45EA12EB}"/>
              </a:ext>
            </a:extLst>
          </p:cNvPr>
          <p:cNvSpPr>
            <a:spLocks noGrp="1"/>
          </p:cNvSpPr>
          <p:nvPr>
            <p:ph type="body" idx="1"/>
          </p:nvPr>
        </p:nvSpPr>
        <p:spPr/>
        <p:txBody>
          <a:bodyPr/>
          <a:lstStyle/>
          <a:p>
            <a:pPr>
              <a:lnSpc>
                <a:spcPct val="150000"/>
              </a:lnSpc>
            </a:pPr>
            <a:r>
              <a:rPr lang="en-US" dirty="0" err="1"/>
              <a:t>Keras</a:t>
            </a:r>
            <a:r>
              <a:rPr lang="en-US" dirty="0"/>
              <a:t> is a open-source and high-level deep learning API written in Python for neural networks.</a:t>
            </a:r>
          </a:p>
          <a:p>
            <a:pPr>
              <a:lnSpc>
                <a:spcPct val="150000"/>
              </a:lnSpc>
            </a:pPr>
            <a:r>
              <a:rPr lang="en-US" dirty="0"/>
              <a:t>It supports multiple backend neural network computations like Theano and TensorFlow and makes implementing neural network easily.</a:t>
            </a:r>
          </a:p>
          <a:p>
            <a:pPr>
              <a:lnSpc>
                <a:spcPct val="150000"/>
              </a:lnSpc>
            </a:pPr>
            <a:r>
              <a:rPr lang="en-US" dirty="0"/>
              <a:t>It runs in CPU and GPU both.</a:t>
            </a:r>
          </a:p>
          <a:p>
            <a:pPr>
              <a:lnSpc>
                <a:spcPct val="150000"/>
              </a:lnSpc>
            </a:pPr>
            <a:r>
              <a:rPr lang="en-US" dirty="0"/>
              <a:t>It supports almost all models of neural network.</a:t>
            </a:r>
            <a:endParaRPr lang="en-IN" dirty="0"/>
          </a:p>
        </p:txBody>
      </p:sp>
    </p:spTree>
    <p:extLst>
      <p:ext uri="{BB962C8B-B14F-4D97-AF65-F5344CB8AC3E}">
        <p14:creationId xmlns:p14="http://schemas.microsoft.com/office/powerpoint/2010/main" val="3090369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77E2-37F1-4579-BA9E-911824A56DA0}"/>
              </a:ext>
            </a:extLst>
          </p:cNvPr>
          <p:cNvSpPr>
            <a:spLocks noGrp="1"/>
          </p:cNvSpPr>
          <p:nvPr>
            <p:ph type="title"/>
          </p:nvPr>
        </p:nvSpPr>
        <p:spPr/>
        <p:txBody>
          <a:bodyPr/>
          <a:lstStyle/>
          <a:p>
            <a:r>
              <a:rPr lang="en-US" dirty="0"/>
              <a:t>What is OpenCV ?</a:t>
            </a:r>
            <a:endParaRPr lang="en-IN" dirty="0"/>
          </a:p>
        </p:txBody>
      </p:sp>
      <p:sp>
        <p:nvSpPr>
          <p:cNvPr id="3" name="Text Placeholder 2">
            <a:extLst>
              <a:ext uri="{FF2B5EF4-FFF2-40B4-BE49-F238E27FC236}">
                <a16:creationId xmlns:a16="http://schemas.microsoft.com/office/drawing/2014/main" id="{16926B4C-D7E5-47C1-9CC1-5DDEF544E8B2}"/>
              </a:ext>
            </a:extLst>
          </p:cNvPr>
          <p:cNvSpPr>
            <a:spLocks noGrp="1"/>
          </p:cNvSpPr>
          <p:nvPr>
            <p:ph type="body" idx="1"/>
          </p:nvPr>
        </p:nvSpPr>
        <p:spPr/>
        <p:txBody>
          <a:bodyPr/>
          <a:lstStyle/>
          <a:p>
            <a:pPr>
              <a:lnSpc>
                <a:spcPct val="150000"/>
              </a:lnSpc>
            </a:pPr>
            <a:r>
              <a:rPr lang="en-US" dirty="0"/>
              <a:t>OpenCV is a library of programming functions mainly aimed at real-time computer vision.</a:t>
            </a:r>
          </a:p>
          <a:p>
            <a:pPr>
              <a:lnSpc>
                <a:spcPct val="150000"/>
              </a:lnSpc>
            </a:pPr>
            <a:r>
              <a:rPr lang="en-US" dirty="0"/>
              <a:t>Originally developed by Intel.</a:t>
            </a:r>
          </a:p>
          <a:p>
            <a:pPr>
              <a:lnSpc>
                <a:spcPct val="150000"/>
              </a:lnSpc>
            </a:pPr>
            <a:r>
              <a:rPr lang="en-US" dirty="0"/>
              <a:t>The library is cross-platform and free for use under the open-source BSD license.</a:t>
            </a:r>
          </a:p>
          <a:p>
            <a:pPr>
              <a:lnSpc>
                <a:spcPct val="150000"/>
              </a:lnSpc>
            </a:pPr>
            <a:r>
              <a:rPr lang="en-US" dirty="0"/>
              <a:t>OpenCV is written in C++ and its primary interface is in C++.</a:t>
            </a:r>
          </a:p>
          <a:p>
            <a:pPr>
              <a:lnSpc>
                <a:spcPct val="150000"/>
              </a:lnSpc>
            </a:pPr>
            <a:r>
              <a:rPr lang="en-US" dirty="0"/>
              <a:t>There are bindings in Python, Java and MATLAB/OCTAVE.</a:t>
            </a:r>
            <a:endParaRPr lang="en-IN" dirty="0"/>
          </a:p>
        </p:txBody>
      </p:sp>
    </p:spTree>
    <p:extLst>
      <p:ext uri="{BB962C8B-B14F-4D97-AF65-F5344CB8AC3E}">
        <p14:creationId xmlns:p14="http://schemas.microsoft.com/office/powerpoint/2010/main" val="120166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Use of TensorFlow, </a:t>
            </a:r>
            <a:r>
              <a:rPr lang="en-US" dirty="0" err="1"/>
              <a:t>keras</a:t>
            </a:r>
            <a:r>
              <a:rPr lang="en-US" dirty="0"/>
              <a:t> and OpenCV</a:t>
            </a:r>
          </a:p>
        </p:txBody>
      </p:sp>
      <p:sp>
        <p:nvSpPr>
          <p:cNvPr id="117" name="Google Shape;117;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Modern video cameras capture a wide range of information about people, vehicles, events etc.</a:t>
            </a:r>
          </a:p>
          <a:p>
            <a:pPr marL="0" lvl="0" indent="0" algn="l" rtl="0">
              <a:spcBef>
                <a:spcPts val="1200"/>
              </a:spcBef>
              <a:spcAft>
                <a:spcPts val="0"/>
              </a:spcAft>
              <a:buNone/>
            </a:pPr>
            <a:r>
              <a:rPr lang="en-US" dirty="0"/>
              <a:t>The type of information captured is dependent upon a number of parameters like camera type, camera angle, field of view, day or night, weather of area etc.</a:t>
            </a:r>
          </a:p>
          <a:p>
            <a:pPr marL="0" lvl="0" indent="0" algn="l" rtl="0">
              <a:spcBef>
                <a:spcPts val="1200"/>
              </a:spcBef>
              <a:spcAft>
                <a:spcPts val="1200"/>
              </a:spcAft>
              <a:buNone/>
            </a:pPr>
            <a:r>
              <a:rPr lang="en-US" dirty="0"/>
              <a:t>To automatically detect each type of information requires specialized sets of algorithms used which are predefined in TensorFlow, </a:t>
            </a:r>
            <a:r>
              <a:rPr lang="en-US" dirty="0" err="1"/>
              <a:t>Keras</a:t>
            </a:r>
            <a:r>
              <a:rPr lang="en-US" dirty="0"/>
              <a:t> and OpenCV like frameworks.</a:t>
            </a:r>
          </a:p>
        </p:txBody>
      </p:sp>
    </p:spTree>
    <p:extLst>
      <p:ext uri="{BB962C8B-B14F-4D97-AF65-F5344CB8AC3E}">
        <p14:creationId xmlns:p14="http://schemas.microsoft.com/office/powerpoint/2010/main" val="2666618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p:spPr>
        <p:txBody>
          <a:bodyPr spcFirstLastPara="1" wrap="square" lIns="91425" tIns="91425" rIns="91425" bIns="91425" anchor="t" anchorCtr="0">
            <a:normAutofit/>
          </a:bodyPr>
          <a:lstStyle/>
          <a:p>
            <a:pPr lvl="0"/>
            <a:r>
              <a:rPr lang="en-GB"/>
              <a:t>Object detection</a:t>
            </a:r>
          </a:p>
        </p:txBody>
      </p:sp>
      <p:sp>
        <p:nvSpPr>
          <p:cNvPr id="123" name="Google Shape;123;p24"/>
          <p:cNvSpPr txBox="1">
            <a:spLocks noGrp="1"/>
          </p:cNvSpPr>
          <p:nvPr>
            <p:ph type="body" idx="1"/>
          </p:nvPr>
        </p:nvSpPr>
        <p:spPr>
          <a:xfrm>
            <a:off x="311700" y="1152475"/>
            <a:ext cx="8520600" cy="3416400"/>
          </a:xfrm>
        </p:spPr>
        <p:txBody>
          <a:bodyPr spcFirstLastPara="1" wrap="square" lIns="91425" tIns="91425" rIns="91425" bIns="91425" anchor="t" anchorCtr="0">
            <a:normAutofit/>
          </a:bodyPr>
          <a:lstStyle/>
          <a:p>
            <a:pPr marL="114300" lvl="0" indent="0">
              <a:lnSpc>
                <a:spcPct val="150000"/>
              </a:lnSpc>
              <a:buNone/>
            </a:pPr>
            <a:r>
              <a:rPr lang="en-GB" dirty="0"/>
              <a:t>One of the core capabilities of intelligent video surveillance system is that the ability to detect and track moving objects.</a:t>
            </a:r>
          </a:p>
          <a:p>
            <a:pPr marL="114300" lvl="0" indent="0">
              <a:lnSpc>
                <a:spcPct val="150000"/>
              </a:lnSpc>
              <a:buNone/>
            </a:pPr>
            <a:r>
              <a:rPr lang="en-GB" dirty="0"/>
              <a:t>Object detection is a technology that include computer vision and image processing use to detect images and videos.</a:t>
            </a:r>
          </a:p>
          <a:p>
            <a:pPr marL="114300" lvl="0" indent="0">
              <a:lnSpc>
                <a:spcPct val="150000"/>
              </a:lnSpc>
              <a:buNone/>
            </a:pPr>
            <a:r>
              <a:rPr lang="en-GB" dirty="0"/>
              <a:t>Object detection algorithms are typically statistical learning algorithms that dynamically learn the scene background model and use the reference model to determine which parts of scene correspond to moving objects.</a:t>
            </a:r>
          </a:p>
          <a:p>
            <a:pPr marL="114300" lvl="0" indent="0">
              <a:buNone/>
            </a:pPr>
            <a:r>
              <a:rPr lang="en-GB" dirty="0"/>
              <a:t>Ex.  Self driving car,  Distance between cars and moving object.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Object color classification</a:t>
            </a:r>
            <a:endParaRPr/>
          </a:p>
        </p:txBody>
      </p:sp>
      <p:sp>
        <p:nvSpPr>
          <p:cNvPr id="129" name="Google Shape;129;p2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Object classification algorithms classify objects into different classes for example, People, Vehicles, Animals etc. and use training data and calibration schemes.</a:t>
            </a:r>
            <a:endParaRPr/>
          </a:p>
          <a:p>
            <a:pPr marL="0" lvl="0" indent="0" algn="l" rtl="0">
              <a:spcBef>
                <a:spcPts val="1200"/>
              </a:spcBef>
              <a:spcAft>
                <a:spcPts val="0"/>
              </a:spcAft>
              <a:buNone/>
            </a:pPr>
            <a:r>
              <a:rPr lang="en-GB"/>
              <a:t>Color classification classifies the dominant color of the object into one of the standard color.</a:t>
            </a:r>
            <a:endParaRPr/>
          </a:p>
          <a:p>
            <a:pPr marL="0" lvl="0" indent="0" algn="l" rtl="0">
              <a:spcBef>
                <a:spcPts val="1200"/>
              </a:spcBef>
              <a:spcAft>
                <a:spcPts val="0"/>
              </a:spcAft>
              <a:buNone/>
            </a:pPr>
            <a:r>
              <a:rPr lang="en-GB"/>
              <a:t>Like : red, green, blue, yellow, black, white.</a:t>
            </a:r>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Abnormal event definition and classification</a:t>
            </a:r>
            <a:endParaRPr/>
          </a:p>
        </p:txBody>
      </p:sp>
      <p:sp>
        <p:nvSpPr>
          <p:cNvPr id="135" name="Google Shape;135;p2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Typically intelligent video surveillance system support a variety of user defined behaviour detection capabilities such as detecting motion within a defined zone, detecting objects that cross a user defined virtual boundary and detecting objects that are abandoned (Like: </a:t>
            </a:r>
            <a:r>
              <a:rPr lang="en-GB" dirty="0" err="1"/>
              <a:t>gunes</a:t>
            </a:r>
            <a:r>
              <a:rPr lang="en-GB" dirty="0"/>
              <a:t>, sharp objects etc.).</a:t>
            </a:r>
            <a:endParaRPr dirty="0"/>
          </a:p>
          <a:p>
            <a:pPr marL="0" lvl="0" indent="0" algn="l" rtl="0">
              <a:spcBef>
                <a:spcPts val="1200"/>
              </a:spcBef>
              <a:spcAft>
                <a:spcPts val="1200"/>
              </a:spcAft>
              <a:buNone/>
            </a:pPr>
            <a:r>
              <a:rPr lang="en-GB" dirty="0"/>
              <a:t>GUI(graphical user interface) tools are used to defined zones of interest, object size and other parameters needed to define the behaviour.</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Implications of Intelligent Video Surveillance </a:t>
            </a:r>
            <a:endParaRPr/>
          </a:p>
        </p:txBody>
      </p:sp>
      <p:sp>
        <p:nvSpPr>
          <p:cNvPr id="141" name="Google Shape;141;p2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Intelligent video surveillance is a technology that has many different applications and potentially has significant implications to surveillance application, namely security and privacy.</a:t>
            </a:r>
            <a:endParaRPr/>
          </a:p>
          <a:p>
            <a:pPr marL="457200" lvl="0" indent="-342900" algn="l" rtl="0">
              <a:spcBef>
                <a:spcPts val="0"/>
              </a:spcBef>
              <a:spcAft>
                <a:spcPts val="0"/>
              </a:spcAft>
              <a:buSzPts val="1800"/>
              <a:buChar char="●"/>
            </a:pPr>
            <a:r>
              <a:rPr lang="en-GB"/>
              <a:t>Security implications : clearly, the ability to provide real time alerts, capture high value video and provide sophisticated forensic video retrieval has the potential to enhance security in various public and private domains.</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a:bodyPr>
          <a:lstStyle/>
          <a:p>
            <a:r>
              <a:rPr lang="en-US" b="1" dirty="0">
                <a:solidFill>
                  <a:schemeClr val="dk1"/>
                </a:solidFill>
                <a:latin typeface="Comic Sans MS" panose="030F0702030302020204" pitchFamily="66" charset="0"/>
                <a:cs typeface="Courier New" panose="02070309020205020404" pitchFamily="49" charset="0"/>
              </a:rPr>
              <a:t>Presented by:</a:t>
            </a: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a:lnSpc>
                <a:spcPct val="200000"/>
              </a:lnSpc>
            </a:pPr>
            <a:r>
              <a:rPr lang="en-US" sz="1600" dirty="0">
                <a:solidFill>
                  <a:schemeClr val="dk1"/>
                </a:solidFill>
                <a:latin typeface="Comic Sans MS" panose="030F0702030302020204" pitchFamily="66" charset="0"/>
              </a:rPr>
              <a:t>Patel Utsav (19BECE30194)</a:t>
            </a:r>
          </a:p>
          <a:p>
            <a:pPr>
              <a:lnSpc>
                <a:spcPct val="200000"/>
              </a:lnSpc>
            </a:pPr>
            <a:r>
              <a:rPr lang="en-US" sz="1600" dirty="0">
                <a:solidFill>
                  <a:schemeClr val="dk1"/>
                </a:solidFill>
                <a:latin typeface="Comic Sans MS" panose="030F0702030302020204" pitchFamily="66" charset="0"/>
              </a:rPr>
              <a:t>Patel Vinay (19BECE30569)</a:t>
            </a:r>
          </a:p>
          <a:p>
            <a:pPr>
              <a:lnSpc>
                <a:spcPct val="200000"/>
              </a:lnSpc>
            </a:pPr>
            <a:r>
              <a:rPr lang="en-US" sz="1600" dirty="0">
                <a:solidFill>
                  <a:schemeClr val="dk1"/>
                </a:solidFill>
                <a:latin typeface="Comic Sans MS" panose="030F0702030302020204" pitchFamily="66" charset="0"/>
              </a:rPr>
              <a:t>Patel Prince (19BECE30556)</a:t>
            </a:r>
          </a:p>
          <a:p>
            <a:pPr>
              <a:lnSpc>
                <a:spcPct val="200000"/>
              </a:lnSpc>
            </a:pPr>
            <a:r>
              <a:rPr lang="en-US" sz="1600" dirty="0">
                <a:solidFill>
                  <a:schemeClr val="dk1"/>
                </a:solidFill>
                <a:latin typeface="Comic Sans MS" panose="030F0702030302020204" pitchFamily="66" charset="0"/>
              </a:rPr>
              <a:t>Patel Dax (19BECE30509)</a:t>
            </a:r>
          </a:p>
          <a:p>
            <a:pPr marL="0" indent="0">
              <a:buNone/>
            </a:pPr>
            <a:endParaRPr lang="en-IN" sz="1200" dirty="0">
              <a:solidFill>
                <a:schemeClr val="dk1"/>
              </a:solidFill>
              <a:latin typeface="Constantia" panose="02030602050306030303" pitchFamily="18" charset="0"/>
            </a:endParaRPr>
          </a:p>
          <a:p>
            <a:pPr marL="0" indent="0">
              <a:buNone/>
            </a:pPr>
            <a:r>
              <a:rPr lang="en-IN" sz="2000" dirty="0">
                <a:solidFill>
                  <a:schemeClr val="dk1"/>
                </a:solidFill>
                <a:latin typeface="Comic Sans MS" panose="030F0702030302020204" pitchFamily="66" charset="0"/>
              </a:rPr>
              <a:t>Group : G-13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Future Scope</a:t>
            </a:r>
            <a:endParaRPr/>
          </a:p>
        </p:txBody>
      </p:sp>
      <p:sp>
        <p:nvSpPr>
          <p:cNvPr id="147" name="Google Shape;147;p2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This technology can be combined with CCTV camera in future to eliminate all human failures.</a:t>
            </a:r>
            <a:endParaRPr dirty="0"/>
          </a:p>
          <a:p>
            <a:pPr marL="457200" lvl="0" indent="-342900" algn="l" rtl="0">
              <a:spcBef>
                <a:spcPts val="0"/>
              </a:spcBef>
              <a:spcAft>
                <a:spcPts val="0"/>
              </a:spcAft>
              <a:buSzPts val="1800"/>
              <a:buChar char="●"/>
            </a:pPr>
            <a:r>
              <a:rPr lang="en-GB" dirty="0"/>
              <a:t>This system can be install to banking, railways, factories, dock yards, airports etc to enhance its security.</a:t>
            </a:r>
            <a:endParaRPr dirty="0"/>
          </a:p>
          <a:p>
            <a:pPr marL="457200" lvl="0" indent="-342900" algn="l" rtl="0">
              <a:spcBef>
                <a:spcPts val="0"/>
              </a:spcBef>
              <a:spcAft>
                <a:spcPts val="0"/>
              </a:spcAft>
              <a:buSzPts val="1800"/>
              <a:buChar char="●"/>
            </a:pPr>
            <a:r>
              <a:rPr lang="en-GB" dirty="0"/>
              <a:t>This system can be coupled with police stations to directly report nearest station to immediately counter any </a:t>
            </a:r>
            <a:r>
              <a:rPr lang="en-GB" dirty="0" err="1"/>
              <a:t>thef’s</a:t>
            </a:r>
            <a:r>
              <a:rPr lang="en-GB" dirty="0"/>
              <a:t>.</a:t>
            </a:r>
            <a:endParaRPr dirty="0"/>
          </a:p>
          <a:p>
            <a:pPr marL="457200" lvl="0" indent="-342900" algn="l" rtl="0">
              <a:spcBef>
                <a:spcPts val="0"/>
              </a:spcBef>
              <a:spcAft>
                <a:spcPts val="0"/>
              </a:spcAft>
              <a:buSzPts val="1800"/>
              <a:buChar char="●"/>
            </a:pPr>
            <a:r>
              <a:rPr lang="en-GB" dirty="0"/>
              <a:t>In future nearest each place will be having CCTV camera so to counter unusual activity it can be use and also for security agency it will help to keep cities secure.</a:t>
            </a:r>
            <a:endParaRPr dirty="0"/>
          </a:p>
          <a:p>
            <a:pPr marL="457200" lvl="0" indent="-342900" algn="l" rtl="0">
              <a:spcBef>
                <a:spcPts val="0"/>
              </a:spcBef>
              <a:spcAft>
                <a:spcPts val="0"/>
              </a:spcAft>
              <a:buSzPts val="1800"/>
              <a:buChar char="●"/>
            </a:pPr>
            <a:r>
              <a:rPr lang="en-GB" dirty="0"/>
              <a:t>In case of medical emergency it can be also used to send alert to hospital.</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Summary</a:t>
            </a:r>
            <a:endParaRPr/>
          </a:p>
        </p:txBody>
      </p:sp>
      <p:sp>
        <p:nvSpPr>
          <p:cNvPr id="153" name="Google Shape;153;p2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dirty="0"/>
              <a:t>we train an autoencoder for abnormal event detection. We train the autoencoder on normal videos. We identify the abnormal events based on the euclidean distance of the custom video feed and the frames predicted by the autoencoder.</a:t>
            </a:r>
            <a:endParaRPr dirty="0"/>
          </a:p>
          <a:p>
            <a:pPr marL="0" lvl="0" indent="0" algn="l" rtl="0">
              <a:spcBef>
                <a:spcPts val="1400"/>
              </a:spcBef>
              <a:spcAft>
                <a:spcPts val="0"/>
              </a:spcAft>
              <a:buClr>
                <a:schemeClr val="dk1"/>
              </a:buClr>
              <a:buSzPts val="1100"/>
              <a:buFont typeface="Arial"/>
              <a:buNone/>
            </a:pPr>
            <a:r>
              <a:rPr lang="en-GB" dirty="0"/>
              <a:t>We set a threshold value for abnormal events to be 0.00064.</a:t>
            </a:r>
            <a:endParaRPr dirty="0"/>
          </a:p>
          <a:p>
            <a:pPr marL="0" lvl="0" indent="0" algn="l" rtl="0">
              <a:spcBef>
                <a:spcPts val="1400"/>
              </a:spcBef>
              <a:spcAft>
                <a:spcPts val="120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References</a:t>
            </a:r>
            <a:endParaRPr/>
          </a:p>
        </p:txBody>
      </p:sp>
      <p:sp>
        <p:nvSpPr>
          <p:cNvPr id="159" name="Google Shape;159;p30"/>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u="sng">
                <a:solidFill>
                  <a:schemeClr val="hlink"/>
                </a:solidFill>
                <a:hlinkClick r:id="rId3"/>
              </a:rPr>
              <a:t>https://data-flair.training/blogs/</a:t>
            </a:r>
            <a:endParaRPr/>
          </a:p>
          <a:p>
            <a:pPr marL="457200" lvl="0" indent="-342900" algn="l" rtl="0">
              <a:spcBef>
                <a:spcPts val="0"/>
              </a:spcBef>
              <a:spcAft>
                <a:spcPts val="0"/>
              </a:spcAft>
              <a:buSzPts val="1800"/>
              <a:buChar char="●"/>
            </a:pPr>
            <a:r>
              <a:rPr lang="en-GB" u="sng">
                <a:solidFill>
                  <a:schemeClr val="hlink"/>
                </a:solidFill>
                <a:hlinkClick r:id="rId4"/>
              </a:rPr>
              <a:t>https://towardsdatascience.com/tagged/machine-learning-projects</a:t>
            </a:r>
            <a:endParaRPr/>
          </a:p>
          <a:p>
            <a:pPr marL="457200" lvl="0" indent="-342900" algn="l" rtl="0">
              <a:spcBef>
                <a:spcPts val="0"/>
              </a:spcBef>
              <a:spcAft>
                <a:spcPts val="0"/>
              </a:spcAft>
              <a:buSzPts val="1800"/>
              <a:buChar char="●"/>
            </a:pPr>
            <a:r>
              <a:rPr lang="en-GB" u="sng">
                <a:solidFill>
                  <a:schemeClr val="hlink"/>
                </a:solidFill>
                <a:hlinkClick r:id="rId5"/>
              </a:rPr>
              <a:t>https://www.tensorflow.org/api_docs/python/tf</a:t>
            </a:r>
            <a:endParaRPr/>
          </a:p>
          <a:p>
            <a:pPr marL="457200" lvl="0" indent="-342900" algn="l" rtl="0">
              <a:spcBef>
                <a:spcPts val="0"/>
              </a:spcBef>
              <a:spcAft>
                <a:spcPts val="0"/>
              </a:spcAft>
              <a:buSzPts val="1800"/>
              <a:buChar char="●"/>
            </a:pPr>
            <a:r>
              <a:rPr lang="en-GB" u="sng">
                <a:solidFill>
                  <a:schemeClr val="hlink"/>
                </a:solidFill>
                <a:hlinkClick r:id="rId6"/>
              </a:rPr>
              <a:t>https://docs.opencv.org/4.x/d4/db1/tutorial_documentation.html</a:t>
            </a:r>
            <a:endParaRPr/>
          </a:p>
          <a:p>
            <a:pPr marL="457200" lvl="0" indent="-342900" algn="l" rtl="0">
              <a:spcBef>
                <a:spcPts val="0"/>
              </a:spcBef>
              <a:spcAft>
                <a:spcPts val="0"/>
              </a:spcAft>
              <a:buSzPts val="1800"/>
              <a:buChar char="●"/>
            </a:pPr>
            <a:r>
              <a:rPr lang="en-GB" u="sng">
                <a:solidFill>
                  <a:schemeClr val="hlink"/>
                </a:solidFill>
                <a:hlinkClick r:id="rId7"/>
              </a:rPr>
              <a:t>https://www.tensorflow.org/guide/keras/rnn</a:t>
            </a:r>
            <a:endParaRPr/>
          </a:p>
          <a:p>
            <a:pPr marL="457200" lvl="0" indent="-342900" algn="l" rtl="0">
              <a:spcBef>
                <a:spcPts val="0"/>
              </a:spcBef>
              <a:spcAft>
                <a:spcPts val="0"/>
              </a:spcAft>
              <a:buSzPts val="1800"/>
              <a:buChar char="●"/>
            </a:pPr>
            <a:r>
              <a:rPr lang="en-GB" u="sng">
                <a:solidFill>
                  <a:schemeClr val="hlink"/>
                </a:solidFill>
                <a:hlinkClick r:id="rId8"/>
              </a:rPr>
              <a:t>https://keras.io/api</a:t>
            </a:r>
            <a:endParaRPr/>
          </a:p>
          <a:p>
            <a:pPr marL="457200" lvl="0" indent="0" algn="l" rtl="0">
              <a:spcBef>
                <a:spcPts val="120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8D28-D56A-4F56-896B-25CFE73D5A66}"/>
              </a:ext>
            </a:extLst>
          </p:cNvPr>
          <p:cNvSpPr>
            <a:spLocks noGrp="1"/>
          </p:cNvSpPr>
          <p:nvPr>
            <p:ph type="title"/>
          </p:nvPr>
        </p:nvSpPr>
        <p:spPr>
          <a:xfrm>
            <a:off x="311700" y="1969917"/>
            <a:ext cx="8520600" cy="1203666"/>
          </a:xfrm>
        </p:spPr>
        <p:txBody>
          <a:bodyPr anchor="ctr">
            <a:normAutofit/>
          </a:bodyPr>
          <a:lstStyle/>
          <a:p>
            <a:pPr algn="ctr"/>
            <a:r>
              <a:rPr lang="en-US" sz="6000" dirty="0">
                <a:latin typeface="Arial Rounded MT Bold" panose="020F0704030504030204" pitchFamily="34" charset="0"/>
              </a:rPr>
              <a:t>Thank you !!</a:t>
            </a:r>
            <a:endParaRPr lang="en-IN" sz="6000" dirty="0">
              <a:latin typeface="Arial Rounded MT Bold" panose="020F0704030504030204" pitchFamily="34" charset="0"/>
            </a:endParaRPr>
          </a:p>
        </p:txBody>
      </p:sp>
    </p:spTree>
    <p:extLst>
      <p:ext uri="{BB962C8B-B14F-4D97-AF65-F5344CB8AC3E}">
        <p14:creationId xmlns:p14="http://schemas.microsoft.com/office/powerpoint/2010/main" val="56357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does “Intelligent Video Surveillance” means ?	</a:t>
            </a:r>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 proposal is to use the concept of ‘artificial intelligence and digital image processing’ in surveillance system to detect crime or crime related events , threats and notify officials accordingly.</a:t>
            </a:r>
            <a:endParaRPr dirty="0"/>
          </a:p>
          <a:p>
            <a:pPr marL="0" lvl="0" indent="0" algn="l" rtl="0">
              <a:spcBef>
                <a:spcPts val="1200"/>
              </a:spcBef>
              <a:spcAft>
                <a:spcPts val="1200"/>
              </a:spcAft>
              <a:buNone/>
            </a:pPr>
            <a:r>
              <a:rPr lang="en-GB" dirty="0"/>
              <a:t>The system could monitor the visual and audio data obtained from the security cameras in-built with microphone and process them to detect crime or crime related events and notify the officials accordingly.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879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Regarding network architecture used</a:t>
            </a: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We have generally seen deep neural networks for computer vision, image classification, and object detection tasks. In this project, we have to extend deep neural networks to 3-dimensional for learning </a:t>
            </a:r>
            <a:r>
              <a:rPr lang="en-GB" dirty="0" err="1"/>
              <a:t>spatio</a:t>
            </a:r>
            <a:r>
              <a:rPr lang="en-GB" dirty="0"/>
              <a:t>-temporal features of the video feed.</a:t>
            </a:r>
            <a:endParaRPr dirty="0"/>
          </a:p>
          <a:p>
            <a:pPr marL="0" lvl="0" indent="0" algn="l" rtl="0">
              <a:spcBef>
                <a:spcPts val="1200"/>
              </a:spcBef>
              <a:spcAft>
                <a:spcPts val="0"/>
              </a:spcAft>
              <a:buNone/>
            </a:pPr>
            <a:r>
              <a:rPr lang="en-GB" dirty="0"/>
              <a:t>For this video surveillance project, we will introduce a </a:t>
            </a:r>
            <a:r>
              <a:rPr lang="en-GB" dirty="0" err="1"/>
              <a:t>spatio</a:t>
            </a:r>
            <a:r>
              <a:rPr lang="en-GB" dirty="0"/>
              <a:t> temporal autoencoder, which is based on a 3D convolution network. The encoder part extracts the spatial and temporal information, and then the decoder reconstructs the frames. The abnormal events are identified by computing the reconstruction loss using Euclidean distance between original and reconstructed batch.</a:t>
            </a:r>
            <a:endParaRPr dirty="0"/>
          </a:p>
          <a:p>
            <a:pPr marL="0" lvl="0" indent="0" algn="l" rtl="0">
              <a:spcBef>
                <a:spcPts val="1200"/>
              </a:spcBef>
              <a:spcAft>
                <a:spcPts val="1200"/>
              </a:spcAft>
              <a:buNone/>
            </a:pPr>
            <a:endParaRPr dirty="0">
              <a:solidFill>
                <a:srgbClr val="444444"/>
              </a:solidFill>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Architecture overview</a:t>
            </a:r>
            <a:endParaRPr/>
          </a:p>
          <a:p>
            <a:pPr marL="0" lvl="0" indent="0" algn="l" rtl="0">
              <a:spcBef>
                <a:spcPts val="0"/>
              </a:spcBef>
              <a:spcAft>
                <a:spcPts val="0"/>
              </a:spcAft>
              <a:buNone/>
            </a:pPr>
            <a:endParaRPr/>
          </a:p>
        </p:txBody>
      </p:sp>
      <p:sp>
        <p:nvSpPr>
          <p:cNvPr id="79" name="Google Shape;79;p17"/>
          <p:cNvSpPr txBox="1">
            <a:spLocks noGrp="1"/>
          </p:cNvSpPr>
          <p:nvPr>
            <p:ph type="body" idx="1"/>
          </p:nvPr>
        </p:nvSpPr>
        <p:spPr>
          <a:xfrm>
            <a:off x="311700" y="1136577"/>
            <a:ext cx="8520600" cy="2977684"/>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80" name="Google Shape;80;p17"/>
          <p:cNvPicPr preferRelativeResize="0"/>
          <p:nvPr/>
        </p:nvPicPr>
        <p:blipFill>
          <a:blip r:embed="rId3">
            <a:alphaModFix/>
          </a:blip>
          <a:stretch>
            <a:fillRect/>
          </a:stretch>
        </p:blipFill>
        <p:spPr>
          <a:xfrm>
            <a:off x="-1" y="1136577"/>
            <a:ext cx="9144001" cy="32482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Dataset used</a:t>
            </a:r>
            <a:endParaRPr/>
          </a:p>
        </p:txBody>
      </p:sp>
      <p:sp>
        <p:nvSpPr>
          <p:cNvPr id="86" name="Google Shape;86;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There are main two dataset used for training of model</a:t>
            </a:r>
            <a:endParaRPr/>
          </a:p>
          <a:p>
            <a:pPr marL="457200" lvl="0" indent="-342900" algn="l" rtl="0">
              <a:spcBef>
                <a:spcPts val="1200"/>
              </a:spcBef>
              <a:spcAft>
                <a:spcPts val="0"/>
              </a:spcAft>
              <a:buSzPts val="1800"/>
              <a:buChar char="●"/>
            </a:pPr>
            <a:r>
              <a:rPr lang="en-GB"/>
              <a:t>CUHK Avenue Dataset</a:t>
            </a:r>
            <a:endParaRPr/>
          </a:p>
          <a:p>
            <a:pPr marL="457200" lvl="0" indent="-342900" algn="l" rtl="0">
              <a:spcBef>
                <a:spcPts val="0"/>
              </a:spcBef>
              <a:spcAft>
                <a:spcPts val="0"/>
              </a:spcAft>
              <a:buSzPts val="1800"/>
              <a:buChar char="●"/>
            </a:pPr>
            <a:r>
              <a:rPr lang="en-GB"/>
              <a:t>UCSD Pedestrian 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CUHK Avenue Dataset</a:t>
            </a:r>
            <a:endParaRPr/>
          </a:p>
          <a:p>
            <a:pPr marL="0" lvl="0" indent="0" algn="l" rtl="0">
              <a:spcBef>
                <a:spcPts val="0"/>
              </a:spcBef>
              <a:spcAft>
                <a:spcPts val="0"/>
              </a:spcAft>
              <a:buNone/>
            </a:pPr>
            <a:endParaRPr/>
          </a:p>
        </p:txBody>
      </p:sp>
      <p:sp>
        <p:nvSpPr>
          <p:cNvPr id="92" name="Google Shape;92;p1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indent="-342900">
              <a:spcBef>
                <a:spcPts val="0"/>
              </a:spcBef>
              <a:buFont typeface="Arial" panose="020B0604020202020204" pitchFamily="34" charset="0"/>
              <a:buChar char="●"/>
            </a:pPr>
            <a:r>
              <a:rPr lang="en-GB" dirty="0"/>
              <a:t>This dataset contains 16 training and 21 testing video clips. The video contains 30652 frames in total.</a:t>
            </a:r>
            <a:endParaRPr dirty="0"/>
          </a:p>
          <a:p>
            <a:pPr marL="457200" indent="-342900">
              <a:spcBef>
                <a:spcPts val="0"/>
              </a:spcBef>
              <a:buFont typeface="Arial" panose="020B0604020202020204" pitchFamily="34" charset="0"/>
              <a:buChar char="●"/>
            </a:pPr>
            <a:r>
              <a:rPr lang="en-GB" dirty="0"/>
              <a:t>The training videos contain video with normal situations. The testing videos contain videos with both standard and abnormal events.</a:t>
            </a:r>
            <a:endParaRPr dirty="0"/>
          </a:p>
          <a:p>
            <a:pPr marL="457200" indent="-342900">
              <a:spcBef>
                <a:spcPts val="0"/>
              </a:spcBef>
              <a:buClr>
                <a:srgbClr val="444444"/>
              </a:buClr>
              <a:buFont typeface="Arial" panose="020B0604020202020204" pitchFamily="34" charset="0"/>
              <a:buChar char="●"/>
            </a:pPr>
            <a:r>
              <a:rPr lang="en-GB" dirty="0"/>
              <a:t>Dataset Link : </a:t>
            </a:r>
            <a:r>
              <a:rPr lang="en-GB" dirty="0">
                <a:hlinkClick r:id="rId3">
                  <a:extLst>
                    <a:ext uri="{A12FA001-AC4F-418D-AE19-62706E023703}">
                      <ahyp:hlinkClr xmlns:ahyp="http://schemas.microsoft.com/office/drawing/2018/hyperlinkcolor" val="tx"/>
                    </a:ext>
                  </a:extLst>
                </a:hlinkClick>
              </a:rPr>
              <a:t>CUHK Dataset</a:t>
            </a:r>
            <a:endParaRPr dirty="0"/>
          </a:p>
          <a:p>
            <a:pPr marL="0" lvl="0" indent="0" algn="l" rtl="0">
              <a:spcBef>
                <a:spcPts val="1400"/>
              </a:spcBef>
              <a:spcAft>
                <a:spcPts val="0"/>
              </a:spcAft>
              <a:buNone/>
            </a:pPr>
            <a:endParaRPr dirty="0">
              <a:solidFill>
                <a:srgbClr val="444444"/>
              </a:solidFill>
              <a:highlight>
                <a:srgbClr val="FFFFFF"/>
              </a:highlight>
            </a:endParaRPr>
          </a:p>
          <a:p>
            <a:pPr marL="457200" lvl="0" indent="0" algn="l" rtl="0">
              <a:spcBef>
                <a:spcPts val="14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UCSD Pedestrian Dataset</a:t>
            </a:r>
            <a:endParaRPr/>
          </a:p>
        </p:txBody>
      </p:sp>
      <p:sp>
        <p:nvSpPr>
          <p:cNvPr id="98" name="Google Shape;98;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This dataset contains videos with pedestrians. It includes groups of people walking towards, away, and parallel to the camera. The abnormal event includes:</a:t>
            </a:r>
            <a:endParaRPr dirty="0"/>
          </a:p>
          <a:p>
            <a:pPr marL="457200" lvl="0" indent="-342900" algn="l" rtl="0">
              <a:spcBef>
                <a:spcPts val="1200"/>
              </a:spcBef>
              <a:spcAft>
                <a:spcPts val="0"/>
              </a:spcAft>
              <a:buClr>
                <a:srgbClr val="444444"/>
              </a:buClr>
              <a:buSzPts val="1800"/>
              <a:buChar char="●"/>
            </a:pPr>
            <a:r>
              <a:rPr lang="en-GB" dirty="0"/>
              <a:t>Non-Pedestrian entities</a:t>
            </a:r>
            <a:endParaRPr dirty="0"/>
          </a:p>
          <a:p>
            <a:pPr marL="457200" lvl="0" indent="-342900" algn="l" rtl="0">
              <a:spcBef>
                <a:spcPts val="0"/>
              </a:spcBef>
              <a:spcAft>
                <a:spcPts val="0"/>
              </a:spcAft>
              <a:buClr>
                <a:srgbClr val="444444"/>
              </a:buClr>
              <a:buSzPts val="1800"/>
              <a:buChar char="●"/>
            </a:pPr>
            <a:r>
              <a:rPr lang="en-GB" dirty="0"/>
              <a:t>Anomalous pedestrian motion patterns</a:t>
            </a:r>
            <a:endParaRPr dirty="0"/>
          </a:p>
          <a:p>
            <a:pPr marL="457200" lvl="0" indent="-342900" algn="l" rtl="0">
              <a:spcBef>
                <a:spcPts val="0"/>
              </a:spcBef>
              <a:spcAft>
                <a:spcPts val="0"/>
              </a:spcAft>
              <a:buClr>
                <a:srgbClr val="444444"/>
              </a:buClr>
              <a:buSzPts val="1800"/>
              <a:buChar char="●"/>
            </a:pPr>
            <a:r>
              <a:rPr lang="en-GB" dirty="0"/>
              <a:t>Dataset Link : </a:t>
            </a:r>
            <a:r>
              <a:rPr lang="en-GB" dirty="0">
                <a:hlinkClick r:id="rId3">
                  <a:extLst>
                    <a:ext uri="{A12FA001-AC4F-418D-AE19-62706E023703}">
                      <ahyp:hlinkClr xmlns:ahyp="http://schemas.microsoft.com/office/drawing/2018/hyperlinkcolor" val="tx"/>
                    </a:ext>
                  </a:extLst>
                </a:hlinkClick>
              </a:rPr>
              <a:t>UCSD Dataset</a:t>
            </a:r>
            <a:endParaRPr dirty="0"/>
          </a:p>
          <a:p>
            <a:pPr marL="0" lvl="0" indent="0" algn="l" rtl="0">
              <a:spcBef>
                <a:spcPts val="1200"/>
              </a:spcBef>
              <a:spcAft>
                <a:spcPts val="1200"/>
              </a:spcAft>
              <a:buNone/>
            </a:pPr>
            <a:endParaRPr dirty="0">
              <a:solidFill>
                <a:srgbClr val="444444"/>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Flow diagram</a:t>
            </a:r>
            <a:endParaRPr/>
          </a:p>
        </p:txBody>
      </p:sp>
      <p:pic>
        <p:nvPicPr>
          <p:cNvPr id="3" name="Picture 2">
            <a:extLst>
              <a:ext uri="{FF2B5EF4-FFF2-40B4-BE49-F238E27FC236}">
                <a16:creationId xmlns:a16="http://schemas.microsoft.com/office/drawing/2014/main" id="{0DFE6701-1B57-4840-999D-CC7E2F276778}"/>
              </a:ext>
            </a:extLst>
          </p:cNvPr>
          <p:cNvPicPr>
            <a:picLocks noChangeAspect="1"/>
          </p:cNvPicPr>
          <p:nvPr/>
        </p:nvPicPr>
        <p:blipFill>
          <a:blip r:embed="rId3"/>
          <a:stretch>
            <a:fillRect/>
          </a:stretch>
        </p:blipFill>
        <p:spPr>
          <a:xfrm>
            <a:off x="1715854" y="1017725"/>
            <a:ext cx="5797233" cy="3872863"/>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TotalTime>
  <Words>1176</Words>
  <Application>Microsoft Office PowerPoint</Application>
  <PresentationFormat>On-screen Show (16:9)</PresentationFormat>
  <Paragraphs>94</Paragraphs>
  <Slides>23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Rounded MT Bold</vt:lpstr>
      <vt:lpstr>Comic Sans MS</vt:lpstr>
      <vt:lpstr>Constantia</vt:lpstr>
      <vt:lpstr>Georgia</vt:lpstr>
      <vt:lpstr>Gill Sans MT</vt:lpstr>
      <vt:lpstr>Gallery</vt:lpstr>
      <vt:lpstr>Intelligent Video Surveillance</vt:lpstr>
      <vt:lpstr>Presented by:</vt:lpstr>
      <vt:lpstr>What does “Intelligent Video Surveillance” means ? </vt:lpstr>
      <vt:lpstr>Regarding network architecture used</vt:lpstr>
      <vt:lpstr>Architecture overview </vt:lpstr>
      <vt:lpstr>Dataset used</vt:lpstr>
      <vt:lpstr>CUHK Avenue Dataset </vt:lpstr>
      <vt:lpstr>UCSD Pedestrian Dataset</vt:lpstr>
      <vt:lpstr>Flow diagram</vt:lpstr>
      <vt:lpstr>Flow diagram</vt:lpstr>
      <vt:lpstr>Technologies used in Intelligent video surveillance</vt:lpstr>
      <vt:lpstr>What is TensorFlow ?</vt:lpstr>
      <vt:lpstr>What is Keras ?</vt:lpstr>
      <vt:lpstr>What is OpenCV ?</vt:lpstr>
      <vt:lpstr>Use of TensorFlow, keras and OpenCV</vt:lpstr>
      <vt:lpstr>Object detection</vt:lpstr>
      <vt:lpstr>Object color classification</vt:lpstr>
      <vt:lpstr>Abnormal event definition and classification</vt:lpstr>
      <vt:lpstr>Implications of Intelligent Video Surveillance </vt:lpstr>
      <vt:lpstr>Future Scope</vt:lpstr>
      <vt:lpstr>Summary</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Video Surveillance</dc:title>
  <cp:lastModifiedBy>Dax Patel</cp:lastModifiedBy>
  <cp:revision>22</cp:revision>
  <dcterms:modified xsi:type="dcterms:W3CDTF">2022-02-09T10:45:14Z</dcterms:modified>
</cp:coreProperties>
</file>