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61" r:id="rId9"/>
    <p:sldId id="262" r:id="rId10"/>
    <p:sldId id="280" r:id="rId11"/>
    <p:sldId id="281" r:id="rId12"/>
    <p:sldId id="282" r:id="rId13"/>
    <p:sldId id="283" r:id="rId14"/>
    <p:sldId id="279" r:id="rId15"/>
    <p:sldId id="285" r:id="rId16"/>
    <p:sldId id="286" r:id="rId17"/>
    <p:sldId id="287" r:id="rId18"/>
    <p:sldId id="288" r:id="rId19"/>
    <p:sldId id="289" r:id="rId20"/>
    <p:sldId id="263" r:id="rId21"/>
    <p:sldId id="264" r:id="rId22"/>
    <p:sldId id="291" r:id="rId23"/>
    <p:sldId id="292" r:id="rId24"/>
    <p:sldId id="293" r:id="rId25"/>
    <p:sldId id="294" r:id="rId26"/>
    <p:sldId id="290" r:id="rId27"/>
    <p:sldId id="295" r:id="rId28"/>
    <p:sldId id="296" r:id="rId29"/>
    <p:sldId id="297" r:id="rId30"/>
    <p:sldId id="298" r:id="rId31"/>
    <p:sldId id="299" r:id="rId32"/>
    <p:sldId id="302" r:id="rId33"/>
    <p:sldId id="30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xesh%20Patel\Desktop\Final%20Project\Data%20for%20Analysis_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xesh%20Patel\Desktop\Final%20Project\Data%20for%20Analysis_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xesh%20Patel\Desktop\Final%20Project\Data%20for%20Analysis_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Daxesh%20Patel\Desktop\Final%20Project\Data%20for%20Analysis_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 Output- Bar'!$K$1</c:f>
              <c:strCache>
                <c:ptCount val="1"/>
                <c:pt idx="0">
                  <c:v>Yearly Earning (USD)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'Chart Output- Bar'!$B$2:$B$11</c:f>
              <c:strCache>
                <c:ptCount val="10"/>
                <c:pt idx="0">
                  <c:v>T-Series</c:v>
                </c:pt>
                <c:pt idx="1">
                  <c:v>MrBeast</c:v>
                </c:pt>
                <c:pt idx="2">
                  <c:v>Cocomelon - Nursery Rhymes</c:v>
                </c:pt>
                <c:pt idx="3">
                  <c:v>SET India</c:v>
                </c:pt>
                <c:pt idx="4">
                  <c:v>ýýý Kids Diana Show</c:v>
                </c:pt>
                <c:pt idx="5">
                  <c:v>PewDiePie</c:v>
                </c:pt>
                <c:pt idx="6">
                  <c:v>Like Nastya</c:v>
                </c:pt>
                <c:pt idx="7">
                  <c:v>Vlad and Niki</c:v>
                </c:pt>
                <c:pt idx="8">
                  <c:v>Zee Music Company</c:v>
                </c:pt>
                <c:pt idx="9">
                  <c:v>WWE</c:v>
                </c:pt>
              </c:strCache>
            </c:strRef>
          </c:cat>
          <c:val>
            <c:numRef>
              <c:f>'Chart Output- Bar'!$K$2:$K$11</c:f>
              <c:numCache>
                <c:formatCode>General</c:formatCode>
                <c:ptCount val="10"/>
                <c:pt idx="0">
                  <c:v>6800000</c:v>
                </c:pt>
                <c:pt idx="1">
                  <c:v>4000000</c:v>
                </c:pt>
                <c:pt idx="2">
                  <c:v>5900000</c:v>
                </c:pt>
                <c:pt idx="3">
                  <c:v>5500000</c:v>
                </c:pt>
                <c:pt idx="4">
                  <c:v>2200000</c:v>
                </c:pt>
                <c:pt idx="5">
                  <c:v>117600</c:v>
                </c:pt>
                <c:pt idx="6">
                  <c:v>146800</c:v>
                </c:pt>
                <c:pt idx="7">
                  <c:v>1700000</c:v>
                </c:pt>
                <c:pt idx="8">
                  <c:v>2400000</c:v>
                </c:pt>
                <c:pt idx="9">
                  <c:v>2100000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6A-40E0-BF5A-B057BCDF4C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2729087"/>
        <c:axId val="1731515199"/>
      </c:barChart>
      <c:catAx>
        <c:axId val="1472729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1515199"/>
        <c:crosses val="autoZero"/>
        <c:auto val="1"/>
        <c:lblAlgn val="ctr"/>
        <c:lblOffset val="100"/>
        <c:noMultiLvlLbl val="0"/>
      </c:catAx>
      <c:valAx>
        <c:axId val="1731515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729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'Chart Output - Line'!$B$1</c:f>
              <c:strCache>
                <c:ptCount val="1"/>
                <c:pt idx="0">
                  <c:v>Video Views (Billion)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'Chart Output - Line'!$A$2:$A$19</c:f>
              <c:numCache>
                <c:formatCode>General</c:formatCode>
                <c:ptCount val="18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  <c:pt idx="16">
                  <c:v>2021</c:v>
                </c:pt>
                <c:pt idx="17">
                  <c:v>2022</c:v>
                </c:pt>
              </c:numCache>
            </c:numRef>
          </c:cat>
          <c:val>
            <c:numRef>
              <c:f>'Chart Output - Line'!$B$2:$B$19</c:f>
              <c:numCache>
                <c:formatCode>General</c:formatCode>
                <c:ptCount val="18"/>
                <c:pt idx="0">
                  <c:v>285.27600000000001</c:v>
                </c:pt>
                <c:pt idx="1">
                  <c:v>1242.58</c:v>
                </c:pt>
                <c:pt idx="2">
                  <c:v>630.93899999999996</c:v>
                </c:pt>
                <c:pt idx="3">
                  <c:v>553.41600000000005</c:v>
                </c:pt>
                <c:pt idx="4">
                  <c:v>591.08600000000001</c:v>
                </c:pt>
                <c:pt idx="5">
                  <c:v>381.61500000000001</c:v>
                </c:pt>
                <c:pt idx="6">
                  <c:v>766.89400000000001</c:v>
                </c:pt>
                <c:pt idx="7">
                  <c:v>613.06399999999996</c:v>
                </c:pt>
                <c:pt idx="8">
                  <c:v>640.21600000000001</c:v>
                </c:pt>
                <c:pt idx="9">
                  <c:v>853.33399999999995</c:v>
                </c:pt>
                <c:pt idx="10">
                  <c:v>598.24699999999996</c:v>
                </c:pt>
                <c:pt idx="11">
                  <c:v>579.05700000000002</c:v>
                </c:pt>
                <c:pt idx="12">
                  <c:v>345.03</c:v>
                </c:pt>
                <c:pt idx="13">
                  <c:v>391.37</c:v>
                </c:pt>
                <c:pt idx="14">
                  <c:v>205.166</c:v>
                </c:pt>
                <c:pt idx="15">
                  <c:v>237.23400000000001</c:v>
                </c:pt>
                <c:pt idx="16">
                  <c:v>151.42400000000001</c:v>
                </c:pt>
                <c:pt idx="17">
                  <c:v>20.562999999999999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E3-46E7-88B2-791FB559BC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60967887"/>
        <c:axId val="1737860895"/>
      </c:lineChart>
      <c:catAx>
        <c:axId val="1260967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7860895"/>
        <c:crosses val="autoZero"/>
        <c:auto val="1"/>
        <c:lblAlgn val="ctr"/>
        <c:lblOffset val="100"/>
        <c:noMultiLvlLbl val="0"/>
      </c:catAx>
      <c:valAx>
        <c:axId val="1737860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0967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Simple Linear Regression: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2">
                    <a:alpha val="60000"/>
                  </a:schemeClr>
                </a:solidFill>
              </a:ln>
              <a:effectLst/>
            </c:spPr>
          </c:marker>
          <c:yVal>
            <c:numRef>
              <c:f>'Single Regression'!$F$3:$F$13</c:f>
              <c:numCache>
                <c:formatCode>General</c:formatCode>
                <c:ptCount val="11"/>
                <c:pt idx="0">
                  <c:v>529000</c:v>
                </c:pt>
                <c:pt idx="1">
                  <c:v>266200</c:v>
                </c:pt>
                <c:pt idx="2">
                  <c:v>164800</c:v>
                </c:pt>
                <c:pt idx="3">
                  <c:v>147000</c:v>
                </c:pt>
                <c:pt idx="4">
                  <c:v>264700</c:v>
                </c:pt>
                <c:pt idx="5">
                  <c:v>16000</c:v>
                </c:pt>
                <c:pt idx="6">
                  <c:v>251800</c:v>
                </c:pt>
                <c:pt idx="7">
                  <c:v>97700</c:v>
                </c:pt>
                <c:pt idx="8">
                  <c:v>16200</c:v>
                </c:pt>
                <c:pt idx="9">
                  <c:v>54400</c:v>
                </c:pt>
                <c:pt idx="10">
                  <c:v>28800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CDC-4CE7-944E-701780A44C69}"/>
            </c:ext>
          </c:extLst>
        </c:ser>
        <c:ser>
          <c:idx val="0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1">
                    <a:alpha val="60000"/>
                  </a:schemeClr>
                </a:solidFill>
              </a:ln>
              <a:effectLst/>
            </c:spPr>
          </c:marker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5.7506780402449692E-2"/>
                  <c:y val="-0.5428546952464274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yVal>
            <c:numRef>
              <c:f>'Single Regression'!$F$3:$F$13</c:f>
              <c:numCache>
                <c:formatCode>General</c:formatCode>
                <c:ptCount val="11"/>
                <c:pt idx="0">
                  <c:v>529000</c:v>
                </c:pt>
                <c:pt idx="1">
                  <c:v>266200</c:v>
                </c:pt>
                <c:pt idx="2">
                  <c:v>164800</c:v>
                </c:pt>
                <c:pt idx="3">
                  <c:v>147000</c:v>
                </c:pt>
                <c:pt idx="4">
                  <c:v>264700</c:v>
                </c:pt>
                <c:pt idx="5">
                  <c:v>16000</c:v>
                </c:pt>
                <c:pt idx="6">
                  <c:v>251800</c:v>
                </c:pt>
                <c:pt idx="7">
                  <c:v>97700</c:v>
                </c:pt>
                <c:pt idx="8">
                  <c:v>16200</c:v>
                </c:pt>
                <c:pt idx="9">
                  <c:v>54400</c:v>
                </c:pt>
                <c:pt idx="10">
                  <c:v>28800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CDC-4CE7-944E-701780A44C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7934959"/>
        <c:axId val="1264068639"/>
      </c:scatterChart>
      <c:valAx>
        <c:axId val="1727934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4068639"/>
        <c:crosses val="autoZero"/>
        <c:crossBetween val="midCat"/>
      </c:valAx>
      <c:valAx>
        <c:axId val="1264068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79349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'Chart Tile'!$A$2:$A$791</cx:f>
        <cx:lvl ptCount="790">
          <cx:pt idx="0">1</cx:pt>
          <cx:pt idx="1">2</cx:pt>
          <cx:pt idx="2">3</cx:pt>
          <cx:pt idx="3">4</cx:pt>
          <cx:pt idx="4">5</cx:pt>
          <cx:pt idx="5">6</cx:pt>
          <cx:pt idx="6">7</cx:pt>
          <cx:pt idx="7">8</cx:pt>
          <cx:pt idx="8">9</cx:pt>
          <cx:pt idx="9">10</cx:pt>
          <cx:pt idx="10">11</cx:pt>
          <cx:pt idx="11">12</cx:pt>
          <cx:pt idx="12">13</cx:pt>
          <cx:pt idx="13">14</cx:pt>
          <cx:pt idx="14">15</cx:pt>
          <cx:pt idx="15">16</cx:pt>
          <cx:pt idx="16">17</cx:pt>
          <cx:pt idx="17">18</cx:pt>
          <cx:pt idx="18">19</cx:pt>
          <cx:pt idx="19">20</cx:pt>
          <cx:pt idx="20">21</cx:pt>
          <cx:pt idx="21">22</cx:pt>
          <cx:pt idx="22">23</cx:pt>
          <cx:pt idx="23">24</cx:pt>
          <cx:pt idx="24">25</cx:pt>
          <cx:pt idx="25">26</cx:pt>
          <cx:pt idx="26">27</cx:pt>
          <cx:pt idx="27">28</cx:pt>
          <cx:pt idx="28">29</cx:pt>
          <cx:pt idx="29">30</cx:pt>
          <cx:pt idx="30">31</cx:pt>
          <cx:pt idx="31">32</cx:pt>
          <cx:pt idx="32">33</cx:pt>
          <cx:pt idx="33">34</cx:pt>
          <cx:pt idx="34">35</cx:pt>
          <cx:pt idx="35">36</cx:pt>
          <cx:pt idx="36">37</cx:pt>
          <cx:pt idx="37">38</cx:pt>
          <cx:pt idx="38">39</cx:pt>
          <cx:pt idx="39">40</cx:pt>
          <cx:pt idx="40">41</cx:pt>
          <cx:pt idx="41">42</cx:pt>
          <cx:pt idx="42">43</cx:pt>
          <cx:pt idx="43">44</cx:pt>
          <cx:pt idx="44">45</cx:pt>
          <cx:pt idx="45">46</cx:pt>
          <cx:pt idx="46">47</cx:pt>
          <cx:pt idx="47">48</cx:pt>
          <cx:pt idx="48">49</cx:pt>
          <cx:pt idx="49">50</cx:pt>
          <cx:pt idx="50">51</cx:pt>
          <cx:pt idx="51">52</cx:pt>
          <cx:pt idx="52">53</cx:pt>
          <cx:pt idx="53">54</cx:pt>
          <cx:pt idx="54">55</cx:pt>
          <cx:pt idx="55">56</cx:pt>
          <cx:pt idx="56">57</cx:pt>
          <cx:pt idx="57">58</cx:pt>
          <cx:pt idx="58">59</cx:pt>
          <cx:pt idx="59">60</cx:pt>
          <cx:pt idx="60">61</cx:pt>
          <cx:pt idx="61">62</cx:pt>
          <cx:pt idx="62">63</cx:pt>
          <cx:pt idx="63">64</cx:pt>
          <cx:pt idx="64">65</cx:pt>
          <cx:pt idx="65">66</cx:pt>
          <cx:pt idx="66">67</cx:pt>
          <cx:pt idx="67">68</cx:pt>
          <cx:pt idx="68">69</cx:pt>
          <cx:pt idx="69">70</cx:pt>
          <cx:pt idx="70">71</cx:pt>
          <cx:pt idx="71">72</cx:pt>
          <cx:pt idx="72">73</cx:pt>
          <cx:pt idx="73">74</cx:pt>
          <cx:pt idx="74">75</cx:pt>
          <cx:pt idx="75">76</cx:pt>
          <cx:pt idx="76">77</cx:pt>
          <cx:pt idx="77">78</cx:pt>
          <cx:pt idx="78">79</cx:pt>
          <cx:pt idx="79">80</cx:pt>
          <cx:pt idx="80">81</cx:pt>
          <cx:pt idx="81">82</cx:pt>
          <cx:pt idx="82">83</cx:pt>
          <cx:pt idx="83">84</cx:pt>
          <cx:pt idx="84">85</cx:pt>
          <cx:pt idx="85">86</cx:pt>
          <cx:pt idx="86">87</cx:pt>
          <cx:pt idx="87">88</cx:pt>
          <cx:pt idx="88">89</cx:pt>
          <cx:pt idx="89">90</cx:pt>
          <cx:pt idx="90">91</cx:pt>
          <cx:pt idx="91">92</cx:pt>
          <cx:pt idx="92">93</cx:pt>
          <cx:pt idx="93">94</cx:pt>
          <cx:pt idx="94">95</cx:pt>
          <cx:pt idx="95">96</cx:pt>
          <cx:pt idx="96">97</cx:pt>
          <cx:pt idx="97">98</cx:pt>
          <cx:pt idx="98">99</cx:pt>
          <cx:pt idx="99">100</cx:pt>
          <cx:pt idx="100">101</cx:pt>
          <cx:pt idx="101">102</cx:pt>
          <cx:pt idx="102">103</cx:pt>
          <cx:pt idx="103">104</cx:pt>
          <cx:pt idx="104">105</cx:pt>
          <cx:pt idx="105">106</cx:pt>
          <cx:pt idx="106">107</cx:pt>
          <cx:pt idx="107">108</cx:pt>
          <cx:pt idx="108">109</cx:pt>
          <cx:pt idx="109">110</cx:pt>
          <cx:pt idx="110">111</cx:pt>
          <cx:pt idx="111">112</cx:pt>
          <cx:pt idx="112">113</cx:pt>
          <cx:pt idx="113">114</cx:pt>
          <cx:pt idx="114">115</cx:pt>
          <cx:pt idx="115">116</cx:pt>
          <cx:pt idx="116">117</cx:pt>
          <cx:pt idx="117">118</cx:pt>
          <cx:pt idx="118">119</cx:pt>
          <cx:pt idx="119">120</cx:pt>
          <cx:pt idx="120">121</cx:pt>
          <cx:pt idx="121">122</cx:pt>
          <cx:pt idx="122">123</cx:pt>
          <cx:pt idx="123">124</cx:pt>
          <cx:pt idx="124">125</cx:pt>
          <cx:pt idx="125">126</cx:pt>
          <cx:pt idx="126">127</cx:pt>
          <cx:pt idx="127">128</cx:pt>
          <cx:pt idx="128">129</cx:pt>
          <cx:pt idx="129">130</cx:pt>
          <cx:pt idx="130">131</cx:pt>
          <cx:pt idx="131">132</cx:pt>
          <cx:pt idx="132">133</cx:pt>
          <cx:pt idx="133">134</cx:pt>
          <cx:pt idx="134">135</cx:pt>
          <cx:pt idx="135">136</cx:pt>
          <cx:pt idx="136">137</cx:pt>
          <cx:pt idx="137">138</cx:pt>
          <cx:pt idx="138">139</cx:pt>
          <cx:pt idx="139">140</cx:pt>
          <cx:pt idx="140">141</cx:pt>
          <cx:pt idx="141">142</cx:pt>
          <cx:pt idx="142">143</cx:pt>
          <cx:pt idx="143">144</cx:pt>
          <cx:pt idx="144">145</cx:pt>
          <cx:pt idx="145">146</cx:pt>
          <cx:pt idx="146">147</cx:pt>
          <cx:pt idx="147">148</cx:pt>
          <cx:pt idx="148">149</cx:pt>
          <cx:pt idx="149">150</cx:pt>
          <cx:pt idx="150">151</cx:pt>
          <cx:pt idx="151">152</cx:pt>
          <cx:pt idx="152">153</cx:pt>
          <cx:pt idx="153">154</cx:pt>
          <cx:pt idx="154">155</cx:pt>
          <cx:pt idx="155">156</cx:pt>
          <cx:pt idx="156">157</cx:pt>
          <cx:pt idx="157">158</cx:pt>
          <cx:pt idx="158">159</cx:pt>
          <cx:pt idx="159">160</cx:pt>
          <cx:pt idx="160">161</cx:pt>
          <cx:pt idx="161">162</cx:pt>
          <cx:pt idx="162">163</cx:pt>
          <cx:pt idx="163">164</cx:pt>
          <cx:pt idx="164">165</cx:pt>
          <cx:pt idx="165">166</cx:pt>
          <cx:pt idx="166">167</cx:pt>
          <cx:pt idx="167">168</cx:pt>
          <cx:pt idx="168">169</cx:pt>
          <cx:pt idx="169">170</cx:pt>
          <cx:pt idx="170">171</cx:pt>
          <cx:pt idx="171">172</cx:pt>
          <cx:pt idx="172">173</cx:pt>
          <cx:pt idx="173">174</cx:pt>
          <cx:pt idx="174">175</cx:pt>
          <cx:pt idx="175">176</cx:pt>
          <cx:pt idx="176">177</cx:pt>
          <cx:pt idx="177">178</cx:pt>
          <cx:pt idx="178">179</cx:pt>
          <cx:pt idx="179">180</cx:pt>
          <cx:pt idx="180">181</cx:pt>
          <cx:pt idx="181">182</cx:pt>
          <cx:pt idx="182">183</cx:pt>
          <cx:pt idx="183">184</cx:pt>
          <cx:pt idx="184">185</cx:pt>
          <cx:pt idx="185">186</cx:pt>
          <cx:pt idx="186">187</cx:pt>
          <cx:pt idx="187">188</cx:pt>
          <cx:pt idx="188">189</cx:pt>
          <cx:pt idx="189">190</cx:pt>
          <cx:pt idx="190">191</cx:pt>
          <cx:pt idx="191">192</cx:pt>
          <cx:pt idx="192">193</cx:pt>
          <cx:pt idx="193">194</cx:pt>
          <cx:pt idx="194">195</cx:pt>
          <cx:pt idx="195">196</cx:pt>
          <cx:pt idx="196">197</cx:pt>
          <cx:pt idx="197">198</cx:pt>
          <cx:pt idx="198">199</cx:pt>
          <cx:pt idx="199">200</cx:pt>
          <cx:pt idx="200">201</cx:pt>
          <cx:pt idx="201">202</cx:pt>
          <cx:pt idx="202">203</cx:pt>
          <cx:pt idx="203">204</cx:pt>
          <cx:pt idx="204">205</cx:pt>
          <cx:pt idx="205">206</cx:pt>
          <cx:pt idx="206">207</cx:pt>
          <cx:pt idx="207">208</cx:pt>
          <cx:pt idx="208">209</cx:pt>
          <cx:pt idx="209">210</cx:pt>
          <cx:pt idx="210">211</cx:pt>
          <cx:pt idx="211">212</cx:pt>
          <cx:pt idx="212">213</cx:pt>
          <cx:pt idx="213">214</cx:pt>
          <cx:pt idx="214">215</cx:pt>
          <cx:pt idx="215">216</cx:pt>
          <cx:pt idx="216">217</cx:pt>
          <cx:pt idx="217">218</cx:pt>
          <cx:pt idx="218">219</cx:pt>
          <cx:pt idx="219">220</cx:pt>
          <cx:pt idx="220">221</cx:pt>
          <cx:pt idx="221">222</cx:pt>
          <cx:pt idx="222">223</cx:pt>
          <cx:pt idx="223">224</cx:pt>
          <cx:pt idx="224">225</cx:pt>
          <cx:pt idx="225">226</cx:pt>
          <cx:pt idx="226">227</cx:pt>
          <cx:pt idx="227">228</cx:pt>
          <cx:pt idx="228">229</cx:pt>
          <cx:pt idx="229">230</cx:pt>
          <cx:pt idx="230">231</cx:pt>
          <cx:pt idx="231">232</cx:pt>
          <cx:pt idx="232">233</cx:pt>
          <cx:pt idx="233">234</cx:pt>
          <cx:pt idx="234">235</cx:pt>
          <cx:pt idx="235">236</cx:pt>
          <cx:pt idx="236">237</cx:pt>
          <cx:pt idx="237">238</cx:pt>
          <cx:pt idx="238">239</cx:pt>
          <cx:pt idx="239">240</cx:pt>
          <cx:pt idx="240">241</cx:pt>
          <cx:pt idx="241">242</cx:pt>
          <cx:pt idx="242">243</cx:pt>
          <cx:pt idx="243">244</cx:pt>
          <cx:pt idx="244">245</cx:pt>
          <cx:pt idx="245">246</cx:pt>
          <cx:pt idx="246">247</cx:pt>
          <cx:pt idx="247">248</cx:pt>
          <cx:pt idx="248">249</cx:pt>
          <cx:pt idx="249">250</cx:pt>
          <cx:pt idx="250">251</cx:pt>
          <cx:pt idx="251">252</cx:pt>
          <cx:pt idx="252">253</cx:pt>
          <cx:pt idx="253">254</cx:pt>
          <cx:pt idx="254">255</cx:pt>
          <cx:pt idx="255">256</cx:pt>
          <cx:pt idx="256">257</cx:pt>
          <cx:pt idx="257">258</cx:pt>
          <cx:pt idx="258">259</cx:pt>
          <cx:pt idx="259">260</cx:pt>
          <cx:pt idx="260">261</cx:pt>
          <cx:pt idx="261">262</cx:pt>
          <cx:pt idx="262">263</cx:pt>
          <cx:pt idx="263">264</cx:pt>
          <cx:pt idx="264">265</cx:pt>
          <cx:pt idx="265">266</cx:pt>
          <cx:pt idx="266">267</cx:pt>
          <cx:pt idx="267">268</cx:pt>
          <cx:pt idx="268">269</cx:pt>
          <cx:pt idx="269">270</cx:pt>
          <cx:pt idx="270">271</cx:pt>
          <cx:pt idx="271">272</cx:pt>
          <cx:pt idx="272">273</cx:pt>
          <cx:pt idx="273">274</cx:pt>
          <cx:pt idx="274">275</cx:pt>
          <cx:pt idx="275">276</cx:pt>
          <cx:pt idx="276">277</cx:pt>
          <cx:pt idx="277">278</cx:pt>
          <cx:pt idx="278">279</cx:pt>
          <cx:pt idx="279">280</cx:pt>
          <cx:pt idx="280">281</cx:pt>
          <cx:pt idx="281">282</cx:pt>
          <cx:pt idx="282">283</cx:pt>
          <cx:pt idx="283">284</cx:pt>
          <cx:pt idx="284">285</cx:pt>
          <cx:pt idx="285">286</cx:pt>
          <cx:pt idx="286">287</cx:pt>
          <cx:pt idx="287">288</cx:pt>
          <cx:pt idx="288">289</cx:pt>
          <cx:pt idx="289">290</cx:pt>
          <cx:pt idx="290">291</cx:pt>
          <cx:pt idx="291">292</cx:pt>
          <cx:pt idx="292">293</cx:pt>
          <cx:pt idx="293">294</cx:pt>
          <cx:pt idx="294">295</cx:pt>
          <cx:pt idx="295">296</cx:pt>
          <cx:pt idx="296">297</cx:pt>
          <cx:pt idx="297">298</cx:pt>
          <cx:pt idx="298">299</cx:pt>
          <cx:pt idx="299">300</cx:pt>
          <cx:pt idx="300">301</cx:pt>
          <cx:pt idx="301">302</cx:pt>
          <cx:pt idx="302">303</cx:pt>
          <cx:pt idx="303">304</cx:pt>
          <cx:pt idx="304">305</cx:pt>
          <cx:pt idx="305">306</cx:pt>
          <cx:pt idx="306">307</cx:pt>
          <cx:pt idx="307">308</cx:pt>
          <cx:pt idx="308">309</cx:pt>
          <cx:pt idx="309">310</cx:pt>
          <cx:pt idx="310">311</cx:pt>
          <cx:pt idx="311">312</cx:pt>
          <cx:pt idx="312">313</cx:pt>
          <cx:pt idx="313">314</cx:pt>
          <cx:pt idx="314">315</cx:pt>
          <cx:pt idx="315">316</cx:pt>
          <cx:pt idx="316">317</cx:pt>
          <cx:pt idx="317">318</cx:pt>
          <cx:pt idx="318">319</cx:pt>
          <cx:pt idx="319">320</cx:pt>
          <cx:pt idx="320">321</cx:pt>
          <cx:pt idx="321">322</cx:pt>
          <cx:pt idx="322">323</cx:pt>
          <cx:pt idx="323">324</cx:pt>
          <cx:pt idx="324">325</cx:pt>
          <cx:pt idx="325">326</cx:pt>
          <cx:pt idx="326">327</cx:pt>
          <cx:pt idx="327">328</cx:pt>
          <cx:pt idx="328">329</cx:pt>
          <cx:pt idx="329">330</cx:pt>
          <cx:pt idx="330">331</cx:pt>
          <cx:pt idx="331">332</cx:pt>
          <cx:pt idx="332">333</cx:pt>
          <cx:pt idx="333">334</cx:pt>
          <cx:pt idx="334">335</cx:pt>
          <cx:pt idx="335">336</cx:pt>
          <cx:pt idx="336">337</cx:pt>
          <cx:pt idx="337">338</cx:pt>
          <cx:pt idx="338">339</cx:pt>
          <cx:pt idx="339">340</cx:pt>
          <cx:pt idx="340">341</cx:pt>
          <cx:pt idx="341">342</cx:pt>
          <cx:pt idx="342">343</cx:pt>
          <cx:pt idx="343">344</cx:pt>
          <cx:pt idx="344">345</cx:pt>
          <cx:pt idx="345">346</cx:pt>
          <cx:pt idx="346">347</cx:pt>
          <cx:pt idx="347">348</cx:pt>
          <cx:pt idx="348">349</cx:pt>
          <cx:pt idx="349">350</cx:pt>
          <cx:pt idx="350">351</cx:pt>
          <cx:pt idx="351">352</cx:pt>
          <cx:pt idx="352">353</cx:pt>
          <cx:pt idx="353">354</cx:pt>
          <cx:pt idx="354">355</cx:pt>
          <cx:pt idx="355">356</cx:pt>
          <cx:pt idx="356">357</cx:pt>
          <cx:pt idx="357">358</cx:pt>
          <cx:pt idx="358">359</cx:pt>
          <cx:pt idx="359">360</cx:pt>
          <cx:pt idx="360">361</cx:pt>
          <cx:pt idx="361">362</cx:pt>
          <cx:pt idx="362">363</cx:pt>
          <cx:pt idx="363">364</cx:pt>
          <cx:pt idx="364">365</cx:pt>
          <cx:pt idx="365">366</cx:pt>
          <cx:pt idx="366">367</cx:pt>
          <cx:pt idx="367">368</cx:pt>
          <cx:pt idx="368">369</cx:pt>
          <cx:pt idx="369">370</cx:pt>
          <cx:pt idx="370">371</cx:pt>
          <cx:pt idx="371">372</cx:pt>
          <cx:pt idx="372">373</cx:pt>
          <cx:pt idx="373">374</cx:pt>
          <cx:pt idx="374">375</cx:pt>
          <cx:pt idx="375">376</cx:pt>
          <cx:pt idx="376">377</cx:pt>
          <cx:pt idx="377">378</cx:pt>
          <cx:pt idx="378">379</cx:pt>
          <cx:pt idx="379">380</cx:pt>
          <cx:pt idx="380">381</cx:pt>
          <cx:pt idx="381">382</cx:pt>
          <cx:pt idx="382">383</cx:pt>
          <cx:pt idx="383">384</cx:pt>
          <cx:pt idx="384">385</cx:pt>
          <cx:pt idx="385">386</cx:pt>
          <cx:pt idx="386">387</cx:pt>
          <cx:pt idx="387">388</cx:pt>
          <cx:pt idx="388">389</cx:pt>
          <cx:pt idx="389">390</cx:pt>
          <cx:pt idx="390">391</cx:pt>
          <cx:pt idx="391">392</cx:pt>
          <cx:pt idx="392">393</cx:pt>
          <cx:pt idx="393">394</cx:pt>
          <cx:pt idx="394">395</cx:pt>
          <cx:pt idx="395">396</cx:pt>
          <cx:pt idx="396">397</cx:pt>
          <cx:pt idx="397">398</cx:pt>
          <cx:pt idx="398">399</cx:pt>
          <cx:pt idx="399">400</cx:pt>
          <cx:pt idx="400">401</cx:pt>
          <cx:pt idx="401">402</cx:pt>
          <cx:pt idx="402">403</cx:pt>
          <cx:pt idx="403">404</cx:pt>
          <cx:pt idx="404">405</cx:pt>
          <cx:pt idx="405">406</cx:pt>
          <cx:pt idx="406">407</cx:pt>
          <cx:pt idx="407">408</cx:pt>
          <cx:pt idx="408">409</cx:pt>
          <cx:pt idx="409">410</cx:pt>
          <cx:pt idx="410">411</cx:pt>
          <cx:pt idx="411">412</cx:pt>
          <cx:pt idx="412">413</cx:pt>
          <cx:pt idx="413">414</cx:pt>
          <cx:pt idx="414">415</cx:pt>
          <cx:pt idx="415">416</cx:pt>
          <cx:pt idx="416">417</cx:pt>
          <cx:pt idx="417">418</cx:pt>
          <cx:pt idx="418">419</cx:pt>
          <cx:pt idx="419">420</cx:pt>
          <cx:pt idx="420">421</cx:pt>
          <cx:pt idx="421">422</cx:pt>
          <cx:pt idx="422">423</cx:pt>
          <cx:pt idx="423">424</cx:pt>
          <cx:pt idx="424">425</cx:pt>
          <cx:pt idx="425">426</cx:pt>
          <cx:pt idx="426">427</cx:pt>
          <cx:pt idx="427">428</cx:pt>
          <cx:pt idx="428">429</cx:pt>
          <cx:pt idx="429">430</cx:pt>
          <cx:pt idx="430">431</cx:pt>
          <cx:pt idx="431">432</cx:pt>
          <cx:pt idx="432">433</cx:pt>
          <cx:pt idx="433">434</cx:pt>
          <cx:pt idx="434">435</cx:pt>
          <cx:pt idx="435">436</cx:pt>
          <cx:pt idx="436">437</cx:pt>
          <cx:pt idx="437">438</cx:pt>
          <cx:pt idx="438">439</cx:pt>
          <cx:pt idx="439">440</cx:pt>
          <cx:pt idx="440">441</cx:pt>
          <cx:pt idx="441">442</cx:pt>
          <cx:pt idx="442">443</cx:pt>
          <cx:pt idx="443">444</cx:pt>
          <cx:pt idx="444">445</cx:pt>
          <cx:pt idx="445">446</cx:pt>
          <cx:pt idx="446">447</cx:pt>
          <cx:pt idx="447">448</cx:pt>
          <cx:pt idx="448">449</cx:pt>
          <cx:pt idx="449">450</cx:pt>
          <cx:pt idx="450">451</cx:pt>
          <cx:pt idx="451">452</cx:pt>
          <cx:pt idx="452">453</cx:pt>
          <cx:pt idx="453">454</cx:pt>
          <cx:pt idx="454">455</cx:pt>
          <cx:pt idx="455">456</cx:pt>
          <cx:pt idx="456">457</cx:pt>
          <cx:pt idx="457">458</cx:pt>
          <cx:pt idx="458">459</cx:pt>
          <cx:pt idx="459">460</cx:pt>
          <cx:pt idx="460">461</cx:pt>
          <cx:pt idx="461">462</cx:pt>
          <cx:pt idx="462">463</cx:pt>
          <cx:pt idx="463">464</cx:pt>
          <cx:pt idx="464">465</cx:pt>
          <cx:pt idx="465">466</cx:pt>
          <cx:pt idx="466">467</cx:pt>
          <cx:pt idx="467">468</cx:pt>
          <cx:pt idx="468">469</cx:pt>
          <cx:pt idx="469">470</cx:pt>
          <cx:pt idx="470">471</cx:pt>
          <cx:pt idx="471">472</cx:pt>
          <cx:pt idx="472">473</cx:pt>
          <cx:pt idx="473">474</cx:pt>
          <cx:pt idx="474">475</cx:pt>
          <cx:pt idx="475">476</cx:pt>
          <cx:pt idx="476">477</cx:pt>
          <cx:pt idx="477">478</cx:pt>
          <cx:pt idx="478">479</cx:pt>
          <cx:pt idx="479">480</cx:pt>
          <cx:pt idx="480">481</cx:pt>
          <cx:pt idx="481">482</cx:pt>
          <cx:pt idx="482">483</cx:pt>
          <cx:pt idx="483">484</cx:pt>
          <cx:pt idx="484">485</cx:pt>
          <cx:pt idx="485">486</cx:pt>
          <cx:pt idx="486">487</cx:pt>
          <cx:pt idx="487">488</cx:pt>
          <cx:pt idx="488">489</cx:pt>
          <cx:pt idx="489">490</cx:pt>
          <cx:pt idx="490">491</cx:pt>
          <cx:pt idx="491">492</cx:pt>
          <cx:pt idx="492">493</cx:pt>
          <cx:pt idx="493">494</cx:pt>
          <cx:pt idx="494">495</cx:pt>
          <cx:pt idx="495">496</cx:pt>
          <cx:pt idx="496">497</cx:pt>
          <cx:pt idx="497">498</cx:pt>
          <cx:pt idx="498">499</cx:pt>
          <cx:pt idx="499">500</cx:pt>
          <cx:pt idx="500">501</cx:pt>
          <cx:pt idx="501">502</cx:pt>
          <cx:pt idx="502">503</cx:pt>
          <cx:pt idx="503">504</cx:pt>
          <cx:pt idx="504">505</cx:pt>
          <cx:pt idx="505">506</cx:pt>
          <cx:pt idx="506">507</cx:pt>
          <cx:pt idx="507">508</cx:pt>
          <cx:pt idx="508">509</cx:pt>
          <cx:pt idx="509">510</cx:pt>
          <cx:pt idx="510">511</cx:pt>
          <cx:pt idx="511">512</cx:pt>
          <cx:pt idx="512">513</cx:pt>
          <cx:pt idx="513">514</cx:pt>
          <cx:pt idx="514">515</cx:pt>
          <cx:pt idx="515">516</cx:pt>
          <cx:pt idx="516">517</cx:pt>
          <cx:pt idx="517">518</cx:pt>
          <cx:pt idx="518">519</cx:pt>
          <cx:pt idx="519">520</cx:pt>
          <cx:pt idx="520">521</cx:pt>
          <cx:pt idx="521">522</cx:pt>
          <cx:pt idx="522">523</cx:pt>
          <cx:pt idx="523">524</cx:pt>
          <cx:pt idx="524">525</cx:pt>
          <cx:pt idx="525">526</cx:pt>
          <cx:pt idx="526">527</cx:pt>
          <cx:pt idx="527">528</cx:pt>
          <cx:pt idx="528">529</cx:pt>
          <cx:pt idx="529">530</cx:pt>
          <cx:pt idx="530">531</cx:pt>
          <cx:pt idx="531">532</cx:pt>
          <cx:pt idx="532">533</cx:pt>
          <cx:pt idx="533">534</cx:pt>
          <cx:pt idx="534">535</cx:pt>
          <cx:pt idx="535">536</cx:pt>
          <cx:pt idx="536">537</cx:pt>
          <cx:pt idx="537">538</cx:pt>
          <cx:pt idx="538">539</cx:pt>
          <cx:pt idx="539">540</cx:pt>
          <cx:pt idx="540">541</cx:pt>
          <cx:pt idx="541">542</cx:pt>
          <cx:pt idx="542">543</cx:pt>
          <cx:pt idx="543">544</cx:pt>
          <cx:pt idx="544">545</cx:pt>
          <cx:pt idx="545">546</cx:pt>
          <cx:pt idx="546">547</cx:pt>
          <cx:pt idx="547">548</cx:pt>
          <cx:pt idx="548">549</cx:pt>
          <cx:pt idx="549">550</cx:pt>
          <cx:pt idx="550">551</cx:pt>
          <cx:pt idx="551">552</cx:pt>
          <cx:pt idx="552">553</cx:pt>
          <cx:pt idx="553">554</cx:pt>
          <cx:pt idx="554">555</cx:pt>
          <cx:pt idx="555">556</cx:pt>
          <cx:pt idx="556">557</cx:pt>
          <cx:pt idx="557">558</cx:pt>
          <cx:pt idx="558">559</cx:pt>
          <cx:pt idx="559">560</cx:pt>
          <cx:pt idx="560">561</cx:pt>
          <cx:pt idx="561">562</cx:pt>
          <cx:pt idx="562">563</cx:pt>
          <cx:pt idx="563">564</cx:pt>
          <cx:pt idx="564">565</cx:pt>
          <cx:pt idx="565">566</cx:pt>
          <cx:pt idx="566">567</cx:pt>
          <cx:pt idx="567">568</cx:pt>
          <cx:pt idx="568">569</cx:pt>
          <cx:pt idx="569">570</cx:pt>
          <cx:pt idx="570">571</cx:pt>
          <cx:pt idx="571">572</cx:pt>
          <cx:pt idx="572">573</cx:pt>
          <cx:pt idx="573">574</cx:pt>
          <cx:pt idx="574">575</cx:pt>
          <cx:pt idx="575">576</cx:pt>
          <cx:pt idx="576">577</cx:pt>
          <cx:pt idx="577">578</cx:pt>
          <cx:pt idx="578">579</cx:pt>
          <cx:pt idx="579">580</cx:pt>
          <cx:pt idx="580">581</cx:pt>
          <cx:pt idx="581">582</cx:pt>
          <cx:pt idx="582">583</cx:pt>
          <cx:pt idx="583">584</cx:pt>
          <cx:pt idx="584">585</cx:pt>
          <cx:pt idx="585">586</cx:pt>
          <cx:pt idx="586">587</cx:pt>
          <cx:pt idx="587">588</cx:pt>
          <cx:pt idx="588">589</cx:pt>
          <cx:pt idx="589">590</cx:pt>
          <cx:pt idx="590">591</cx:pt>
          <cx:pt idx="591">592</cx:pt>
          <cx:pt idx="592">593</cx:pt>
          <cx:pt idx="593">594</cx:pt>
          <cx:pt idx="594">595</cx:pt>
          <cx:pt idx="595">596</cx:pt>
          <cx:pt idx="596">597</cx:pt>
          <cx:pt idx="597">598</cx:pt>
          <cx:pt idx="598">599</cx:pt>
          <cx:pt idx="599">600</cx:pt>
          <cx:pt idx="600">601</cx:pt>
          <cx:pt idx="601">602</cx:pt>
          <cx:pt idx="602">603</cx:pt>
          <cx:pt idx="603">604</cx:pt>
          <cx:pt idx="604">605</cx:pt>
          <cx:pt idx="605">606</cx:pt>
          <cx:pt idx="606">607</cx:pt>
          <cx:pt idx="607">608</cx:pt>
          <cx:pt idx="608">609</cx:pt>
          <cx:pt idx="609">610</cx:pt>
          <cx:pt idx="610">611</cx:pt>
          <cx:pt idx="611">612</cx:pt>
          <cx:pt idx="612">613</cx:pt>
          <cx:pt idx="613">614</cx:pt>
          <cx:pt idx="614">615</cx:pt>
          <cx:pt idx="615">616</cx:pt>
          <cx:pt idx="616">617</cx:pt>
          <cx:pt idx="617">618</cx:pt>
          <cx:pt idx="618">619</cx:pt>
          <cx:pt idx="619">620</cx:pt>
          <cx:pt idx="620">621</cx:pt>
          <cx:pt idx="621">622</cx:pt>
          <cx:pt idx="622">623</cx:pt>
          <cx:pt idx="623">624</cx:pt>
          <cx:pt idx="624">625</cx:pt>
          <cx:pt idx="625">626</cx:pt>
          <cx:pt idx="626">627</cx:pt>
          <cx:pt idx="627">628</cx:pt>
          <cx:pt idx="628">629</cx:pt>
          <cx:pt idx="629">630</cx:pt>
          <cx:pt idx="630">631</cx:pt>
          <cx:pt idx="631">632</cx:pt>
          <cx:pt idx="632">633</cx:pt>
          <cx:pt idx="633">634</cx:pt>
          <cx:pt idx="634">635</cx:pt>
          <cx:pt idx="635">636</cx:pt>
          <cx:pt idx="636">637</cx:pt>
          <cx:pt idx="637">638</cx:pt>
          <cx:pt idx="638">639</cx:pt>
          <cx:pt idx="639">640</cx:pt>
          <cx:pt idx="640">641</cx:pt>
          <cx:pt idx="641">642</cx:pt>
          <cx:pt idx="642">643</cx:pt>
          <cx:pt idx="643">644</cx:pt>
          <cx:pt idx="644">645</cx:pt>
          <cx:pt idx="645">646</cx:pt>
          <cx:pt idx="646">647</cx:pt>
          <cx:pt idx="647">648</cx:pt>
          <cx:pt idx="648">649</cx:pt>
          <cx:pt idx="649">650</cx:pt>
          <cx:pt idx="650">651</cx:pt>
          <cx:pt idx="651">652</cx:pt>
          <cx:pt idx="652">653</cx:pt>
          <cx:pt idx="653">654</cx:pt>
          <cx:pt idx="654">655</cx:pt>
          <cx:pt idx="655">656</cx:pt>
          <cx:pt idx="656">657</cx:pt>
          <cx:pt idx="657">658</cx:pt>
          <cx:pt idx="658">659</cx:pt>
          <cx:pt idx="659">660</cx:pt>
          <cx:pt idx="660">661</cx:pt>
          <cx:pt idx="661">662</cx:pt>
          <cx:pt idx="662">663</cx:pt>
          <cx:pt idx="663">664</cx:pt>
          <cx:pt idx="664">665</cx:pt>
          <cx:pt idx="665">666</cx:pt>
          <cx:pt idx="666">667</cx:pt>
          <cx:pt idx="667">668</cx:pt>
          <cx:pt idx="668">669</cx:pt>
          <cx:pt idx="669">670</cx:pt>
          <cx:pt idx="670">671</cx:pt>
          <cx:pt idx="671">672</cx:pt>
          <cx:pt idx="672">673</cx:pt>
          <cx:pt idx="673">674</cx:pt>
          <cx:pt idx="674">675</cx:pt>
          <cx:pt idx="675">676</cx:pt>
          <cx:pt idx="676">677</cx:pt>
          <cx:pt idx="677">678</cx:pt>
          <cx:pt idx="678">679</cx:pt>
          <cx:pt idx="679">680</cx:pt>
          <cx:pt idx="680">681</cx:pt>
          <cx:pt idx="681">682</cx:pt>
          <cx:pt idx="682">683</cx:pt>
          <cx:pt idx="683">684</cx:pt>
          <cx:pt idx="684">685</cx:pt>
          <cx:pt idx="685">686</cx:pt>
          <cx:pt idx="686">687</cx:pt>
          <cx:pt idx="687">688</cx:pt>
          <cx:pt idx="688">689</cx:pt>
          <cx:pt idx="689">690</cx:pt>
          <cx:pt idx="690">691</cx:pt>
          <cx:pt idx="691">692</cx:pt>
          <cx:pt idx="692">693</cx:pt>
          <cx:pt idx="693">694</cx:pt>
          <cx:pt idx="694">695</cx:pt>
          <cx:pt idx="695">696</cx:pt>
          <cx:pt idx="696">697</cx:pt>
          <cx:pt idx="697">698</cx:pt>
          <cx:pt idx="698">699</cx:pt>
          <cx:pt idx="699">700</cx:pt>
          <cx:pt idx="700">701</cx:pt>
          <cx:pt idx="701">702</cx:pt>
          <cx:pt idx="702">703</cx:pt>
          <cx:pt idx="703">704</cx:pt>
          <cx:pt idx="704">705</cx:pt>
          <cx:pt idx="705">706</cx:pt>
          <cx:pt idx="706">707</cx:pt>
          <cx:pt idx="707">708</cx:pt>
          <cx:pt idx="708">709</cx:pt>
          <cx:pt idx="709">710</cx:pt>
          <cx:pt idx="710">711</cx:pt>
          <cx:pt idx="711">712</cx:pt>
          <cx:pt idx="712">713</cx:pt>
          <cx:pt idx="713">714</cx:pt>
          <cx:pt idx="714">715</cx:pt>
          <cx:pt idx="715">716</cx:pt>
          <cx:pt idx="716">717</cx:pt>
          <cx:pt idx="717">718</cx:pt>
          <cx:pt idx="718">719</cx:pt>
          <cx:pt idx="719">720</cx:pt>
          <cx:pt idx="720">721</cx:pt>
          <cx:pt idx="721">722</cx:pt>
          <cx:pt idx="722">723</cx:pt>
          <cx:pt idx="723">724</cx:pt>
          <cx:pt idx="724">725</cx:pt>
          <cx:pt idx="725">726</cx:pt>
          <cx:pt idx="726">727</cx:pt>
          <cx:pt idx="727">728</cx:pt>
          <cx:pt idx="728">729</cx:pt>
          <cx:pt idx="729">730</cx:pt>
          <cx:pt idx="730">731</cx:pt>
          <cx:pt idx="731">732</cx:pt>
          <cx:pt idx="732">733</cx:pt>
          <cx:pt idx="733">734</cx:pt>
          <cx:pt idx="734">735</cx:pt>
          <cx:pt idx="735">736</cx:pt>
          <cx:pt idx="736">737</cx:pt>
          <cx:pt idx="737">738</cx:pt>
          <cx:pt idx="738">739</cx:pt>
          <cx:pt idx="739">740</cx:pt>
          <cx:pt idx="740">741</cx:pt>
          <cx:pt idx="741">742</cx:pt>
          <cx:pt idx="742">743</cx:pt>
          <cx:pt idx="743">744</cx:pt>
          <cx:pt idx="744">745</cx:pt>
          <cx:pt idx="745">746</cx:pt>
          <cx:pt idx="746">747</cx:pt>
          <cx:pt idx="747">748</cx:pt>
          <cx:pt idx="748">749</cx:pt>
          <cx:pt idx="749">750</cx:pt>
          <cx:pt idx="750">751</cx:pt>
          <cx:pt idx="751">752</cx:pt>
          <cx:pt idx="752">753</cx:pt>
          <cx:pt idx="753">754</cx:pt>
          <cx:pt idx="754">755</cx:pt>
          <cx:pt idx="755">756</cx:pt>
          <cx:pt idx="756">757</cx:pt>
          <cx:pt idx="757">758</cx:pt>
          <cx:pt idx="758">759</cx:pt>
          <cx:pt idx="759">760</cx:pt>
          <cx:pt idx="760">761</cx:pt>
          <cx:pt idx="761">762</cx:pt>
          <cx:pt idx="762">763</cx:pt>
          <cx:pt idx="763">764</cx:pt>
          <cx:pt idx="764">765</cx:pt>
          <cx:pt idx="765">766</cx:pt>
          <cx:pt idx="766">767</cx:pt>
          <cx:pt idx="767">768</cx:pt>
          <cx:pt idx="768">769</cx:pt>
          <cx:pt idx="769">770</cx:pt>
          <cx:pt idx="770">771</cx:pt>
          <cx:pt idx="771">772</cx:pt>
          <cx:pt idx="772">773</cx:pt>
          <cx:pt idx="773">774</cx:pt>
          <cx:pt idx="774">775</cx:pt>
          <cx:pt idx="775">776</cx:pt>
          <cx:pt idx="776">777</cx:pt>
          <cx:pt idx="777">778</cx:pt>
          <cx:pt idx="778">779</cx:pt>
          <cx:pt idx="779">780</cx:pt>
          <cx:pt idx="780">781</cx:pt>
          <cx:pt idx="781">782</cx:pt>
          <cx:pt idx="782">783</cx:pt>
          <cx:pt idx="783">784</cx:pt>
          <cx:pt idx="784">785</cx:pt>
        </cx:lvl>
      </cx:strDim>
      <cx:numDim type="size">
        <cx:f>'Chart Tile'!$H$2:$H$791</cx:f>
        <cx:lvl ptCount="790" formatCode="General">
          <cx:pt idx="0">20082</cx:pt>
          <cx:pt idx="1">741</cx:pt>
          <cx:pt idx="2">966</cx:pt>
          <cx:pt idx="3">116536</cx:pt>
          <cx:pt idx="4">1111</cx:pt>
          <cx:pt idx="5">4716</cx:pt>
          <cx:pt idx="6">493</cx:pt>
          <cx:pt idx="7">574</cx:pt>
          <cx:pt idx="8">8548</cx:pt>
          <cx:pt idx="9">70127</cx:pt>
          <cx:pt idx="10">543</cx:pt>
          <cx:pt idx="11">71270</cx:pt>
          <cx:pt idx="12">2281</cx:pt>
          <cx:pt idx="13">249</cx:pt>
          <cx:pt idx="14">1337</cx:pt>
          <cx:pt idx="15">129204</cx:pt>
          <cx:pt idx="16">2865</cx:pt>
          <cx:pt idx="17">633</cx:pt>
          <cx:pt idx="18">8502</cx:pt>
          <cx:pt idx="19">112915</cx:pt>
          <cx:pt idx="20">389</cx:pt>
          <cx:pt idx="21">39113</cx:pt>
          <cx:pt idx="22">4741</cx:pt>
          <cx:pt idx="23">1510</cx:pt>
          <cx:pt idx="24">19487</cx:pt>
          <cx:pt idx="25">283775</cx:pt>
          <cx:pt idx="26">3882</cx:pt>
          <cx:pt idx="27">156</cx:pt>
          <cx:pt idx="28">436</cx:pt>
          <cx:pt idx="29">3707</cx:pt>
          <cx:pt idx="30">383</cx:pt>
          <cx:pt idx="31">577</cx:pt>
          <cx:pt idx="32">216</cx:pt>
          <cx:pt idx="33">147</cx:pt>
          <cx:pt idx="34">847</cx:pt>
          <cx:pt idx="35">2052</cx:pt>
          <cx:pt idx="36">65</cx:pt>
          <cx:pt idx="37">3322</cx:pt>
          <cx:pt idx="38">11451</cx:pt>
          <cx:pt idx="39">3444</cx:pt>
          <cx:pt idx="40">543</cx:pt>
          <cx:pt idx="41">4660</cx:pt>
          <cx:pt idx="42">4331</cx:pt>
          <cx:pt idx="43">1558</cx:pt>
          <cx:pt idx="44">100755</cx:pt>
          <cx:pt idx="45">128</cx:pt>
          <cx:pt idx="46">558</cx:pt>
          <cx:pt idx="47">193890</cx:pt>
          <cx:pt idx="48">326</cx:pt>
          <cx:pt idx="49">1478</cx:pt>
          <cx:pt idx="50">109871</cx:pt>
          <cx:pt idx="51">10938</cx:pt>
          <cx:pt idx="52">1218</cx:pt>
          <cx:pt idx="53">618</cx:pt>
          <cx:pt idx="54">84</cx:pt>
          <cx:pt idx="55">4510</cx:pt>
          <cx:pt idx="56">291</cx:pt>
          <cx:pt idx="57">2423</cx:pt>
          <cx:pt idx="58">1596</cx:pt>
          <cx:pt idx="59">186</cx:pt>
          <cx:pt idx="60">133</cx:pt>
          <cx:pt idx="61">744</cx:pt>
          <cx:pt idx="62">1876</cx:pt>
          <cx:pt idx="63">72580</cx:pt>
          <cx:pt idx="64">3043</cx:pt>
          <cx:pt idx="65">200933</cx:pt>
          <cx:pt idx="66">982</cx:pt>
          <cx:pt idx="67">3532</cx:pt>
          <cx:pt idx="68">15672</cx:pt>
          <cx:pt idx="69">24089</cx:pt>
          <cx:pt idx="70">505</cx:pt>
          <cx:pt idx="71">515</cx:pt>
          <cx:pt idx="72">743</cx:pt>
          <cx:pt idx="73">117152</cx:pt>
          <cx:pt idx="74">220</cx:pt>
          <cx:pt idx="75">301308</cx:pt>
          <cx:pt idx="76">744</cx:pt>
          <cx:pt idx="77">99</cx:pt>
          <cx:pt idx="78">171</cx:pt>
          <cx:pt idx="79">744</cx:pt>
          <cx:pt idx="80">654</cx:pt>
          <cx:pt idx="81">7566</cx:pt>
          <cx:pt idx="82">273255</cx:pt>
          <cx:pt idx="83">2010</cx:pt>
          <cx:pt idx="84">5490</cx:pt>
          <cx:pt idx="85">2453</cx:pt>
          <cx:pt idx="86">617</cx:pt>
          <cx:pt idx="87">679</cx:pt>
          <cx:pt idx="88">141</cx:pt>
          <cx:pt idx="89">2284</cx:pt>
          <cx:pt idx="90">240</cx:pt>
          <cx:pt idx="91">7606</cx:pt>
          <cx:pt idx="92">66</cx:pt>
          <cx:pt idx="93">3366</cx:pt>
          <cx:pt idx="94">188</cx:pt>
          <cx:pt idx="95">3741</cx:pt>
          <cx:pt idx="96">217</cx:pt>
          <cx:pt idx="97">1331</cx:pt>
          <cx:pt idx="98">338</cx:pt>
          <cx:pt idx="99">2736</cx:pt>
          <cx:pt idx="100">2122</cx:pt>
          <cx:pt idx="101">1521</cx:pt>
          <cx:pt idx="102">2738</cx:pt>
          <cx:pt idx="103">2068</cx:pt>
          <cx:pt idx="104">169</cx:pt>
          <cx:pt idx="105">134</cx:pt>
          <cx:pt idx="106">3091</cx:pt>
          <cx:pt idx="107">11882</cx:pt>
          <cx:pt idx="108">44892</cx:pt>
          <cx:pt idx="109">93311</cx:pt>
          <cx:pt idx="110">6734</cx:pt>
          <cx:pt idx="111">929</cx:pt>
          <cx:pt idx="112">6518</cx:pt>
          <cx:pt idx="113">166</cx:pt>
          <cx:pt idx="114">116</cx:pt>
          <cx:pt idx="115">1321</cx:pt>
          <cx:pt idx="116">204</cx:pt>
          <cx:pt idx="117">3589</cx:pt>
          <cx:pt idx="118">3027</cx:pt>
          <cx:pt idx="119">92</cx:pt>
          <cx:pt idx="120">578</cx:pt>
          <cx:pt idx="121">67</cx:pt>
          <cx:pt idx="122">180092</cx:pt>
          <cx:pt idx="123">641</cx:pt>
          <cx:pt idx="124">2197</cx:pt>
          <cx:pt idx="125">2725</cx:pt>
          <cx:pt idx="126">532</cx:pt>
          <cx:pt idx="127">223</cx:pt>
          <cx:pt idx="128">15</cx:pt>
          <cx:pt idx="129">3254</cx:pt>
          <cx:pt idx="130">11501</cx:pt>
          <cx:pt idx="131">1349</cx:pt>
          <cx:pt idx="132">133</cx:pt>
          <cx:pt idx="133">151</cx:pt>
          <cx:pt idx="134">4903</cx:pt>
          <cx:pt idx="135">1513</cx:pt>
          <cx:pt idx="136">3654</cx:pt>
          <cx:pt idx="137">404</cx:pt>
          <cx:pt idx="138">555</cx:pt>
          <cx:pt idx="139">5809</cx:pt>
          <cx:pt idx="140">5436</cx:pt>
          <cx:pt idx="141">505</cx:pt>
          <cx:pt idx="142">106983</cx:pt>
          <cx:pt idx="143">3009</cx:pt>
          <cx:pt idx="144">15</cx:pt>
          <cx:pt idx="145">292</cx:pt>
          <cx:pt idx="146">619</cx:pt>
          <cx:pt idx="147">682</cx:pt>
          <cx:pt idx="148">1753</cx:pt>
          <cx:pt idx="149">642</cx:pt>
          <cx:pt idx="150">3664</cx:pt>
          <cx:pt idx="151">5438</cx:pt>
          <cx:pt idx="152">1259</cx:pt>
          <cx:pt idx="153">889</cx:pt>
          <cx:pt idx="154">554</cx:pt>
          <cx:pt idx="155">3956</cx:pt>
          <cx:pt idx="156">241</cx:pt>
          <cx:pt idx="157">975</cx:pt>
          <cx:pt idx="158">6471</cx:pt>
          <cx:pt idx="159">10022</cx:pt>
          <cx:pt idx="160">6873</cx:pt>
          <cx:pt idx="161">3622</cx:pt>
          <cx:pt idx="162">865</cx:pt>
          <cx:pt idx="163">967</cx:pt>
          <cx:pt idx="164">190</cx:pt>
          <cx:pt idx="165">775</cx:pt>
          <cx:pt idx="166">5985</cx:pt>
          <cx:pt idx="167">1619</cx:pt>
          <cx:pt idx="168">240</cx:pt>
          <cx:pt idx="169">65286</cx:pt>
          <cx:pt idx="170">1762</cx:pt>
          <cx:pt idx="171">749</cx:pt>
          <cx:pt idx="172">982</cx:pt>
          <cx:pt idx="173">42</cx:pt>
          <cx:pt idx="174">287</cx:pt>
          <cx:pt idx="175">78</cx:pt>
          <cx:pt idx="176">3716</cx:pt>
          <cx:pt idx="177">8775</cx:pt>
          <cx:pt idx="178">398</cx:pt>
          <cx:pt idx="179">2025</cx:pt>
          <cx:pt idx="180">51129</cx:pt>
          <cx:pt idx="181">118</cx:pt>
          <cx:pt idx="182">24837</cx:pt>
          <cx:pt idx="183">89179</cx:pt>
          <cx:pt idx="184">147</cx:pt>
          <cx:pt idx="185">1644</cx:pt>
          <cx:pt idx="186">672</cx:pt>
          <cx:pt idx="187">1894</cx:pt>
          <cx:pt idx="188">104</cx:pt>
          <cx:pt idx="189">412</cx:pt>
          <cx:pt idx="190">175</cx:pt>
          <cx:pt idx="191">120</cx:pt>
          <cx:pt idx="192">18950</cx:pt>
          <cx:pt idx="193">658</cx:pt>
          <cx:pt idx="194">1667</cx:pt>
          <cx:pt idx="195">67</cx:pt>
          <cx:pt idx="196">469</cx:pt>
          <cx:pt idx="197">36</cx:pt>
          <cx:pt idx="198">802</cx:pt>
          <cx:pt idx="199">23491</cx:pt>
          <cx:pt idx="200">252</cx:pt>
          <cx:pt idx="201">590</cx:pt>
          <cx:pt idx="202">1252</cx:pt>
          <cx:pt idx="203">901</cx:pt>
          <cx:pt idx="204">4009</cx:pt>
          <cx:pt idx="205">505</cx:pt>
          <cx:pt idx="206">257</cx:pt>
          <cx:pt idx="207">511</cx:pt>
          <cx:pt idx="208">2425</cx:pt>
          <cx:pt idx="209">443</cx:pt>
          <cx:pt idx="210">1732</cx:pt>
          <cx:pt idx="211">1099</cx:pt>
          <cx:pt idx="212">769</cx:pt>
          <cx:pt idx="213">226</cx:pt>
          <cx:pt idx="214">719</cx:pt>
          <cx:pt idx="215">552</cx:pt>
          <cx:pt idx="216">1251</cx:pt>
          <cx:pt idx="217">6066</cx:pt>
          <cx:pt idx="218">1044</cx:pt>
          <cx:pt idx="219">6672</cx:pt>
          <cx:pt idx="220">1291</cx:pt>
          <cx:pt idx="221">3657</cx:pt>
          <cx:pt idx="222">172</cx:pt>
          <cx:pt idx="223">22578</cx:pt>
          <cx:pt idx="224">15462</cx:pt>
          <cx:pt idx="225">4445</cx:pt>
          <cx:pt idx="226">456</cx:pt>
          <cx:pt idx="227">3781</cx:pt>
          <cx:pt idx="228">2905</cx:pt>
          <cx:pt idx="229">5041</cx:pt>
          <cx:pt idx="230">1598</cx:pt>
          <cx:pt idx="231">5718</cx:pt>
          <cx:pt idx="232">1159</cx:pt>
          <cx:pt idx="233">1251</cx:pt>
          <cx:pt idx="234">985</cx:pt>
          <cx:pt idx="235">60964</cx:pt>
          <cx:pt idx="236">495</cx:pt>
          <cx:pt idx="237">180</cx:pt>
          <cx:pt idx="238">1189</cx:pt>
          <cx:pt idx="239">171</cx:pt>
          <cx:pt idx="240">2321</cx:pt>
          <cx:pt idx="241">3377</cx:pt>
          <cx:pt idx="242">526</cx:pt>
          <cx:pt idx="243">3315</cx:pt>
          <cx:pt idx="244">58</cx:pt>
          <cx:pt idx="245">1724</cx:pt>
          <cx:pt idx="246">999</cx:pt>
          <cx:pt idx="247">157</cx:pt>
          <cx:pt idx="248">515</cx:pt>
          <cx:pt idx="249">6274</cx:pt>
          <cx:pt idx="250">301</cx:pt>
          <cx:pt idx="251">946</cx:pt>
          <cx:pt idx="252">816</cx:pt>
          <cx:pt idx="253">257</cx:pt>
          <cx:pt idx="254">10162</cx:pt>
          <cx:pt idx="255">164</cx:pt>
          <cx:pt idx="256">266</cx:pt>
          <cx:pt idx="257">15126</cx:pt>
          <cx:pt idx="258">2942</cx:pt>
          <cx:pt idx="259">219</cx:pt>
          <cx:pt idx="260">228</cx:pt>
          <cx:pt idx="261">51</cx:pt>
          <cx:pt idx="262">114</cx:pt>
          <cx:pt idx="263">733</cx:pt>
          <cx:pt idx="264">78</cx:pt>
          <cx:pt idx="265">951</cx:pt>
          <cx:pt idx="266">1608</cx:pt>
          <cx:pt idx="267">669</cx:pt>
          <cx:pt idx="268">20225</cx:pt>
          <cx:pt idx="269">31989</cx:pt>
          <cx:pt idx="270">4728</cx:pt>
          <cx:pt idx="271">2325</cx:pt>
          <cx:pt idx="272">403</cx:pt>
          <cx:pt idx="273">2883</cx:pt>
          <cx:pt idx="274">420</cx:pt>
          <cx:pt idx="275">498</cx:pt>
          <cx:pt idx="276">896</cx:pt>
          <cx:pt idx="277">6262</cx:pt>
          <cx:pt idx="278">9850</cx:pt>
          <cx:pt idx="279">288</cx:pt>
          <cx:pt idx="280">193</cx:pt>
          <cx:pt idx="281">619</cx:pt>
          <cx:pt idx="282">5062</cx:pt>
          <cx:pt idx="283">889</cx:pt>
          <cx:pt idx="284">47926</cx:pt>
          <cx:pt idx="285">83</cx:pt>
          <cx:pt idx="286">156</cx:pt>
          <cx:pt idx="287">33229</cx:pt>
          <cx:pt idx="288">1323</cx:pt>
          <cx:pt idx="289">296</cx:pt>
          <cx:pt idx="290">206</cx:pt>
          <cx:pt idx="291">1006</cx:pt>
          <cx:pt idx="292">51515</cx:pt>
          <cx:pt idx="293">462</cx:pt>
          <cx:pt idx="294">239</cx:pt>
          <cx:pt idx="295">1245</cx:pt>
          <cx:pt idx="296">875</cx:pt>
          <cx:pt idx="297">460</cx:pt>
          <cx:pt idx="298">693</cx:pt>
          <cx:pt idx="299">226</cx:pt>
          <cx:pt idx="300">1935</cx:pt>
          <cx:pt idx="301">761</cx:pt>
          <cx:pt idx="302">3713</cx:pt>
          <cx:pt idx="303">3774</cx:pt>
          <cx:pt idx="304">241</cx:pt>
          <cx:pt idx="305">4974</cx:pt>
          <cx:pt idx="306">1481</cx:pt>
          <cx:pt idx="307">2384</cx:pt>
          <cx:pt idx="308">5491</cx:pt>
          <cx:pt idx="309">7737</cx:pt>
          <cx:pt idx="310">4339</cx:pt>
          <cx:pt idx="311">1527</cx:pt>
          <cx:pt idx="312">1527</cx:pt>
          <cx:pt idx="313">416</cx:pt>
          <cx:pt idx="314">1411</cx:pt>
          <cx:pt idx="315">760</cx:pt>
          <cx:pt idx="316">250</cx:pt>
          <cx:pt idx="317">4225</cx:pt>
          <cx:pt idx="318">18661</cx:pt>
          <cx:pt idx="319">1306</cx:pt>
          <cx:pt idx="320">214</cx:pt>
          <cx:pt idx="321">674</cx:pt>
          <cx:pt idx="322">4750</cx:pt>
          <cx:pt idx="323">85</cx:pt>
          <cx:pt idx="324">125974</cx:pt>
          <cx:pt idx="325">10728</cx:pt>
          <cx:pt idx="326">335</cx:pt>
          <cx:pt idx="327">570</cx:pt>
          <cx:pt idx="328">8285</cx:pt>
          <cx:pt idx="329">6526</cx:pt>
          <cx:pt idx="330">139</cx:pt>
          <cx:pt idx="331">60</cx:pt>
          <cx:pt idx="332">903</cx:pt>
          <cx:pt idx="333">1525</cx:pt>
          <cx:pt idx="334">1154</cx:pt>
          <cx:pt idx="335">79</cx:pt>
          <cx:pt idx="336">64496</cx:pt>
          <cx:pt idx="337">375</cx:pt>
          <cx:pt idx="338">719</cx:pt>
          <cx:pt idx="339">2072</cx:pt>
          <cx:pt idx="340">312</cx:pt>
          <cx:pt idx="341">217</cx:pt>
          <cx:pt idx="342">530</cx:pt>
          <cx:pt idx="343">304</cx:pt>
          <cx:pt idx="344">4487</cx:pt>
          <cx:pt idx="345">457</cx:pt>
          <cx:pt idx="346">6287</cx:pt>
          <cx:pt idx="347">6289</cx:pt>
          <cx:pt idx="348">374</cx:pt>
          <cx:pt idx="349">493</cx:pt>
          <cx:pt idx="350">679</cx:pt>
          <cx:pt idx="351">111</cx:pt>
          <cx:pt idx="352">6943</cx:pt>
          <cx:pt idx="353">3159</cx:pt>
          <cx:pt idx="354">197</cx:pt>
          <cx:pt idx="355">786</cx:pt>
          <cx:pt idx="356">142</cx:pt>
          <cx:pt idx="357">1324</cx:pt>
          <cx:pt idx="358">6903</cx:pt>
          <cx:pt idx="359">420</cx:pt>
          <cx:pt idx="360">1037</cx:pt>
          <cx:pt idx="361">1521</cx:pt>
          <cx:pt idx="362">707</cx:pt>
          <cx:pt idx="363">131</cx:pt>
          <cx:pt idx="364">2470</cx:pt>
          <cx:pt idx="365">650</cx:pt>
          <cx:pt idx="366">237</cx:pt>
          <cx:pt idx="367">5692</cx:pt>
          <cx:pt idx="368">3566</cx:pt>
          <cx:pt idx="369">536</cx:pt>
          <cx:pt idx="370">982</cx:pt>
          <cx:pt idx="371">1344</cx:pt>
          <cx:pt idx="372">185</cx:pt>
          <cx:pt idx="373">314</cx:pt>
          <cx:pt idx="374">602</cx:pt>
          <cx:pt idx="375">830</cx:pt>
          <cx:pt idx="376">1426</cx:pt>
          <cx:pt idx="377">772</cx:pt>
          <cx:pt idx="378">1646</cx:pt>
          <cx:pt idx="379">178</cx:pt>
          <cx:pt idx="380">512</cx:pt>
          <cx:pt idx="381">739</cx:pt>
          <cx:pt idx="382">2240</cx:pt>
          <cx:pt idx="383">211620</cx:pt>
          <cx:pt idx="384">1716</cx:pt>
          <cx:pt idx="385">1316</cx:pt>
          <cx:pt idx="386">3151</cx:pt>
          <cx:pt idx="387">233</cx:pt>
          <cx:pt idx="388">128</cx:pt>
          <cx:pt idx="389">4702</cx:pt>
          <cx:pt idx="390">326</cx:pt>
          <cx:pt idx="391">709</cx:pt>
          <cx:pt idx="392">182742</cx:pt>
          <cx:pt idx="393">149</cx:pt>
          <cx:pt idx="394">156215</cx:pt>
          <cx:pt idx="395">4411</cx:pt>
          <cx:pt idx="396">118448</cx:pt>
          <cx:pt idx="397">2133</cx:pt>
          <cx:pt idx="398">180</cx:pt>
          <cx:pt idx="399">287</cx:pt>
          <cx:pt idx="400">4778</cx:pt>
          <cx:pt idx="401">582</cx:pt>
          <cx:pt idx="402">1567</cx:pt>
          <cx:pt idx="403">138</cx:pt>
          <cx:pt idx="404">1007</cx:pt>
          <cx:pt idx="405">7550</cx:pt>
          <cx:pt idx="406">498</cx:pt>
          <cx:pt idx="407">148225</cx:pt>
          <cx:pt idx="408">142</cx:pt>
          <cx:pt idx="409">1015</cx:pt>
          <cx:pt idx="410">1407</cx:pt>
          <cx:pt idx="411">97</cx:pt>
          <cx:pt idx="412">2235</cx:pt>
          <cx:pt idx="413">1910</cx:pt>
          <cx:pt idx="414">366</cx:pt>
          <cx:pt idx="415">3900</cx:pt>
          <cx:pt idx="416">441</cx:pt>
          <cx:pt idx="417">2337</cx:pt>
          <cx:pt idx="418">4891</cx:pt>
          <cx:pt idx="419">502</cx:pt>
          <cx:pt idx="420">1491</cx:pt>
          <cx:pt idx="421">1693</cx:pt>
          <cx:pt idx="422">920</cx:pt>
          <cx:pt idx="423">8741</cx:pt>
          <cx:pt idx="424">180</cx:pt>
          <cx:pt idx="425">112261</cx:pt>
          <cx:pt idx="426">20102</cx:pt>
          <cx:pt idx="427">8976</cx:pt>
          <cx:pt idx="428">2200</cx:pt>
          <cx:pt idx="429">413</cx:pt>
          <cx:pt idx="430">421</cx:pt>
          <cx:pt idx="431">438</cx:pt>
          <cx:pt idx="432">21243</cx:pt>
          <cx:pt idx="433">735</cx:pt>
          <cx:pt idx="434">1091</cx:pt>
          <cx:pt idx="435">428</cx:pt>
          <cx:pt idx="436">14662</cx:pt>
          <cx:pt idx="437">56203</cx:pt>
          <cx:pt idx="438">23952</cx:pt>
          <cx:pt idx="439">490</cx:pt>
          <cx:pt idx="440">80</cx:pt>
          <cx:pt idx="441">278</cx:pt>
          <cx:pt idx="442">230</cx:pt>
          <cx:pt idx="443">352</cx:pt>
          <cx:pt idx="444">1444</cx:pt>
          <cx:pt idx="445">989</cx:pt>
          <cx:pt idx="446">652</cx:pt>
          <cx:pt idx="447">258</cx:pt>
          <cx:pt idx="448">593</cx:pt>
          <cx:pt idx="449">1930</cx:pt>
          <cx:pt idx="450">1294</cx:pt>
          <cx:pt idx="451">3943</cx:pt>
          <cx:pt idx="452">244899</cx:pt>
          <cx:pt idx="453">31889</cx:pt>
          <cx:pt idx="454">2805</cx:pt>
          <cx:pt idx="455">510</cx:pt>
          <cx:pt idx="456">723</cx:pt>
          <cx:pt idx="457">671</cx:pt>
          <cx:pt idx="458">667</cx:pt>
          <cx:pt idx="459">4045</cx:pt>
          <cx:pt idx="460">52144</cx:pt>
          <cx:pt idx="461">687</cx:pt>
          <cx:pt idx="462">344</cx:pt>
          <cx:pt idx="463">2035</cx:pt>
          <cx:pt idx="464">433</cx:pt>
          <cx:pt idx="465">4906</cx:pt>
          <cx:pt idx="466">5105</cx:pt>
          <cx:pt idx="467">796</cx:pt>
          <cx:pt idx="468">132</cx:pt>
          <cx:pt idx="469">633</cx:pt>
          <cx:pt idx="470">20679</cx:pt>
          <cx:pt idx="471">542</cx:pt>
          <cx:pt idx="472">10441</cx:pt>
          <cx:pt idx="473">16874</cx:pt>
          <cx:pt idx="474">79</cx:pt>
          <cx:pt idx="475">150</cx:pt>
          <cx:pt idx="476">19703</cx:pt>
          <cx:pt idx="477">1640</cx:pt>
          <cx:pt idx="478">7090</cx:pt>
          <cx:pt idx="479">6542</cx:pt>
          <cx:pt idx="480">2019</cx:pt>
          <cx:pt idx="481">4245</cx:pt>
          <cx:pt idx="482">598</cx:pt>
          <cx:pt idx="483">220</cx:pt>
          <cx:pt idx="484">359</cx:pt>
          <cx:pt idx="485">1021</cx:pt>
          <cx:pt idx="486">325</cx:pt>
          <cx:pt idx="487">1525</cx:pt>
          <cx:pt idx="488">417</cx:pt>
          <cx:pt idx="489">5183</cx:pt>
          <cx:pt idx="490">165</cx:pt>
          <cx:pt idx="491">379</cx:pt>
          <cx:pt idx="492">1647</cx:pt>
          <cx:pt idx="493">1756</cx:pt>
          <cx:pt idx="494">1577</cx:pt>
          <cx:pt idx="495">1725</cx:pt>
          <cx:pt idx="496">21</cx:pt>
          <cx:pt idx="497">4186</cx:pt>
          <cx:pt idx="498">10988</cx:pt>
          <cx:pt idx="499">851</cx:pt>
          <cx:pt idx="500">1397</cx:pt>
          <cx:pt idx="501">2175</cx:pt>
          <cx:pt idx="502">87864</cx:pt>
          <cx:pt idx="503">194</cx:pt>
          <cx:pt idx="504">106</cx:pt>
          <cx:pt idx="505">443</cx:pt>
          <cx:pt idx="506">5056</cx:pt>
          <cx:pt idx="507">11099</cx:pt>
          <cx:pt idx="508">9862</cx:pt>
          <cx:pt idx="509">654</cx:pt>
          <cx:pt idx="510">160405</cx:pt>
          <cx:pt idx="511">91704</cx:pt>
          <cx:pt idx="512">210</cx:pt>
          <cx:pt idx="513">3810</cx:pt>
          <cx:pt idx="514">533</cx:pt>
          <cx:pt idx="515">1037</cx:pt>
          <cx:pt idx="516">2618</cx:pt>
          <cx:pt idx="517">2997</cx:pt>
          <cx:pt idx="518">753</cx:pt>
          <cx:pt idx="519">3733</cx:pt>
          <cx:pt idx="520">776</cx:pt>
          <cx:pt idx="521">921</cx:pt>
          <cx:pt idx="522">209520</cx:pt>
          <cx:pt idx="523">2717</cx:pt>
          <cx:pt idx="524">52</cx:pt>
          <cx:pt idx="525">2324</cx:pt>
          <cx:pt idx="526">899</cx:pt>
          <cx:pt idx="527">795</cx:pt>
          <cx:pt idx="528">1362</cx:pt>
          <cx:pt idx="529">724</cx:pt>
          <cx:pt idx="530">20292</cx:pt>
          <cx:pt idx="531">5198</cx:pt>
          <cx:pt idx="532">965</cx:pt>
          <cx:pt idx="533">2726</cx:pt>
          <cx:pt idx="534">1803</cx:pt>
          <cx:pt idx="535">269050</cx:pt>
          <cx:pt idx="536">1788</cx:pt>
          <cx:pt idx="537">340</cx:pt>
          <cx:pt idx="538">3168</cx:pt>
          <cx:pt idx="539">419</cx:pt>
          <cx:pt idx="540">66362</cx:pt>
          <cx:pt idx="541">86</cx:pt>
          <cx:pt idx="542">127</cx:pt>
          <cx:pt idx="543">8420</cx:pt>
          <cx:pt idx="544">27944</cx:pt>
          <cx:pt idx="545">4175</cx:pt>
          <cx:pt idx="546">1210</cx:pt>
          <cx:pt idx="547">1481</cx:pt>
          <cx:pt idx="548">195</cx:pt>
          <cx:pt idx="549">3834</cx:pt>
          <cx:pt idx="550">2387</cx:pt>
          <cx:pt idx="551">233</cx:pt>
          <cx:pt idx="552">318</cx:pt>
          <cx:pt idx="553">2222</cx:pt>
          <cx:pt idx="554">3867</cx:pt>
          <cx:pt idx="555">1385</cx:pt>
          <cx:pt idx="556">85</cx:pt>
          <cx:pt idx="557">554</cx:pt>
          <cx:pt idx="558">317</cx:pt>
          <cx:pt idx="559">43564</cx:pt>
          <cx:pt idx="560">698</cx:pt>
          <cx:pt idx="561">1996</cx:pt>
          <cx:pt idx="562">23490</cx:pt>
          <cx:pt idx="563">80830</cx:pt>
          <cx:pt idx="564">3978</cx:pt>
          <cx:pt idx="565">490</cx:pt>
          <cx:pt idx="566">961</cx:pt>
          <cx:pt idx="567">1244</cx:pt>
          <cx:pt idx="568">951</cx:pt>
          <cx:pt idx="569">4009</cx:pt>
          <cx:pt idx="570">365</cx:pt>
          <cx:pt idx="571">1206</cx:pt>
          <cx:pt idx="572">67</cx:pt>
          <cx:pt idx="573">603</cx:pt>
          <cx:pt idx="574">560</cx:pt>
          <cx:pt idx="575">479</cx:pt>
          <cx:pt idx="576">453</cx:pt>
          <cx:pt idx="577">514</cx:pt>
          <cx:pt idx="578">5430</cx:pt>
          <cx:pt idx="579">1717</cx:pt>
          <cx:pt idx="580">18972</cx:pt>
          <cx:pt idx="581">605</cx:pt>
          <cx:pt idx="582">618</cx:pt>
          <cx:pt idx="583">4790</cx:pt>
          <cx:pt idx="584">19201</cx:pt>
          <cx:pt idx="585">68606</cx:pt>
          <cx:pt idx="586">293516</cx:pt>
          <cx:pt idx="587">147</cx:pt>
          <cx:pt idx="588">176</cx:pt>
          <cx:pt idx="589">1064</cx:pt>
          <cx:pt idx="590">364</cx:pt>
          <cx:pt idx="591">3086</cx:pt>
          <cx:pt idx="592">399</cx:pt>
          <cx:pt idx="593">381</cx:pt>
          <cx:pt idx="594">222</cx:pt>
          <cx:pt idx="595">463</cx:pt>
          <cx:pt idx="596">450</cx:pt>
          <cx:pt idx="597">1838</cx:pt>
          <cx:pt idx="598">1248</cx:pt>
          <cx:pt idx="599">516</cx:pt>
          <cx:pt idx="600">5628</cx:pt>
          <cx:pt idx="601">186</cx:pt>
          <cx:pt idx="602">101401</cx:pt>
          <cx:pt idx="603">576</cx:pt>
          <cx:pt idx="604">1823</cx:pt>
          <cx:pt idx="605">1281</cx:pt>
          <cx:pt idx="606">876</cx:pt>
          <cx:pt idx="607">342</cx:pt>
          <cx:pt idx="608">1300</cx:pt>
          <cx:pt idx="609">433</cx:pt>
          <cx:pt idx="610">872</cx:pt>
          <cx:pt idx="611">132398</cx:pt>
          <cx:pt idx="612">1724</cx:pt>
          <cx:pt idx="613">149</cx:pt>
          <cx:pt idx="614">855</cx:pt>
          <cx:pt idx="615">2854</cx:pt>
          <cx:pt idx="616">43</cx:pt>
          <cx:pt idx="617">182</cx:pt>
          <cx:pt idx="618">777</cx:pt>
          <cx:pt idx="619">1540</cx:pt>
          <cx:pt idx="620">5757</cx:pt>
          <cx:pt idx="621">431</cx:pt>
          <cx:pt idx="622">651</cx:pt>
          <cx:pt idx="623">2210</cx:pt>
          <cx:pt idx="624">294</cx:pt>
          <cx:pt idx="625">62</cx:pt>
          <cx:pt idx="626">41117</cx:pt>
          <cx:pt idx="627">9652</cx:pt>
          <cx:pt idx="628">1307</cx:pt>
          <cx:pt idx="629">5494</cx:pt>
          <cx:pt idx="630">2254</cx:pt>
          <cx:pt idx="631">183</cx:pt>
          <cx:pt idx="632">15075</cx:pt>
          <cx:pt idx="633">503</cx:pt>
          <cx:pt idx="634">1660</cx:pt>
          <cx:pt idx="635">504</cx:pt>
          <cx:pt idx="636">369</cx:pt>
          <cx:pt idx="637">173</cx:pt>
          <cx:pt idx="638">887</cx:pt>
          <cx:pt idx="639">1952</cx:pt>
          <cx:pt idx="640">520</cx:pt>
          <cx:pt idx="641">190093</cx:pt>
          <cx:pt idx="642">1505</cx:pt>
          <cx:pt idx="643">4978</cx:pt>
          <cx:pt idx="644">696</cx:pt>
          <cx:pt idx="645">975</cx:pt>
          <cx:pt idx="646">3298</cx:pt>
          <cx:pt idx="647">1040</cx:pt>
          <cx:pt idx="648">2158</cx:pt>
          <cx:pt idx="649">340</cx:pt>
          <cx:pt idx="650">863</cx:pt>
          <cx:pt idx="651">438</cx:pt>
          <cx:pt idx="652">495</cx:pt>
          <cx:pt idx="653">368</cx:pt>
          <cx:pt idx="654">273</cx:pt>
          <cx:pt idx="655">412</cx:pt>
          <cx:pt idx="656">199</cx:pt>
          <cx:pt idx="657">1097</cx:pt>
          <cx:pt idx="658">16047</cx:pt>
          <cx:pt idx="659">8335</cx:pt>
          <cx:pt idx="660">319</cx:pt>
          <cx:pt idx="661">4312</cx:pt>
          <cx:pt idx="662">591</cx:pt>
          <cx:pt idx="663">814</cx:pt>
          <cx:pt idx="664">1403</cx:pt>
          <cx:pt idx="665">1793</cx:pt>
          <cx:pt idx="666">975</cx:pt>
          <cx:pt idx="667">1357</cx:pt>
          <cx:pt idx="668">321</cx:pt>
          <cx:pt idx="669">462</cx:pt>
          <cx:pt idx="670">477</cx:pt>
          <cx:pt idx="671">7356</cx:pt>
          <cx:pt idx="672">1028</cx:pt>
          <cx:pt idx="673">256</cx:pt>
          <cx:pt idx="674">1349</cx:pt>
          <cx:pt idx="675">1195</cx:pt>
          <cx:pt idx="676">3727</cx:pt>
          <cx:pt idx="677">296272</cx:pt>
          <cx:pt idx="678">319</cx:pt>
          <cx:pt idx="679">3640</cx:pt>
          <cx:pt idx="680">8195</cx:pt>
          <cx:pt idx="681">331</cx:pt>
          <cx:pt idx="682">698</cx:pt>
          <cx:pt idx="683">3166</cx:pt>
          <cx:pt idx="684">608</cx:pt>
          <cx:pt idx="685">2742</cx:pt>
          <cx:pt idx="686">4613</cx:pt>
          <cx:pt idx="687">6916</cx:pt>
          <cx:pt idx="688">1489</cx:pt>
          <cx:pt idx="689">1640</cx:pt>
          <cx:pt idx="690">1749</cx:pt>
          <cx:pt idx="691">538</cx:pt>
          <cx:pt idx="692">192</cx:pt>
          <cx:pt idx="693">172</cx:pt>
          <cx:pt idx="694">8019</cx:pt>
          <cx:pt idx="695">1324</cx:pt>
          <cx:pt idx="696">413</cx:pt>
          <cx:pt idx="697">4279</cx:pt>
          <cx:pt idx="698">237</cx:pt>
          <cx:pt idx="699">6888</cx:pt>
          <cx:pt idx="700">1022</cx:pt>
          <cx:pt idx="701">393</cx:pt>
          <cx:pt idx="702">287</cx:pt>
          <cx:pt idx="703">289</cx:pt>
          <cx:pt idx="704">1262</cx:pt>
          <cx:pt idx="705">1077</cx:pt>
          <cx:pt idx="706">1365</cx:pt>
          <cx:pt idx="707">435</cx:pt>
          <cx:pt idx="708">73</cx:pt>
          <cx:pt idx="709">1444</cx:pt>
          <cx:pt idx="710">36760</cx:pt>
          <cx:pt idx="711">194</cx:pt>
          <cx:pt idx="712">838</cx:pt>
          <cx:pt idx="713">625</cx:pt>
          <cx:pt idx="714">409</cx:pt>
          <cx:pt idx="715">510</cx:pt>
          <cx:pt idx="716">716</cx:pt>
          <cx:pt idx="717">1299</cx:pt>
          <cx:pt idx="718">521</cx:pt>
          <cx:pt idx="719">4712</cx:pt>
          <cx:pt idx="720">69</cx:pt>
          <cx:pt idx="721">1572</cx:pt>
          <cx:pt idx="722">193</cx:pt>
          <cx:pt idx="723">1598</cx:pt>
          <cx:pt idx="724">39</cx:pt>
          <cx:pt idx="725">169304</cx:pt>
          <cx:pt idx="726">137</cx:pt>
          <cx:pt idx="727">1255</cx:pt>
          <cx:pt idx="728">2337</cx:pt>
          <cx:pt idx="729">233</cx:pt>
          <cx:pt idx="730">1727</cx:pt>
          <cx:pt idx="731">323</cx:pt>
          <cx:pt idx="732">3483</cx:pt>
          <cx:pt idx="733">681</cx:pt>
          <cx:pt idx="734">2044</cx:pt>
          <cx:pt idx="735">168</cx:pt>
          <cx:pt idx="736">782</cx:pt>
          <cx:pt idx="737">2483</cx:pt>
          <cx:pt idx="738">594</cx:pt>
          <cx:pt idx="739">534</cx:pt>
          <cx:pt idx="740">119</cx:pt>
          <cx:pt idx="741">142</cx:pt>
          <cx:pt idx="742">812</cx:pt>
          <cx:pt idx="743">504</cx:pt>
          <cx:pt idx="744">600</cx:pt>
          <cx:pt idx="745">252</cx:pt>
          <cx:pt idx="746">825</cx:pt>
          <cx:pt idx="747">1101</cx:pt>
          <cx:pt idx="748">683</cx:pt>
          <cx:pt idx="749">99</cx:pt>
          <cx:pt idx="750">218</cx:pt>
          <cx:pt idx="751">385</cx:pt>
          <cx:pt idx="752">601</cx:pt>
          <cx:pt idx="753">1810</cx:pt>
          <cx:pt idx="754">1109</cx:pt>
          <cx:pt idx="755">1459</cx:pt>
          <cx:pt idx="756">1076</cx:pt>
          <cx:pt idx="757">766</cx:pt>
          <cx:pt idx="758">1888</cx:pt>
          <cx:pt idx="759">151136</cx:pt>
          <cx:pt idx="760">377</cx:pt>
          <cx:pt idx="761">1699</cx:pt>
          <cx:pt idx="762">102699</cx:pt>
          <cx:pt idx="763">11907</cx:pt>
          <cx:pt idx="764">253</cx:pt>
          <cx:pt idx="765">19899</cx:pt>
          <cx:pt idx="766">117</cx:pt>
          <cx:pt idx="767">398</cx:pt>
          <cx:pt idx="768">218</cx:pt>
          <cx:pt idx="769">226</cx:pt>
          <cx:pt idx="770">409</cx:pt>
          <cx:pt idx="771">1024</cx:pt>
          <cx:pt idx="772">813</cx:pt>
          <cx:pt idx="773">12419</cx:pt>
          <cx:pt idx="774">1212</cx:pt>
          <cx:pt idx="775">459</cx:pt>
          <cx:pt idx="776">4422</cx:pt>
          <cx:pt idx="777">729</cx:pt>
          <cx:pt idx="778">205</cx:pt>
          <cx:pt idx="779">1340</cx:pt>
          <cx:pt idx="780">99</cx:pt>
          <cx:pt idx="781">1200</cx:pt>
          <cx:pt idx="782">1500</cx:pt>
          <cx:pt idx="783">39</cx:pt>
          <cx:pt idx="784">62</cx:pt>
        </cx:lvl>
      </cx:numDim>
    </cx:data>
  </cx:chartData>
  <cx:chart>
    <cx:plotArea>
      <cx:plotAreaRegion>
        <cx:series layoutId="treemap" uniqueId="{A07282FF-FA60-46AA-AC50-22FE75F12621}" formatIdx="0">
          <cx:tx>
            <cx:txData>
              <cx:f>'Chart Tile'!$H$1</cx:f>
              <cx:v>uploads</cx:v>
            </cx:txData>
          </cx:tx>
          <cx:dataLabels pos="inEnd">
            <cx:visibility seriesName="0" categoryName="1" value="1"/>
            <cx:separator>, 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83ED1-79A1-4627-96C7-53786E230D23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2117B-FC6F-4067-AF63-646FDCE8B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22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2117B-FC6F-4067-AF63-646FDCE8BBDF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473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2117B-FC6F-4067-AF63-646FDCE8BBDF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234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2117B-FC6F-4067-AF63-646FDCE8BBDF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01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D55C-D2FA-44E8-8554-3EDCD9D05A6B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04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0329-83C2-4AD4-A8CE-D25AAC71843E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6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C6A3-3722-4A12-B12F-B473084902B4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49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1CEE-B029-43A8-A144-349001797426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9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1C2D-169B-46D5-9372-400E2F759419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9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CFF-CFC4-4DC9-836C-464DDC2F3C68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6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5385-E5DB-4939-9D95-E5D69B79CC57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7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BB55-5562-41F6-B0A0-9376D1C9022F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5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2784-40D6-4468-B9B5-FEAAE9416CEC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B11A-192F-4A99-99EF-F5C17043BA88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85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86BD-552D-4B2F-B177-1C28BC25A54B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82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D73446A-529B-47AF-9519-3C768F8CE457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5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33" r:id="rId6"/>
    <p:sldLayoutId id="2147483829" r:id="rId7"/>
    <p:sldLayoutId id="2147483830" r:id="rId8"/>
    <p:sldLayoutId id="2147483831" r:id="rId9"/>
    <p:sldLayoutId id="2147483832" r:id="rId10"/>
    <p:sldLayoutId id="214748383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YTumjgE2IY&amp;ab_channel=zedstatisti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1AoR6IaeKE&amp;ab_channel=SergioGarcia%2CPhD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5530710-3B8C-4DBF-9474-C7123A2D8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E544B-8B51-8559-BB83-67228875C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9012" y="1760779"/>
            <a:ext cx="4043680" cy="3291839"/>
          </a:xfrm>
        </p:spPr>
        <p:txBody>
          <a:bodyPr>
            <a:normAutofit/>
          </a:bodyPr>
          <a:lstStyle/>
          <a:p>
            <a:pPr algn="ctr">
              <a:spcAft>
                <a:spcPts val="800"/>
              </a:spcAft>
            </a:pPr>
            <a:r>
              <a:rPr lang="en-US" sz="2000" kern="100" dirty="0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PROJECT</a:t>
            </a:r>
            <a:b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Daxeshkumar Patel</a:t>
            </a:r>
            <a:b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MGT 2148 – Business Analytics and Decision Making</a:t>
            </a:r>
            <a:b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Mohammad Raahemi</a:t>
            </a:r>
            <a:b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4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August 2023</a:t>
            </a:r>
            <a:b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2" descr="A close-up of a network&#10;&#10;Description automatically generated">
            <a:extLst>
              <a:ext uri="{FF2B5EF4-FFF2-40B4-BE49-F238E27FC236}">
                <a16:creationId xmlns:a16="http://schemas.microsoft.com/office/drawing/2014/main" id="{A2E131B9-7F08-1730-0A92-0A85B49A6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04" r="-1" b="-1"/>
          <a:stretch/>
        </p:blipFill>
        <p:spPr>
          <a:xfrm>
            <a:off x="832866" y="777235"/>
            <a:ext cx="5403280" cy="5258929"/>
          </a:xfrm>
          <a:custGeom>
            <a:avLst/>
            <a:gdLst/>
            <a:ahLst/>
            <a:cxnLst/>
            <a:rect l="l" t="t" r="r" b="b"/>
            <a:pathLst>
              <a:path w="5403280" h="5258929">
                <a:moveTo>
                  <a:pt x="2701640" y="0"/>
                </a:moveTo>
                <a:cubicBezTo>
                  <a:pt x="4193715" y="0"/>
                  <a:pt x="5403280" y="1209565"/>
                  <a:pt x="5403280" y="2701640"/>
                </a:cubicBezTo>
                <a:lnTo>
                  <a:pt x="5403280" y="5258929"/>
                </a:lnTo>
                <a:lnTo>
                  <a:pt x="0" y="5258929"/>
                </a:lnTo>
                <a:lnTo>
                  <a:pt x="0" y="2701640"/>
                </a:lnTo>
                <a:cubicBezTo>
                  <a:pt x="0" y="1209565"/>
                  <a:pt x="1209565" y="0"/>
                  <a:pt x="2701640" y="0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266D7-CDF2-0560-F22D-2C748B31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4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76D5-13B7-4295-1FA7-6F9584A2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55" y="501650"/>
            <a:ext cx="10821896" cy="694282"/>
          </a:xfrm>
        </p:spPr>
        <p:txBody>
          <a:bodyPr>
            <a:noAutofit/>
          </a:bodyPr>
          <a:lstStyle/>
          <a:p>
            <a:r>
              <a:rPr lang="en-US" sz="2000" b="1" u="sng" dirty="0">
                <a:effectLst/>
              </a:rPr>
              <a:t>Pie  Chart  </a:t>
            </a:r>
            <a:r>
              <a:rPr lang="en-US" sz="2000" u="sng" dirty="0">
                <a:effectLst/>
              </a:rPr>
              <a:t>Analysis  for </a:t>
            </a:r>
            <a:r>
              <a:rPr lang="en-US" sz="2000" b="1" u="sng" dirty="0">
                <a:effectLst/>
              </a:rPr>
              <a:t>Subscribers Distribution by Category </a:t>
            </a:r>
            <a:r>
              <a:rPr lang="en-US" sz="2000" u="sng" dirty="0">
                <a:effectLst/>
              </a:rPr>
              <a:t>of content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0174-440F-96D1-6488-B3CAFED3B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81" y="1195932"/>
            <a:ext cx="6779663" cy="5662067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Niche Categories</a:t>
            </a: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Gaming and People &amp; Blogs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categories contribute same which is approximately </a:t>
            </a: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13% of subscribers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niche categories indicate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the </a:t>
            </a: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presence of dedicated audiences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Limited Engagement: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Sports and News &amp; Politics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categories hold </a:t>
            </a: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around 1%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latin typeface="Arial" panose="020B0604020202020204" pitchFamily="34" charset="0"/>
              </a:rPr>
              <a:t>relatively limited audience</a:t>
            </a:r>
            <a:endParaRPr lang="en-IN" sz="1400" b="1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Marketing Insights: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1338" lvl="0" indent="-187325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400" b="1" i="1" dirty="0">
                <a:latin typeface="Arial" panose="020B0604020202020204" pitchFamily="34" charset="0"/>
              </a:rPr>
              <a:t>Entertainment and Music categories for targeted marketing campaigns.</a:t>
            </a:r>
          </a:p>
          <a:p>
            <a:pPr marL="541338" indent="-187325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400" b="1" i="1" dirty="0">
                <a:latin typeface="Arial" panose="020B0604020202020204" pitchFamily="34" charset="0"/>
              </a:rPr>
              <a:t>Niche categories  - reaching engaged, specialized audiences.</a:t>
            </a:r>
            <a:endParaRPr lang="en-IN" sz="1400" b="1" i="1" dirty="0">
              <a:latin typeface="Arial" panose="020B0604020202020204" pitchFamily="34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93D0-D52E-CC0C-7655-97AE671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9DDD5-89F3-A6BA-7B30-A378CC2DF9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8" r="10347"/>
          <a:stretch/>
        </p:blipFill>
        <p:spPr bwMode="auto">
          <a:xfrm>
            <a:off x="646257" y="2166157"/>
            <a:ext cx="4134678" cy="32784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937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76D5-13B7-4295-1FA7-6F9584A2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55" y="501650"/>
            <a:ext cx="10821896" cy="694282"/>
          </a:xfrm>
        </p:spPr>
        <p:txBody>
          <a:bodyPr>
            <a:noAutofit/>
          </a:bodyPr>
          <a:lstStyle/>
          <a:p>
            <a:r>
              <a:rPr lang="en-US" sz="2000" b="1" u="sng" dirty="0">
                <a:effectLst/>
              </a:rPr>
              <a:t>Bar  Chart  analysis  for  Yearly  earning  of  top  10  YouTube  Channels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0174-440F-96D1-6488-B3CAFED3B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9943" y="1599055"/>
            <a:ext cx="6779663" cy="566206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</a:rPr>
              <a:t>D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isparities in yearly earnings among the top 10 YouTube channels.</a:t>
            </a:r>
          </a:p>
          <a:p>
            <a:pPr algn="just">
              <a:lnSpc>
                <a:spcPct val="150000"/>
              </a:lnSpc>
            </a:pP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Monetization Strategies: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1338" lvl="0" indent="-187325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varying earnings highlight the diverse monetization strategies that channels employ, including ad revenue, partnerships, merchandise sales, and more.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Corporate vs. Independent Earnings:</a:t>
            </a: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541338" indent="-187325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High earnings of </a:t>
            </a: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Zee Music Company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and </a:t>
            </a: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WWE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suggest </a:t>
            </a:r>
            <a:r>
              <a:rPr lang="en-U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revenue potential</a:t>
            </a:r>
            <a:r>
              <a:rPr lang="en-U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established corporate entities on YouTube.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1338" indent="-187325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MrBeast</a:t>
            </a: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and PewDiePie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however, can also </a:t>
            </a: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compete significantly in terms of earnings.</a:t>
            </a:r>
            <a:endParaRPr lang="en-US" sz="1400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93D0-D52E-CC0C-7655-97AE671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0CA4EB0-FDC7-5151-E23F-6A1C4A716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1966471"/>
              </p:ext>
            </p:extLst>
          </p:nvPr>
        </p:nvGraphicFramePr>
        <p:xfrm>
          <a:off x="412955" y="289314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634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76D5-13B7-4295-1FA7-6F9584A2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55" y="501650"/>
            <a:ext cx="10821896" cy="694282"/>
          </a:xfrm>
        </p:spPr>
        <p:txBody>
          <a:bodyPr>
            <a:noAutofit/>
          </a:bodyPr>
          <a:lstStyle/>
          <a:p>
            <a:r>
              <a:rPr lang="en-US" sz="2000" b="1" u="sng" dirty="0">
                <a:effectLst/>
              </a:rPr>
              <a:t>Line  Chart  Analysis  For  Views  Earned  Of  YouTube  Channels  Started  In Different  Years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0174-440F-96D1-6488-B3CAFED3B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9943" y="1599055"/>
            <a:ext cx="6779663" cy="5662067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Growth of Viewers and Audience Reach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YouTube channels started in the year 2006 and 2007 are getting the maximum views in other words they have best reach to audience.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YouTube should select those channels to run the advertisement for getting the better viewer reach.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Performing Creators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the creator who has started in year 2011 and 2014 are getting average 800 billion views which should be second highest after year 2006-07, which makes them ideal for running the advertisement.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93D0-D52E-CC0C-7655-97AE671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B188BE-B1B1-A63C-88D4-778D71A14D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742424"/>
              </p:ext>
            </p:extLst>
          </p:nvPr>
        </p:nvGraphicFramePr>
        <p:xfrm>
          <a:off x="447943" y="23032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5804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76D5-13B7-4295-1FA7-6F9584A2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55" y="501650"/>
            <a:ext cx="10821896" cy="694282"/>
          </a:xfrm>
        </p:spPr>
        <p:txBody>
          <a:bodyPr>
            <a:noAutofit/>
          </a:bodyPr>
          <a:lstStyle/>
          <a:p>
            <a:r>
              <a:rPr lang="en-US" sz="2000" b="1" u="sng" dirty="0">
                <a:effectLst/>
              </a:rPr>
              <a:t>Tree-map Analysis for Video Uploaded by channels: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0174-440F-96D1-6488-B3CAFED3B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9943" y="1599055"/>
            <a:ext cx="6779663" cy="566206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Ranking vs. Uploads: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correlation between a channel's ranking and the number of videos uploaded.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is not mandatory to upload the maximum number of videos to get successful on YouTube.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of Uploads: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visualize the distribution of video uploads across the channels.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Majority of channels have a relatively low number of uploads, while a smaller number of channels have a significantly higher number of uploads.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93D0-D52E-CC0C-7655-97AE671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AC7CFFDA-60A1-4E38-B20C-5F2A048CF83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52339199"/>
                  </p:ext>
                </p:extLst>
              </p:nvPr>
            </p:nvGraphicFramePr>
            <p:xfrm>
              <a:off x="92393" y="2028170"/>
              <a:ext cx="4784407" cy="4060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AC7CFFDA-60A1-4E38-B20C-5F2A048CF8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93" y="2028170"/>
                <a:ext cx="4784407" cy="40601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9658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76D5-13B7-4295-1FA7-6F9584A2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6811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HYPOTHESIS TESTING - TWO TAIL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540174-440F-96D1-6488-B3CAFED3B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811"/>
                <a:ext cx="10515600" cy="560466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1800" kern="100" dirty="0">
                    <a:effectLst/>
                    <a:highlight>
                      <a:srgbClr val="C0C0C0"/>
                    </a:highlight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have filtered data for two countries (India and US), taken random sample of 10 YouTube Channel and decided to do hypothesis testing for Yearly Earning</a:t>
                </a:r>
                <a:endParaRPr lang="en-IN" sz="1800" kern="100" dirty="0">
                  <a:effectLst/>
                  <a:highlight>
                    <a:srgbClr val="C0C0C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1800" b="1" u="sng" kern="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Assumptions for Two Tail Hypothesis Test: -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Symbol" panose="05050102010706020507" pitchFamily="18" charset="2"/>
                  <a:buChar char=""/>
                </a:pPr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Standard deviation is not given hence we are using the </a:t>
                </a:r>
                <a:r>
                  <a:rPr lang="en-US" sz="1800" b="1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 distribution table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Symbol" panose="05050102010706020507" pitchFamily="18" charset="2"/>
                  <a:buChar char=""/>
                </a:pPr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are also assuming that the </a:t>
                </a:r>
                <a:r>
                  <a:rPr lang="en-US" sz="1800" b="1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variances are equal</a:t>
                </a:r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Symbol" panose="05050102010706020507" pitchFamily="18" charset="2"/>
                  <a:buChar char=""/>
                </a:pPr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Assuming the </a:t>
                </a:r>
                <a:r>
                  <a:rPr lang="en-US" sz="1800" b="1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confidence level as 95%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Symbol" panose="05050102010706020507" pitchFamily="18" charset="2"/>
                  <a:buChar char=""/>
                </a:pPr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are taking </a:t>
                </a:r>
                <a:r>
                  <a:rPr lang="en-US" sz="1800" b="1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random samples of 10 entries</a:t>
                </a:r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for </a:t>
                </a:r>
                <a:r>
                  <a:rPr lang="en-US" sz="1800" b="1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India and US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Earning of India Youtubers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Earning of US Youtubers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Symbol" panose="05050102010706020507" pitchFamily="18" charset="2"/>
                  <a:buChar char=""/>
                </a:pPr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the purposes of the project, we are assuming 2 hypothesis conditions: Null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and Alternate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Symbol" panose="05050102010706020507" pitchFamily="18" charset="2"/>
                  <a:buChar char=""/>
                </a:pPr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Null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U1=U2 (Earnings of Indian YouTubers and US Youtubers are equal)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Alternate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U1≠U2 (Earnings of Indian YouTubers and US Youtubers are not equal)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540174-440F-96D1-6488-B3CAFED3B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811"/>
                <a:ext cx="10515600" cy="5604664"/>
              </a:xfrm>
              <a:blipFill>
                <a:blip r:embed="rId2"/>
                <a:stretch>
                  <a:fillRect l="-406" t="-7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93D0-D52E-CC0C-7655-97AE671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2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0174-440F-96D1-6488-B3CAFED3B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038" y="1116811"/>
            <a:ext cx="10515600" cy="5019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 Output: -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93D0-D52E-CC0C-7655-97AE671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F979D6-50F1-63DB-FBA6-CB4429BA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77" y="1491459"/>
            <a:ext cx="5737860" cy="2962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0EFACA-BE8B-78B3-3A27-E9A80CDF69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"/>
          <a:stretch/>
        </p:blipFill>
        <p:spPr bwMode="auto">
          <a:xfrm>
            <a:off x="6526898" y="1430017"/>
            <a:ext cx="5205766" cy="26568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173FB5-B506-C381-1327-EA8154F8B66B}"/>
                  </a:ext>
                </a:extLst>
              </p:cNvPr>
              <p:cNvSpPr txBox="1"/>
              <p:nvPr/>
            </p:nvSpPr>
            <p:spPr>
              <a:xfrm>
                <a:off x="630542" y="4324322"/>
                <a:ext cx="11102122" cy="1812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Value of </a:t>
                </a:r>
                <a:r>
                  <a:rPr lang="en-US" sz="1800" kern="100" dirty="0" err="1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kern="100" baseline="-25000" dirty="0" err="1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Stat</a:t>
                </a:r>
                <a:r>
                  <a:rPr lang="en-US" sz="1800" kern="100" baseline="-25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0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0.17) does not fall</a:t>
                </a:r>
                <a:r>
                  <a:rPr lang="en-US" sz="1800" kern="100" baseline="-25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within a rejection zone which indicates that we do not have enough evidence to reject the null hypothesis.</a:t>
                </a:r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1800" b="1" kern="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Therefore, we can say that we </a:t>
                </a:r>
                <a:r>
                  <a:rPr lang="en-US" sz="1800" b="1" u="sng" kern="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 not have enough evidence</a:t>
                </a:r>
                <a:r>
                  <a:rPr lang="en-US" sz="1800" b="1" kern="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to conclude that there is a statistically significant difference in the YouTube Earnings between India and the US YouTubers.</a:t>
                </a:r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173FB5-B506-C381-1327-EA8154F8B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42" y="4324322"/>
                <a:ext cx="11102122" cy="1812163"/>
              </a:xfrm>
              <a:prstGeom prst="rect">
                <a:avLst/>
              </a:prstGeom>
              <a:blipFill>
                <a:blip r:embed="rId4"/>
                <a:stretch>
                  <a:fillRect l="-439" r="-439" b="-40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3E3B8B46-2198-1D61-0721-327CCF997518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HYPOTHESIS TESTING - TWO TAIL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51563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76D5-13B7-4295-1FA7-6F9584A2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6811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HYPOTHESIS TESTING - ONE TAIL RIGHT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540174-440F-96D1-6488-B3CAFED3B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811"/>
                <a:ext cx="10515600" cy="56046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800" kern="100" dirty="0">
                    <a:effectLst/>
                    <a:highlight>
                      <a:srgbClr val="C0C0C0"/>
                    </a:highlight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have filtered data for year 2014 and 2012, taken random sample of 6 YouTube Channel and decided to do hypothesis testing for Yearly Uploads.</a:t>
                </a:r>
              </a:p>
              <a:p>
                <a:pPr marL="0" indent="0">
                  <a:buNone/>
                </a:pPr>
                <a:r>
                  <a:rPr lang="en-US" sz="1800" b="1" u="sng" kern="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Assumptions for One Tail Right Hypothesis Test: -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Symbol" panose="05050102010706020507" pitchFamily="18" charset="2"/>
                  <a:buChar char=""/>
                </a:pPr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Standard deviation is not given hence we are using the </a:t>
                </a:r>
                <a:r>
                  <a:rPr lang="en-US" sz="1800" b="1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 distribution table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Symbol" panose="05050102010706020507" pitchFamily="18" charset="2"/>
                  <a:buChar char=""/>
                </a:pPr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are also assuming that the </a:t>
                </a:r>
                <a:r>
                  <a:rPr lang="en-US" sz="1800" b="1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variances are equal</a:t>
                </a:r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Symbol" panose="05050102010706020507" pitchFamily="18" charset="2"/>
                  <a:buChar char=""/>
                </a:pPr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Assuming the </a:t>
                </a:r>
                <a:r>
                  <a:rPr lang="en-US" sz="1800" b="1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confidence level as 95%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Symbol" panose="05050102010706020507" pitchFamily="18" charset="2"/>
                  <a:buChar char=""/>
                </a:pPr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are taking </a:t>
                </a:r>
                <a:r>
                  <a:rPr lang="en-US" sz="1800" b="1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random samples of 6 entries</a:t>
                </a:r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for </a:t>
                </a:r>
                <a:r>
                  <a:rPr lang="en-US" sz="1800" b="1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2014 and 2012 upload data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No. of uploads for year 2014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No. of uploads for year 2012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Symbol" panose="05050102010706020507" pitchFamily="18" charset="2"/>
                  <a:buChar char=""/>
                </a:pPr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the purposes of the project, we are assuming 2 hypothesis conditions: Null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and Alternate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Symbol" panose="05050102010706020507" pitchFamily="18" charset="2"/>
                  <a:buChar char=""/>
                </a:pPr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Null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U1=U2 (Video Uploads for year 2014 are equal as of 2012)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Alternate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U1&gt;U2 (Video Uploads for year 2014 are greater than year 2012)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540174-440F-96D1-6488-B3CAFED3B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811"/>
                <a:ext cx="10515600" cy="5604664"/>
              </a:xfrm>
              <a:blipFill>
                <a:blip r:embed="rId2"/>
                <a:stretch>
                  <a:fillRect l="-406" t="-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93D0-D52E-CC0C-7655-97AE671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76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0174-440F-96D1-6488-B3CAFED3B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038" y="1116811"/>
            <a:ext cx="10515600" cy="5019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 Output: -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93D0-D52E-CC0C-7655-97AE671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173FB5-B506-C381-1327-EA8154F8B66B}"/>
              </a:ext>
            </a:extLst>
          </p:cNvPr>
          <p:cNvSpPr txBox="1"/>
          <p:nvPr/>
        </p:nvSpPr>
        <p:spPr>
          <a:xfrm>
            <a:off x="630542" y="4324322"/>
            <a:ext cx="11102122" cy="1812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of </a:t>
            </a:r>
            <a:r>
              <a:rPr lang="en-US" kern="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kern="100" baseline="-25000" dirty="0" err="1">
                <a:latin typeface="Arial" panose="020B0604020202020204" pitchFamily="34" charset="0"/>
                <a:cs typeface="Times New Roman" panose="02020603050405020304" pitchFamily="18" charset="0"/>
              </a:rPr>
              <a:t>Stat</a:t>
            </a:r>
            <a:r>
              <a:rPr lang="en-US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1.89 &gt; </a:t>
            </a:r>
            <a:r>
              <a:rPr lang="en-US" kern="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kern="100" baseline="-25000" dirty="0" err="1">
                <a:latin typeface="Arial" panose="020B0604020202020204" pitchFamily="34" charset="0"/>
                <a:cs typeface="Times New Roman" panose="02020603050405020304" pitchFamily="18" charset="0"/>
              </a:rPr>
              <a:t>Crit</a:t>
            </a:r>
            <a:r>
              <a:rPr lang="en-US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:1.81, hence value of </a:t>
            </a:r>
            <a:r>
              <a:rPr lang="en-US" kern="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kern="100" baseline="-25000" dirty="0" err="1">
                <a:latin typeface="Arial" panose="020B0604020202020204" pitchFamily="34" charset="0"/>
                <a:cs typeface="Times New Roman" panose="02020603050405020304" pitchFamily="18" charset="0"/>
              </a:rPr>
              <a:t>Stat</a:t>
            </a:r>
            <a:r>
              <a:rPr lang="en-US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fall within a rejection zone which indicates that we have enough evidence to reject the null hypothesis.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we can say that based on hypothesis testing, there is a significant difference in Video uploads between the years 2014 and 2012.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E3B8B46-2198-1D61-0721-327CCF997518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HYPOTHESIS TESTING - ONE TAIL RIGHT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22916-43A1-DAA4-560A-415858607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6" y="1500495"/>
            <a:ext cx="6044749" cy="3022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411119-0725-C9D2-52D1-D86DF96E32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954" y="1565890"/>
            <a:ext cx="5458697" cy="26930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0467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76D5-13B7-4295-1FA7-6F9584A2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6811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HYPOTHESIS TESTING - ONE TAIL LEFT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540174-440F-96D1-6488-B3CAFED3B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811"/>
                <a:ext cx="10515600" cy="56046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800" kern="100" dirty="0">
                    <a:effectLst/>
                    <a:highlight>
                      <a:srgbClr val="C0C0C0"/>
                    </a:highlight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have filtered data for Entertainment and  Educational YouTube channels and taken random sample of 10 YouTube Channel and decided to do hypothesis testing for Channel wide Views.</a:t>
                </a:r>
              </a:p>
              <a:p>
                <a:pPr marL="0" indent="0">
                  <a:buNone/>
                </a:pPr>
                <a:r>
                  <a:rPr lang="en-US" sz="1800" b="1" u="sng" kern="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Assumptions for One Tail Left Hypothesis Test: -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Symbol" panose="05050102010706020507" pitchFamily="18" charset="2"/>
                  <a:buChar char=""/>
                </a:pPr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Standard deviation is not given hence we are using the </a:t>
                </a:r>
                <a:r>
                  <a:rPr lang="en-US" sz="1800" b="1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 distribution table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Symbol" panose="05050102010706020507" pitchFamily="18" charset="2"/>
                  <a:buChar char=""/>
                </a:pPr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are also assuming that the </a:t>
                </a:r>
                <a:r>
                  <a:rPr lang="en-US" sz="1800" b="1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variances are equal</a:t>
                </a:r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Symbol" panose="05050102010706020507" pitchFamily="18" charset="2"/>
                  <a:buChar char=""/>
                </a:pPr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Assuming the </a:t>
                </a:r>
                <a:r>
                  <a:rPr lang="en-US" sz="1800" b="1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confidence level as 95%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Symbol" panose="05050102010706020507" pitchFamily="18" charset="2"/>
                  <a:buChar char=""/>
                </a:pPr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are taking </a:t>
                </a:r>
                <a:r>
                  <a:rPr lang="en-US" sz="1800" b="1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random samples of 10 entries</a:t>
                </a:r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for</a:t>
                </a:r>
                <a:r>
                  <a:rPr lang="en-US" sz="1800" b="1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Entertainment</a:t>
                </a:r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Educational Video View data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No. of Video Views for Entertainment Category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No. of Video Views for Education Category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Symbol" panose="05050102010706020507" pitchFamily="18" charset="2"/>
                  <a:buChar char=""/>
                </a:pPr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the purposes of the project, we are assuming 2 hypothesis conditions: Null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and Alternate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Symbol" panose="05050102010706020507" pitchFamily="18" charset="2"/>
                  <a:buChar char=""/>
                </a:pPr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Null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U1=U2 (Video Views for year Entertainment are equal as of Education)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Alternate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U1&lt;U2 (Video Views for year Entertainment are less than Education)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540174-440F-96D1-6488-B3CAFED3B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811"/>
                <a:ext cx="10515600" cy="5604664"/>
              </a:xfrm>
              <a:blipFill>
                <a:blip r:embed="rId2"/>
                <a:stretch>
                  <a:fillRect l="-406" t="-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93D0-D52E-CC0C-7655-97AE671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40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0174-440F-96D1-6488-B3CAFED3B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038" y="1116811"/>
            <a:ext cx="10515600" cy="5019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 Output: -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93D0-D52E-CC0C-7655-97AE671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173FB5-B506-C381-1327-EA8154F8B66B}"/>
              </a:ext>
            </a:extLst>
          </p:cNvPr>
          <p:cNvSpPr txBox="1"/>
          <p:nvPr/>
        </p:nvSpPr>
        <p:spPr>
          <a:xfrm>
            <a:off x="630542" y="4324322"/>
            <a:ext cx="11102122" cy="1812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of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kern="100" baseline="-25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Crit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-1.73 &lt;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kern="100" baseline="-25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</a:t>
            </a:r>
            <a:r>
              <a:rPr lang="en-US" sz="1800" kern="1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-0.72. Hence the value of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kern="100" baseline="-25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</a:t>
            </a:r>
            <a:r>
              <a:rPr lang="en-US" sz="1800" kern="1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not fall</a:t>
            </a:r>
            <a:r>
              <a:rPr lang="en-US" sz="1800" kern="1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within a rejection zone which indicates that we don’t have enough evidence to reject the null hypothesis.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we can say that based on the provided data, there is a no </a:t>
            </a:r>
            <a:r>
              <a:rPr lang="en-US" sz="1800" b="1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 difference in Video Views 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 Entertainment and Education.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E3B8B46-2198-1D61-0721-327CCF997518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HYPOTHESIS TESTING – ONE TAIL LEFT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C4EAB-59D7-B9D5-2DE6-0FA4C6F3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5889"/>
            <a:ext cx="6355487" cy="29962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7930F3-524F-D7DF-045A-484592BB8C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"/>
          <a:stretch/>
        </p:blipFill>
        <p:spPr bwMode="auto">
          <a:xfrm>
            <a:off x="6096000" y="1565889"/>
            <a:ext cx="5440989" cy="28372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8170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544B-8B51-8559-BB83-67228875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009" y="3815256"/>
            <a:ext cx="3955932" cy="2405848"/>
          </a:xfrm>
        </p:spPr>
        <p:txBody>
          <a:bodyPr anchor="t">
            <a:normAutofit/>
          </a:bodyPr>
          <a:lstStyle/>
          <a:p>
            <a:pPr algn="ctr">
              <a:spcAft>
                <a:spcPts val="800"/>
              </a:spcAft>
            </a:pPr>
            <a:r>
              <a:rPr lang="en-US" sz="3600" kern="100">
                <a:effectLst/>
              </a:rPr>
              <a:t>TABLE OF CONTENT</a:t>
            </a:r>
            <a:br>
              <a:rPr lang="en-IN" sz="3600" kern="100">
                <a:effectLst/>
              </a:rPr>
            </a:br>
            <a:r>
              <a:rPr lang="en-US" sz="3600" kern="100">
                <a:effectLst/>
              </a:rPr>
              <a:t> </a:t>
            </a:r>
            <a:br>
              <a:rPr lang="en-IN" sz="3600" kern="100">
                <a:effectLst/>
              </a:rPr>
            </a:br>
            <a:endParaRPr lang="en-IN" sz="3600"/>
          </a:p>
        </p:txBody>
      </p:sp>
      <p:pic>
        <p:nvPicPr>
          <p:cNvPr id="5" name="Picture 4" descr="A person looking at a blackboard with math symbols&#10;&#10;Description automatically generated">
            <a:extLst>
              <a:ext uri="{FF2B5EF4-FFF2-40B4-BE49-F238E27FC236}">
                <a16:creationId xmlns:a16="http://schemas.microsoft.com/office/drawing/2014/main" id="{89A5F0E4-F83D-53ED-86D3-B89D471CEF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3" b="5"/>
          <a:stretch/>
        </p:blipFill>
        <p:spPr>
          <a:xfrm>
            <a:off x="1412195" y="1296322"/>
            <a:ext cx="2132678" cy="2132678"/>
          </a:xfrm>
          <a:custGeom>
            <a:avLst/>
            <a:gdLst/>
            <a:ahLst/>
            <a:cxnLst/>
            <a:rect l="l" t="t" r="r" b="b"/>
            <a:pathLst>
              <a:path w="2132678" h="2132678">
                <a:moveTo>
                  <a:pt x="1066339" y="0"/>
                </a:moveTo>
                <a:cubicBezTo>
                  <a:pt x="1655262" y="0"/>
                  <a:pt x="2132678" y="477416"/>
                  <a:pt x="2132678" y="1066339"/>
                </a:cubicBezTo>
                <a:lnTo>
                  <a:pt x="2132678" y="2132678"/>
                </a:lnTo>
                <a:lnTo>
                  <a:pt x="0" y="2132678"/>
                </a:lnTo>
                <a:lnTo>
                  <a:pt x="0" y="1066339"/>
                </a:lnTo>
                <a:cubicBezTo>
                  <a:pt x="0" y="477416"/>
                  <a:pt x="477416" y="0"/>
                  <a:pt x="1066339" y="0"/>
                </a:cubicBezTo>
                <a:close/>
              </a:path>
            </a:pathLst>
          </a:cu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DAD7-5BD5-20F5-8B88-B5D6A9B7C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015" y="846931"/>
            <a:ext cx="6720747" cy="5338761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kern="100" dirty="0">
                <a:effectLst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effectLst/>
              </a:rPr>
              <a:t>DATA GATHERING AND CLEANING FOR</a:t>
            </a:r>
            <a:r>
              <a:rPr lang="en-US" dirty="0"/>
              <a:t> </a:t>
            </a:r>
            <a:r>
              <a:rPr lang="en-US" dirty="0">
                <a:effectLst/>
              </a:rPr>
              <a:t>ANALYSIS</a:t>
            </a:r>
            <a:endParaRPr lang="en-I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effectLst/>
              </a:rPr>
              <a:t>MEAN, MEDIAN AND MODE OF DATA</a:t>
            </a:r>
            <a:endParaRPr lang="en-I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effectLst/>
              </a:rPr>
              <a:t>VISUAL ANALYSIS BY CHART AND DIAGRAM</a:t>
            </a:r>
            <a:endParaRPr lang="en-I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effectLst/>
              </a:rPr>
              <a:t>HYPOTHESIS TESTING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effectLst/>
              </a:rPr>
              <a:t>REGRESSION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effectLst/>
              </a:rPr>
              <a:t>REFERENCE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9B029086-7800-4237-9C3C-72272AD6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8FCDC2C-5263-46FD-A74E-9DDE8A3596F3}" type="datetime1">
              <a:rPr lang="en-US" smtClean="0"/>
              <a:pPr>
                <a:spcAft>
                  <a:spcPts val="600"/>
                </a:spcAft>
              </a:pPr>
              <a:t>5/6/2024</a:t>
            </a:fld>
            <a:endParaRPr lang="en-US"/>
          </a:p>
        </p:txBody>
      </p:sp>
      <p:sp>
        <p:nvSpPr>
          <p:cNvPr id="28" name="Slide Number Placeholder 18">
            <a:extLst>
              <a:ext uri="{FF2B5EF4-FFF2-40B4-BE49-F238E27FC236}">
                <a16:creationId xmlns:a16="http://schemas.microsoft.com/office/drawing/2014/main" id="{8B1D9AF6-8A2F-42E2-9671-87BD260C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7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76D5-13B7-4295-1FA7-6F9584A2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</a:rPr>
              <a:t>REGRESSION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0174-440F-96D1-6488-B3CAFED3B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Regression gives us the relationship between interval variables.</a:t>
            </a:r>
            <a:endParaRPr lang="en-IN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Values of one variable (Dependent Variable) based on other (Independent Variable) can be predicted by Regression Analysis.</a:t>
            </a:r>
            <a:endParaRPr lang="en-IN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40385" indent="-450215" algn="just">
              <a:lnSpc>
                <a:spcPct val="150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are two types of regression:</a:t>
            </a:r>
            <a:endParaRPr lang="en-IN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Simple Linear Regression: One Variable and One Independent Variable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Multiple Regression: One Variable and Multiple Independent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93D0-D52E-CC0C-7655-97AE671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50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76D5-13B7-4295-1FA7-6F9584A2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6811"/>
          </a:xfrm>
        </p:spPr>
        <p:txBody>
          <a:bodyPr>
            <a:normAutofit/>
          </a:bodyPr>
          <a:lstStyle/>
          <a:p>
            <a:r>
              <a:rPr lang="en-US" sz="3200" dirty="0"/>
              <a:t>A. </a:t>
            </a:r>
            <a:r>
              <a:rPr lang="en-US" sz="3200" dirty="0">
                <a:effectLst/>
              </a:rPr>
              <a:t>Simple Linear Regression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0174-440F-96D1-6488-B3CAFED3B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811"/>
            <a:ext cx="10515600" cy="4114801"/>
          </a:xfrm>
        </p:spPr>
        <p:txBody>
          <a:bodyPr/>
          <a:lstStyle/>
          <a:p>
            <a:pPr marL="0" indent="0">
              <a:buNone/>
            </a:pPr>
            <a:r>
              <a:rPr lang="en-IN" sz="1800" kern="100" dirty="0">
                <a:effectLst/>
                <a:highlight>
                  <a:srgbClr val="C0C0C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we are taking the example of Canadian Youtubers considering their yearly earnings are dependent on their Subscriber count.</a:t>
            </a:r>
            <a:endParaRPr lang="en-IN" sz="1800" kern="100" dirty="0"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SCATTER DIAGRAM OF REGRESSION MODEL: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93D0-D52E-CC0C-7655-97AE671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88EC17E-EE33-7B23-C3DD-0B5BD808E3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4719308"/>
              </p:ext>
            </p:extLst>
          </p:nvPr>
        </p:nvGraphicFramePr>
        <p:xfrm>
          <a:off x="2367169" y="2315817"/>
          <a:ext cx="7457661" cy="4214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65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76D5-13B7-4295-1FA7-6F9584A2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6811"/>
          </a:xfrm>
        </p:spPr>
        <p:txBody>
          <a:bodyPr>
            <a:normAutofit/>
          </a:bodyPr>
          <a:lstStyle/>
          <a:p>
            <a:r>
              <a:rPr lang="en-US" sz="3200" dirty="0"/>
              <a:t>A. </a:t>
            </a:r>
            <a:r>
              <a:rPr lang="en-US" sz="3200" dirty="0">
                <a:effectLst/>
              </a:rPr>
              <a:t>Simple Linear Regression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93D0-D52E-CC0C-7655-97AE671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A6AE22-A3D2-E21B-7795-1FB592A54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30" y="1498599"/>
            <a:ext cx="11501996" cy="4703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5732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76D5-13B7-4295-1FA7-6F9584A2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6811"/>
          </a:xfrm>
        </p:spPr>
        <p:txBody>
          <a:bodyPr>
            <a:normAutofit/>
          </a:bodyPr>
          <a:lstStyle/>
          <a:p>
            <a:r>
              <a:rPr lang="en-US" sz="3200" dirty="0"/>
              <a:t>A. </a:t>
            </a:r>
            <a:r>
              <a:rPr lang="en-US" sz="3200" dirty="0">
                <a:effectLst/>
              </a:rPr>
              <a:t>Simple Linear Regression (</a:t>
            </a:r>
            <a:r>
              <a:rPr lang="en-IN" sz="3200" dirty="0"/>
              <a:t>Key Takeaways)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93D0-D52E-CC0C-7655-97AE671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54AD050-BA5E-A4AE-A096-7748634311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9369"/>
                <a:ext cx="10515600" cy="4966902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𝜷</m:t>
                        </m:r>
                      </m:e>
                      <m:sub>
                        <m:r>
                          <a:rPr lang="en-IN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IN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 </m:t>
                        </m:r>
                      </m:sub>
                    </m:sSub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IN" sz="2400" kern="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379991</a:t>
                </a:r>
                <a:endParaRPr lang="en-IN" sz="2400" kern="1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𝜷</m:t>
                        </m:r>
                      </m:e>
                      <m:sub>
                        <m:r>
                          <a:rPr lang="en-IN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en-IN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  </m:t>
                        </m:r>
                      </m:sub>
                    </m:sSub>
                  </m:oMath>
                </a14:m>
                <a:r>
                  <a:rPr lang="en-IN" sz="2400" kern="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- 35505 (Slop is negative)</a:t>
                </a: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N" sz="2400" kern="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Equation for Liner regression: y = - 35505x + 379991, R² = 0.5774</a:t>
                </a: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N" sz="2400" b="1" u="sng" kern="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Standard error </a:t>
                </a:r>
                <a14:m>
                  <m:oMath xmlns:m="http://schemas.openxmlformats.org/officeDocument/2006/math">
                    <m:r>
                      <a:rPr lang="en-IN" sz="2400" b="1" i="1" u="sng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IN" sz="2400" b="1" i="1" u="sng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sz="2400" b="1" i="1" u="sng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𝒔</m:t>
                        </m:r>
                      </m:e>
                      <m:sub>
                        <m:r>
                          <a:rPr lang="en-IN" sz="2400" b="1" i="1" u="sng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𝜺</m:t>
                        </m:r>
                      </m:sub>
                    </m:sSub>
                    <m:r>
                      <a:rPr lang="en-IN" sz="2400" b="1" i="1" u="sng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IN" sz="2400" kern="1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u="sng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sz="2000" b="1" i="1" u="sng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𝒔</m:t>
                        </m:r>
                      </m:e>
                      <m:sub>
                        <m:r>
                          <a:rPr lang="en-IN" sz="2000" b="1" i="1" u="sng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𝜺</m:t>
                        </m:r>
                      </m:sub>
                    </m:sSub>
                    <m:r>
                      <a:rPr lang="en-IN" sz="2000" b="1" i="1" u="sng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IN" sz="2000" b="1" u="sng" kern="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IN" sz="2000" u="sng" kern="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87863.20 </a:t>
                </a:r>
                <a:endParaRPr lang="en-IN" sz="2000" kern="1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N" sz="20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Relatively speaking </a:t>
                </a:r>
                <a:r>
                  <a:rPr lang="en-IN" sz="2000" b="1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our linear regression model</a:t>
                </a:r>
                <a:r>
                  <a:rPr lang="en-IN" sz="20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of </a:t>
                </a:r>
                <a:r>
                  <a:rPr lang="en-IN" sz="2000" b="1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YouTube earning as a function of Subscriber does not fit well.</a:t>
                </a:r>
                <a:r>
                  <a:rPr lang="en-IN" sz="20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endParaRPr lang="en-IN" sz="2400" kern="1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54AD050-BA5E-A4AE-A096-774863431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9369"/>
                <a:ext cx="10515600" cy="4966902"/>
              </a:xfrm>
              <a:blipFill>
                <a:blip r:embed="rId2"/>
                <a:stretch>
                  <a:fillRect l="-464" r="-5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485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76D5-13B7-4295-1FA7-6F9584A2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6811"/>
          </a:xfrm>
        </p:spPr>
        <p:txBody>
          <a:bodyPr>
            <a:normAutofit/>
          </a:bodyPr>
          <a:lstStyle/>
          <a:p>
            <a:r>
              <a:rPr lang="en-US" sz="3200" dirty="0"/>
              <a:t>A. </a:t>
            </a:r>
            <a:r>
              <a:rPr lang="en-US" sz="3200" dirty="0">
                <a:effectLst/>
              </a:rPr>
              <a:t>Simple Linear Regression (</a:t>
            </a:r>
            <a:r>
              <a:rPr lang="en-IN" sz="3200" dirty="0"/>
              <a:t>Key Takeaways)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93D0-D52E-CC0C-7655-97AE671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54AD050-BA5E-A4AE-A096-7748634311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9368"/>
                <a:ext cx="10515600" cy="5279921"/>
              </a:xfrm>
            </p:spPr>
            <p:txBody>
              <a:bodyPr/>
              <a:lstStyle/>
              <a:p>
                <a:r>
                  <a:rPr lang="en-I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Test to determine if there is a linear relationship between the YouTube earning and Subscribe 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(at 5% significant number):</a:t>
                </a:r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I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= 0</a:t>
                </a:r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I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0</a:t>
                </a:r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We have done one tail right hypothesis testing for solution.</a:t>
                </a: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if the null hypothesis is true, no linear relationship exists.</a:t>
                </a: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Stat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The calculated t-statistic is 4.70</a:t>
                </a:r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Crit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for One Tail right test: 1.73</a:t>
                </a:r>
              </a:p>
              <a:p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is enough evidence to infer that a linear relationship exists between subscriber count and YouTube earnings.</a:t>
                </a:r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54AD050-BA5E-A4AE-A096-774863431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9368"/>
                <a:ext cx="10515600" cy="5279921"/>
              </a:xfrm>
              <a:blipFill>
                <a:blip r:embed="rId2"/>
                <a:stretch>
                  <a:fillRect l="-232" t="-4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845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76D5-13B7-4295-1FA7-6F9584A2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6811"/>
          </a:xfrm>
        </p:spPr>
        <p:txBody>
          <a:bodyPr>
            <a:normAutofit/>
          </a:bodyPr>
          <a:lstStyle/>
          <a:p>
            <a:r>
              <a:rPr lang="en-US" sz="3200" dirty="0"/>
              <a:t>A. </a:t>
            </a:r>
            <a:r>
              <a:rPr lang="en-US" sz="3200" dirty="0">
                <a:effectLst/>
              </a:rPr>
              <a:t>Simple Linear Regression (</a:t>
            </a:r>
            <a:r>
              <a:rPr lang="en-IN" sz="3200" dirty="0"/>
              <a:t>Key Takeaways)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93D0-D52E-CC0C-7655-97AE671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4AD050-BA5E-A4AE-A096-774863431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551210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 of Determinant (R</a:t>
            </a:r>
            <a:r>
              <a:rPr lang="en-IN" sz="1800" b="1" kern="1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measure the strength of the relationship we use coefficient of determinant (R</a:t>
            </a:r>
            <a:r>
              <a:rPr lang="en-IN" sz="1800" kern="1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sz="1800" kern="1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0.710680494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b="1" u="sng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means 71.06% variation YouTube earning is expected by the variance in Subscriber count and remaining 28.94 is unexpected, due to error.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 of determinant does not have a critical value that enable us to draw conclusion however higher the R</a:t>
            </a:r>
            <a:r>
              <a:rPr lang="en-IN" sz="1800" kern="1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the model fits data.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it R</a:t>
            </a:r>
            <a:r>
              <a:rPr lang="en-IN" sz="1800" kern="1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1 then it would be considered as perfect match and if R</a:t>
            </a:r>
            <a:r>
              <a:rPr lang="en-IN" sz="1800" kern="1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0 then it would be considered as no linear relation.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our case R</a:t>
            </a:r>
            <a:r>
              <a:rPr lang="en-IN" sz="1800" kern="1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near to 1 hence we can say that model is better fit for the data taken.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98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76D5-13B7-4295-1FA7-6F9584A2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6811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B. MULTIPLE Regression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0174-440F-96D1-6488-B3CAFED3B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simple linear regression model is used to determine the relationship. However in Multiple Regression method we use multiple independent variable to determine the single dependent variable.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we are taking the sample from dataset of top </a:t>
            </a:r>
            <a:r>
              <a:rPr lang="en-IN" sz="1800" b="1" u="sng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 Youtubers considering their yearly earnings are dependent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their Subscriber count, Video Views and number of videos uploaded.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93D0-D52E-CC0C-7655-97AE671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82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76D5-13B7-4295-1FA7-6F9584A2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6811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B. MULTIPLE Regression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93D0-D52E-CC0C-7655-97AE671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A6ADC7-C678-6DC0-7EC1-87D6324C6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17" y="1371601"/>
            <a:ext cx="10992679" cy="4984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6485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76D5-13B7-4295-1FA7-6F9584A2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6811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B. MULTIPLE Regression (Key Take Aways)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540174-440F-96D1-6488-B3CAFED3B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1379"/>
                <a:ext cx="10515600" cy="5059459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sz="1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𝜷</m:t>
                        </m:r>
                      </m:e>
                      <m:sub>
                        <m:r>
                          <a:rPr lang="en-IN" sz="1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IN" sz="1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 </m:t>
                        </m:r>
                      </m:sub>
                    </m:sSub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IN" sz="1800" kern="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-793433.63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sz="1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𝜷</m:t>
                        </m:r>
                      </m:e>
                      <m:sub>
                        <m:r>
                          <a:rPr lang="en-IN" sz="1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en-IN" sz="1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  </m:t>
                        </m:r>
                      </m:sub>
                    </m:sSub>
                  </m:oMath>
                </a14:m>
                <a:r>
                  <a:rPr lang="en-IN" sz="1800" kern="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0.02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sz="1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𝜷</m:t>
                        </m:r>
                      </m:e>
                      <m:sub>
                        <m:r>
                          <a:rPr lang="en-IN" sz="1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𝟐</m:t>
                        </m:r>
                        <m:r>
                          <a:rPr lang="en-IN" sz="1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  </m:t>
                        </m:r>
                      </m:sub>
                    </m:sSub>
                  </m:oMath>
                </a14:m>
                <a:r>
                  <a:rPr lang="en-IN" sz="1800" kern="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0.000013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sz="1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𝜷</m:t>
                        </m:r>
                      </m:e>
                      <m:sub>
                        <m:r>
                          <a:rPr lang="en-IN" sz="1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𝟑</m:t>
                        </m:r>
                        <m:r>
                          <a:rPr lang="en-IN" sz="1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  </m:t>
                        </m:r>
                      </m:sub>
                    </m:sSub>
                  </m:oMath>
                </a14:m>
                <a:r>
                  <a:rPr lang="en-IN" sz="1800" kern="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21.58</a:t>
                </a: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Equation for Multiple regression: </a:t>
                </a:r>
                <a:r>
                  <a:rPr lang="en-US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 = -793433.63 + 0.02 (subscribe) +0.000013 (Video Views) + 21.58 (Uploads)</a:t>
                </a: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540174-440F-96D1-6488-B3CAFED3B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1379"/>
                <a:ext cx="10515600" cy="5059459"/>
              </a:xfrm>
              <a:blipFill>
                <a:blip r:embed="rId2"/>
                <a:stretch>
                  <a:fillRect l="-116" r="-4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93D0-D52E-CC0C-7655-97AE671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99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76D5-13B7-4295-1FA7-6F9584A2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6811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B. MULTIPLE Regression (Key Take Aways)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540174-440F-96D1-6488-B3CAFED3B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8594" y="1116811"/>
                <a:ext cx="10923638" cy="5604664"/>
              </a:xfrm>
            </p:spPr>
            <p:txBody>
              <a:bodyPr>
                <a:normAutofit/>
              </a:bodyPr>
              <a:lstStyle/>
              <a:p>
                <a:r>
                  <a:rPr lang="en-US" b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Standard error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u="sng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u="sng">
                            <a:latin typeface="Cambria Math" panose="02040503050406030204" pitchFamily="18" charset="0"/>
                          </a:rPr>
                          <m:t>𝜺</m:t>
                        </m:r>
                      </m:sub>
                    </m:sSub>
                    <m:r>
                      <a:rPr lang="en-US" b="1" u="sng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b="1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u="sng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IN" b="1" i="1" u="sng">
                            <a:latin typeface="Cambria Math" panose="02040503050406030204" pitchFamily="18" charset="0"/>
                          </a:rPr>
                          <m:t>𝜺</m:t>
                        </m:r>
                      </m:sub>
                    </m:sSub>
                    <m:r>
                      <a:rPr lang="en-IN" b="1" i="1" u="sng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b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1101318.063</a:t>
                </a:r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Hight standard error suggest us that </a:t>
                </a:r>
                <a:r>
                  <a:rPr lang="en-I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our Multiple regression model</a:t>
                </a:r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:r>
                  <a:rPr lang="en-I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YouTube earning as a function of Subscriber, Video Views and Uploads is not the best fit.</a:t>
                </a:r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N" sz="1800" b="1" u="sng" kern="1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IN" sz="1800" b="1" u="sng" kern="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oefficient of determinant (R</a:t>
                </a:r>
                <a:r>
                  <a:rPr lang="en-IN" sz="1800" b="1" u="sng" kern="100" baseline="30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IN" sz="1800" b="1" u="sng" kern="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IN" sz="1800" u="sng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N" sz="16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measure the strength of the relationship we use coefficient of determinant (R</a:t>
                </a:r>
                <a:r>
                  <a:rPr lang="en-IN" sz="1600" kern="100" baseline="30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IN" sz="16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N" sz="16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IN" sz="1600" kern="100" baseline="30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en-IN" sz="16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0.7643</a:t>
                </a:r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N" sz="1800" b="1" u="sng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Which means 76.43% variation YouTube earning is expected by the variance in Subscriber count, Video Views and Uploads and remaining 23.57 is unexpected, due to error.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Coefficient of determinant does not have a critical value that enable us to draw conclusion however higher the R</a:t>
                </a:r>
                <a:r>
                  <a:rPr lang="en-IN" sz="1800" kern="100" baseline="30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en-IN" sz="18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better the model fits data. 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540174-440F-96D1-6488-B3CAFED3B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8594" y="1116811"/>
                <a:ext cx="10923638" cy="5604664"/>
              </a:xfrm>
              <a:blipFill>
                <a:blip r:embed="rId2"/>
                <a:stretch>
                  <a:fillRect l="-223" t="-326" r="-4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93D0-D52E-CC0C-7655-97AE671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3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76D5-13B7-4295-1FA7-6F9584A2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95" y="3428729"/>
            <a:ext cx="4173417" cy="1744865"/>
          </a:xfrm>
        </p:spPr>
        <p:txBody>
          <a:bodyPr anchor="t">
            <a:normAutofit/>
          </a:bodyPr>
          <a:lstStyle/>
          <a:p>
            <a:pPr algn="ctr"/>
            <a:r>
              <a:rPr lang="en-IN" sz="3600" kern="100" dirty="0">
                <a:effectLst/>
              </a:rPr>
              <a:t>INTRODUCTION</a:t>
            </a:r>
            <a:endParaRPr lang="en-IN" sz="3600" dirty="0"/>
          </a:p>
        </p:txBody>
      </p:sp>
      <p:pic>
        <p:nvPicPr>
          <p:cNvPr id="6" name="Content Placeholder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30D4AE0-A603-0898-3451-119A2AC4B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93" y="2686646"/>
            <a:ext cx="2469820" cy="551159"/>
          </a:xfrm>
          <a:noFill/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5F22179-F1D2-4CE0-9407-C93875CC8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252" y="757084"/>
            <a:ext cx="6118547" cy="5319251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Data-driven decision-making is becoming a crucial strategy for businesses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Business Analysis principles through a meticulous examination of a rich 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YouTube dataset, encompassing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essential information about YouTube channels, their 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subscribers, viewership, uploads, geographical origins, and the years of their creation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SCOPE OF ANALYSIS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INSIGHTS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73A9451-6C04-4EAB-BE98-3DBFDE9A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EE97E0-6161-40DC-BC0D-2BDE091EBA57}" type="datetime1">
              <a:rPr lang="en-US" smtClean="0"/>
              <a:pPr>
                <a:spcAft>
                  <a:spcPts val="600"/>
                </a:spcAft>
              </a:pPr>
              <a:t>5/6/2024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93D0-D52E-CC0C-7655-97AE671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109D357-8067-4A1F-97B2-93C5160B78D9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05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76D5-13B7-4295-1FA7-6F9584A2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6811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B. MULTIPLE Regression (Key Take Aways)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540174-440F-96D1-6488-B3CAFED3B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8594" y="1116811"/>
                <a:ext cx="10923638" cy="5604664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Test to determine if there is a linear relationship between the YouTube earning and Subscribe, Video Views and Uploads 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(at 5% significant number):</a:t>
                </a:r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I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I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=   0</a:t>
                </a:r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𝒂𝒕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𝒍𝒆𝒂𝒔𝒕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𝒐𝒏𝒆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I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0</a:t>
                </a:r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Null hypothesis is not true, since none of the independent variables is linearly related to y, and so the model is valid.</a:t>
                </a:r>
              </a:p>
              <a:p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N" sz="1800" b="1" u="sng" kern="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F-statistic</a:t>
                </a:r>
                <a:endParaRPr lang="en-IN" sz="1800" b="1" u="sng" kern="1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N" sz="1600" b="1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F-statistic</a:t>
                </a:r>
                <a:r>
                  <a:rPr lang="en-IN" sz="1600" kern="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of 17 indicates that at least one of the predictor variables has a significant effect on the response variable. This suggests that the overall regression model is statistically significant.</a:t>
                </a:r>
              </a:p>
              <a:p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540174-440F-96D1-6488-B3CAFED3B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8594" y="1116811"/>
                <a:ext cx="10923638" cy="5604664"/>
              </a:xfrm>
              <a:blipFill>
                <a:blip r:embed="rId2"/>
                <a:stretch>
                  <a:fillRect l="-223" t="-435" r="-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93D0-D52E-CC0C-7655-97AE671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34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76D5-13B7-4295-1FA7-6F9584A2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6811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B. MULTIPLE Regression (Key Take Aways)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0174-440F-96D1-6488-B3CAFED3B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94" y="1116811"/>
            <a:ext cx="10923638" cy="560466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conclusion, based on the analysis, the model seems to have some validity, as indicated by the overall significance of the regression, hypothesis, the R-squared value, and the significance of certain predictor variables.</a:t>
            </a:r>
            <a:endParaRPr lang="en-IN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93D0-D52E-CC0C-7655-97AE671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54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76D5-13B7-4295-1FA7-6F9584A2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6811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Reference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0174-440F-96D1-6488-B3CAFED3B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94" y="1116811"/>
            <a:ext cx="10923638" cy="560466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3230880" algn="l"/>
              </a:tabLst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Keller, G. (2016). Statistics for Management and Economics (12th ed.). CENGAGE.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230880" algn="l"/>
              </a:tabLst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 content of MGT 2148 - Business Analytics and Decision Making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230880" algn="l"/>
              </a:tabLst>
            </a:pP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zedstatistics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Learn Statistical Regression in 40 mins! My best video ever. Legit. YouTube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https://www.youtube.com/watch?v=eYTumjgE2IY&amp;ab_channel=zedstatistics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230880" algn="l"/>
              </a:tabLst>
            </a:pP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SergioGarcia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PhD..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statsprof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multiple linear regression in excel. YouTube.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https://www.youtube.com/watch?v=l1AoR6IaeKE&amp;ab_channel=SergioGarcia%2CPhD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230880" algn="l"/>
              </a:tabLst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Moore, D. S., McCabe, G. P., &amp; Craig, B. A. (2014). Introduction to the Practice of Statistics (6</a:t>
            </a:r>
            <a:r>
              <a:rPr lang="en-US" sz="1800" kern="1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ed.).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230880" algn="l"/>
              </a:tabLst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Howell, D. C. (2013). Statistical Methods for Psychology (7</a:t>
            </a:r>
            <a:r>
              <a:rPr lang="en-US" sz="1800" kern="1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ed.). CENGAGE.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93D0-D52E-CC0C-7655-97AE671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86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0174-440F-96D1-6488-B3CAFED3B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635" y="838201"/>
            <a:ext cx="9732358" cy="5181600"/>
          </a:xfrm>
        </p:spPr>
        <p:txBody>
          <a:bodyPr anchor="ctr">
            <a:normAutofit/>
          </a:bodyPr>
          <a:lstStyle/>
          <a:p>
            <a:pPr marL="0" indent="0" algn="ctr">
              <a:spcAft>
                <a:spcPts val="800"/>
              </a:spcAft>
              <a:buNone/>
            </a:pPr>
            <a:r>
              <a:rPr lang="en-IN" kern="100" dirty="0">
                <a:effectLst/>
              </a:rPr>
              <a:t>Thank You</a:t>
            </a:r>
            <a:endParaRPr lang="en-IN" dirty="0"/>
          </a:p>
        </p:txBody>
      </p:sp>
      <p:sp>
        <p:nvSpPr>
          <p:cNvPr id="13" name="Date Placeholder 6">
            <a:extLst>
              <a:ext uri="{FF2B5EF4-FFF2-40B4-BE49-F238E27FC236}">
                <a16:creationId xmlns:a16="http://schemas.microsoft.com/office/drawing/2014/main" id="{B5B82EC0-51EE-4F2E-A087-D5223789A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B9EC781-EEFF-4A50-9702-BA8F81537B56}" type="datetime1">
              <a:rPr lang="en-US" smtClean="0"/>
              <a:pPr>
                <a:spcAft>
                  <a:spcPts val="600"/>
                </a:spcAft>
              </a:pPr>
              <a:t>5/6/2024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93D0-D52E-CC0C-7655-97AE671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109D357-8067-4A1F-97B2-93C5160B78D9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4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76D5-13B7-4295-1FA7-6F9584A2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312" y="3303835"/>
            <a:ext cx="4173417" cy="1744865"/>
          </a:xfrm>
        </p:spPr>
        <p:txBody>
          <a:bodyPr anchor="t">
            <a:normAutofit/>
          </a:bodyPr>
          <a:lstStyle/>
          <a:p>
            <a:pPr algn="ctr"/>
            <a:r>
              <a:rPr lang="en-US" sz="3300" dirty="0"/>
              <a:t>DATA GATHERING AND CLEANING FOR ANALYSIS</a:t>
            </a:r>
          </a:p>
        </p:txBody>
      </p:sp>
      <p:pic>
        <p:nvPicPr>
          <p:cNvPr id="6" name="Content Placeholder 5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3519C1A1-468D-EBE0-404F-CEF0EF1CE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651" y="2499684"/>
            <a:ext cx="1859581" cy="721167"/>
          </a:xfrm>
          <a:noFill/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5F22179-F1D2-4CE0-9407-C93875CC8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723" y="838200"/>
            <a:ext cx="5769076" cy="526556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</a:rPr>
              <a:t>Global YouTube statistics dataset of year 2022 from </a:t>
            </a:r>
            <a:r>
              <a:rPr lang="en-US" sz="1800" b="1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https://www.kaggle.com</a:t>
            </a:r>
            <a:endParaRPr lang="en-US" sz="1800" b="1" u="sng" dirty="0">
              <a:solidFill>
                <a:srgbClr val="0563C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u="sng" dirty="0">
              <a:solidFill>
                <a:srgbClr val="0563C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995 YouTube channels worldwide</a:t>
            </a:r>
            <a:endParaRPr lang="en-US" sz="1800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US" sz="1800" b="1" dirty="0">
              <a:latin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</a:rPr>
              <a:t>Removed 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certain inconsistencies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some data cells were lacking information, others contained unrelated data, and a few even presented negative counts </a:t>
            </a:r>
          </a:p>
          <a:p>
            <a:pPr marL="274320" lvl="1" indent="0">
              <a:buNone/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76213" lvl="1" indent="-176213">
              <a:buFont typeface="Arial" panose="020B0604020202020204" pitchFamily="34" charset="0"/>
              <a:buChar char="•"/>
            </a:pPr>
            <a:r>
              <a:rPr lang="en-US" b="1" i="0" dirty="0">
                <a:latin typeface="Arial" panose="020B0604020202020204" pitchFamily="34" charset="0"/>
              </a:rPr>
              <a:t>transformed the original dataset into a refined dataset. </a:t>
            </a:r>
          </a:p>
          <a:p>
            <a:pPr marL="176213" lvl="1" indent="-176213">
              <a:buFont typeface="Arial" panose="020B0604020202020204" pitchFamily="34" charset="0"/>
              <a:buChar char="•"/>
            </a:pPr>
            <a:endParaRPr lang="en-US" b="1" i="0" dirty="0">
              <a:latin typeface="Arial" panose="020B0604020202020204" pitchFamily="34" charset="0"/>
            </a:endParaRPr>
          </a:p>
          <a:p>
            <a:pPr marL="176213" lvl="1" indent="-176213">
              <a:buFont typeface="Arial" panose="020B0604020202020204" pitchFamily="34" charset="0"/>
              <a:buChar char="•"/>
            </a:pPr>
            <a:r>
              <a:rPr lang="en-US" b="1" i="0" dirty="0">
                <a:latin typeface="Arial" panose="020B0604020202020204" pitchFamily="34" charset="0"/>
              </a:rPr>
              <a:t>785 YouTube channels which became popular</a:t>
            </a:r>
          </a:p>
          <a:p>
            <a:endParaRPr lang="en-US" sz="1800" b="1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73A9451-6C04-4EAB-BE98-3DBFDE9A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DEE97E0-6161-40DC-BC0D-2BDE091EBA57}" type="datetime1">
              <a:rPr lang="en-US" smtClean="0"/>
              <a:pPr>
                <a:spcAft>
                  <a:spcPts val="600"/>
                </a:spcAft>
              </a:pPr>
              <a:t>5/6/2024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93D0-D52E-CC0C-7655-97AE671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109D357-8067-4A1F-97B2-93C5160B78D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8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76D5-13B7-4295-1FA7-6F9584A2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MEAN, MEDIAN AND MODE OF DATA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0174-440F-96D1-6488-B3CAFED3B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1470"/>
            <a:ext cx="10515600" cy="1116812"/>
          </a:xfrm>
        </p:spPr>
        <p:txBody>
          <a:bodyPr/>
          <a:lstStyle/>
          <a:p>
            <a:r>
              <a:rPr lang="en-IN" dirty="0">
                <a:latin typeface="+mj-lt"/>
              </a:rPr>
              <a:t>Mean: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93D0-D52E-CC0C-7655-97AE671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>
                <a:latin typeface="+mj-lt"/>
              </a:rPr>
              <a:t>5</a:t>
            </a:fld>
            <a:endParaRPr lang="en-US" dirty="0">
              <a:latin typeface="+mj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038485-A93E-11FB-EC11-A1A388F08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9927"/>
              </p:ext>
            </p:extLst>
          </p:nvPr>
        </p:nvGraphicFramePr>
        <p:xfrm>
          <a:off x="2615381" y="2058166"/>
          <a:ext cx="8377083" cy="1217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7577">
                  <a:extLst>
                    <a:ext uri="{9D8B030D-6E8A-4147-A177-3AD203B41FA5}">
                      <a16:colId xmlns:a16="http://schemas.microsoft.com/office/drawing/2014/main" val="732727505"/>
                    </a:ext>
                  </a:extLst>
                </a:gridCol>
                <a:gridCol w="1388128">
                  <a:extLst>
                    <a:ext uri="{9D8B030D-6E8A-4147-A177-3AD203B41FA5}">
                      <a16:colId xmlns:a16="http://schemas.microsoft.com/office/drawing/2014/main" val="3457999419"/>
                    </a:ext>
                  </a:extLst>
                </a:gridCol>
                <a:gridCol w="1239466">
                  <a:extLst>
                    <a:ext uri="{9D8B030D-6E8A-4147-A177-3AD203B41FA5}">
                      <a16:colId xmlns:a16="http://schemas.microsoft.com/office/drawing/2014/main" val="1192455526"/>
                    </a:ext>
                  </a:extLst>
                </a:gridCol>
                <a:gridCol w="1437372">
                  <a:extLst>
                    <a:ext uri="{9D8B030D-6E8A-4147-A177-3AD203B41FA5}">
                      <a16:colId xmlns:a16="http://schemas.microsoft.com/office/drawing/2014/main" val="2683547155"/>
                    </a:ext>
                  </a:extLst>
                </a:gridCol>
                <a:gridCol w="949576">
                  <a:extLst>
                    <a:ext uri="{9D8B030D-6E8A-4147-A177-3AD203B41FA5}">
                      <a16:colId xmlns:a16="http://schemas.microsoft.com/office/drawing/2014/main" val="3379810510"/>
                    </a:ext>
                  </a:extLst>
                </a:gridCol>
                <a:gridCol w="1223671">
                  <a:extLst>
                    <a:ext uri="{9D8B030D-6E8A-4147-A177-3AD203B41FA5}">
                      <a16:colId xmlns:a16="http://schemas.microsoft.com/office/drawing/2014/main" val="3492824686"/>
                    </a:ext>
                  </a:extLst>
                </a:gridCol>
                <a:gridCol w="1071293">
                  <a:extLst>
                    <a:ext uri="{9D8B030D-6E8A-4147-A177-3AD203B41FA5}">
                      <a16:colId xmlns:a16="http://schemas.microsoft.com/office/drawing/2014/main" val="1476693397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200" b="1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0" dirty="0">
                          <a:effectLst/>
                        </a:rPr>
                        <a:t>CREATER_YEAR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0" dirty="0">
                          <a:effectLst/>
                        </a:rPr>
                        <a:t>SUBSCRIBERS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0" dirty="0">
                          <a:effectLst/>
                        </a:rPr>
                        <a:t>VIDEO VIEWS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0" dirty="0">
                          <a:effectLst/>
                        </a:rPr>
                        <a:t>UPLOADS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0" dirty="0">
                          <a:effectLst/>
                        </a:rPr>
                        <a:t>POPULATION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0" dirty="0">
                          <a:effectLst/>
                        </a:rPr>
                        <a:t>YEARLY EARNING (USD)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235203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MEAN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kern="0" dirty="0">
                          <a:effectLst/>
                        </a:rPr>
                        <a:t>2013</a:t>
                      </a:r>
                      <a:endParaRPr lang="en-IN" sz="1200" b="0" kern="100" dirty="0">
                        <a:effectLst/>
                        <a:latin typeface="Calibri" panose="020F0502020204030204" pitchFamily="34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kern="0" dirty="0">
                          <a:effectLst/>
                        </a:rPr>
                        <a:t>22779745</a:t>
                      </a:r>
                      <a:endParaRPr lang="en-IN" sz="1200" b="0" kern="100" dirty="0">
                        <a:effectLst/>
                        <a:latin typeface="Calibri" panose="020F0502020204030204" pitchFamily="34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kern="0" dirty="0">
                          <a:effectLst/>
                        </a:rPr>
                        <a:t>11552851491</a:t>
                      </a:r>
                      <a:endParaRPr lang="en-IN" sz="1200" b="0" kern="100" dirty="0">
                        <a:effectLst/>
                        <a:latin typeface="Calibri" panose="020F0502020204030204" pitchFamily="34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kern="0" dirty="0">
                          <a:effectLst/>
                        </a:rPr>
                        <a:t>11372</a:t>
                      </a:r>
                      <a:endParaRPr lang="en-IN" sz="1200" b="0" kern="100" dirty="0">
                        <a:effectLst/>
                        <a:latin typeface="Calibri" panose="020F0502020204030204" pitchFamily="34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kern="0" dirty="0">
                          <a:effectLst/>
                        </a:rPr>
                        <a:t>443745787</a:t>
                      </a:r>
                      <a:endParaRPr lang="en-IN" sz="1200" b="0" kern="100" dirty="0">
                        <a:effectLst/>
                        <a:latin typeface="Calibri" panose="020F0502020204030204" pitchFamily="34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kern="0" dirty="0">
                          <a:effectLst/>
                        </a:rPr>
                        <a:t>522707</a:t>
                      </a:r>
                      <a:endParaRPr lang="en-IN" sz="1200" b="0" kern="100" dirty="0">
                        <a:effectLst/>
                        <a:latin typeface="Calibri" panose="020F0502020204030204" pitchFamily="34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8874517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E597AC-DF8A-0B58-7A41-91A97ECE9880}"/>
              </a:ext>
            </a:extLst>
          </p:cNvPr>
          <p:cNvSpPr txBox="1">
            <a:spLocks/>
          </p:cNvSpPr>
          <p:nvPr/>
        </p:nvSpPr>
        <p:spPr>
          <a:xfrm>
            <a:off x="838200" y="3548235"/>
            <a:ext cx="10515600" cy="1116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+mj-lt"/>
              </a:rPr>
              <a:t>Median: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B702E6A-D71A-926F-8BED-FBC1C5817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7831"/>
              </p:ext>
            </p:extLst>
          </p:nvPr>
        </p:nvGraphicFramePr>
        <p:xfrm>
          <a:off x="2615381" y="3606641"/>
          <a:ext cx="8377083" cy="12241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7577">
                  <a:extLst>
                    <a:ext uri="{9D8B030D-6E8A-4147-A177-3AD203B41FA5}">
                      <a16:colId xmlns:a16="http://schemas.microsoft.com/office/drawing/2014/main" val="1550836835"/>
                    </a:ext>
                  </a:extLst>
                </a:gridCol>
                <a:gridCol w="1388128">
                  <a:extLst>
                    <a:ext uri="{9D8B030D-6E8A-4147-A177-3AD203B41FA5}">
                      <a16:colId xmlns:a16="http://schemas.microsoft.com/office/drawing/2014/main" val="2626490262"/>
                    </a:ext>
                  </a:extLst>
                </a:gridCol>
                <a:gridCol w="1239466">
                  <a:extLst>
                    <a:ext uri="{9D8B030D-6E8A-4147-A177-3AD203B41FA5}">
                      <a16:colId xmlns:a16="http://schemas.microsoft.com/office/drawing/2014/main" val="372350481"/>
                    </a:ext>
                  </a:extLst>
                </a:gridCol>
                <a:gridCol w="1437372">
                  <a:extLst>
                    <a:ext uri="{9D8B030D-6E8A-4147-A177-3AD203B41FA5}">
                      <a16:colId xmlns:a16="http://schemas.microsoft.com/office/drawing/2014/main" val="1672375639"/>
                    </a:ext>
                  </a:extLst>
                </a:gridCol>
                <a:gridCol w="949576">
                  <a:extLst>
                    <a:ext uri="{9D8B030D-6E8A-4147-A177-3AD203B41FA5}">
                      <a16:colId xmlns:a16="http://schemas.microsoft.com/office/drawing/2014/main" val="1981835676"/>
                    </a:ext>
                  </a:extLst>
                </a:gridCol>
                <a:gridCol w="1223671">
                  <a:extLst>
                    <a:ext uri="{9D8B030D-6E8A-4147-A177-3AD203B41FA5}">
                      <a16:colId xmlns:a16="http://schemas.microsoft.com/office/drawing/2014/main" val="1169984682"/>
                    </a:ext>
                  </a:extLst>
                </a:gridCol>
                <a:gridCol w="1071293">
                  <a:extLst>
                    <a:ext uri="{9D8B030D-6E8A-4147-A177-3AD203B41FA5}">
                      <a16:colId xmlns:a16="http://schemas.microsoft.com/office/drawing/2014/main" val="92675072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2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0" dirty="0">
                          <a:effectLst/>
                        </a:rPr>
                        <a:t>CREATER_YEAR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0" dirty="0">
                          <a:effectLst/>
                        </a:rPr>
                        <a:t>SUBSCRIBERS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0" dirty="0">
                          <a:effectLst/>
                        </a:rPr>
                        <a:t>VIDEO VIEWS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0" dirty="0">
                          <a:effectLst/>
                        </a:rPr>
                        <a:t>UPLOADS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0" dirty="0">
                          <a:effectLst/>
                        </a:rPr>
                        <a:t>POPULATION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0" dirty="0">
                          <a:effectLst/>
                        </a:rPr>
                        <a:t>YEARLY EARNING (USD)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7726726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</a:rPr>
                        <a:t>MEDIAN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2013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17500000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7776706184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1021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328239523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243700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1789589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DF34E78-F30A-553C-731E-7AC26F7E0B90}"/>
              </a:ext>
            </a:extLst>
          </p:cNvPr>
          <p:cNvSpPr txBox="1">
            <a:spLocks/>
          </p:cNvSpPr>
          <p:nvPr/>
        </p:nvSpPr>
        <p:spPr>
          <a:xfrm>
            <a:off x="838200" y="5337954"/>
            <a:ext cx="10515600" cy="1116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+mj-lt"/>
              </a:rPr>
              <a:t>Mode: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54C3B75-E15D-8466-22EF-E00F3F163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961750"/>
              </p:ext>
            </p:extLst>
          </p:nvPr>
        </p:nvGraphicFramePr>
        <p:xfrm>
          <a:off x="2615381" y="5103695"/>
          <a:ext cx="8377083" cy="1196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3049">
                  <a:extLst>
                    <a:ext uri="{9D8B030D-6E8A-4147-A177-3AD203B41FA5}">
                      <a16:colId xmlns:a16="http://schemas.microsoft.com/office/drawing/2014/main" val="3261848040"/>
                    </a:ext>
                  </a:extLst>
                </a:gridCol>
                <a:gridCol w="1392656">
                  <a:extLst>
                    <a:ext uri="{9D8B030D-6E8A-4147-A177-3AD203B41FA5}">
                      <a16:colId xmlns:a16="http://schemas.microsoft.com/office/drawing/2014/main" val="223481843"/>
                    </a:ext>
                  </a:extLst>
                </a:gridCol>
                <a:gridCol w="1239466">
                  <a:extLst>
                    <a:ext uri="{9D8B030D-6E8A-4147-A177-3AD203B41FA5}">
                      <a16:colId xmlns:a16="http://schemas.microsoft.com/office/drawing/2014/main" val="1837014031"/>
                    </a:ext>
                  </a:extLst>
                </a:gridCol>
                <a:gridCol w="1437372">
                  <a:extLst>
                    <a:ext uri="{9D8B030D-6E8A-4147-A177-3AD203B41FA5}">
                      <a16:colId xmlns:a16="http://schemas.microsoft.com/office/drawing/2014/main" val="1927861773"/>
                    </a:ext>
                  </a:extLst>
                </a:gridCol>
                <a:gridCol w="949576">
                  <a:extLst>
                    <a:ext uri="{9D8B030D-6E8A-4147-A177-3AD203B41FA5}">
                      <a16:colId xmlns:a16="http://schemas.microsoft.com/office/drawing/2014/main" val="1562683768"/>
                    </a:ext>
                  </a:extLst>
                </a:gridCol>
                <a:gridCol w="1223671">
                  <a:extLst>
                    <a:ext uri="{9D8B030D-6E8A-4147-A177-3AD203B41FA5}">
                      <a16:colId xmlns:a16="http://schemas.microsoft.com/office/drawing/2014/main" val="3348124233"/>
                    </a:ext>
                  </a:extLst>
                </a:gridCol>
                <a:gridCol w="1071293">
                  <a:extLst>
                    <a:ext uri="{9D8B030D-6E8A-4147-A177-3AD203B41FA5}">
                      <a16:colId xmlns:a16="http://schemas.microsoft.com/office/drawing/2014/main" val="2488641969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2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0" dirty="0">
                          <a:effectLst/>
                        </a:rPr>
                        <a:t>CREATER_YEAR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0" dirty="0">
                          <a:effectLst/>
                        </a:rPr>
                        <a:t>SUBSCRIBERS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0" dirty="0">
                          <a:effectLst/>
                        </a:rPr>
                        <a:t>VIDEO VIEWS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0" dirty="0">
                          <a:effectLst/>
                        </a:rPr>
                        <a:t>UPLOADS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0" dirty="0">
                          <a:effectLst/>
                        </a:rPr>
                        <a:t>POPULATION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0" dirty="0">
                          <a:effectLst/>
                        </a:rPr>
                        <a:t>YEARLY EARNING (USD)</a:t>
                      </a:r>
                      <a:endParaRPr lang="en-IN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303756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MODE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2014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12500000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#N/A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147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328239523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1100000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8213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19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76D5-13B7-4295-1FA7-6F9584A2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Key take aways </a:t>
            </a:r>
            <a:r>
              <a:rPr lang="en-US" sz="2800" dirty="0"/>
              <a:t> (MEAN, MEDIAN AND MODE Analysis)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0174-440F-96D1-6488-B3CAFED3B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626"/>
            <a:ext cx="10515600" cy="4660490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CREATOR YEAR: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17220" lvl="1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Maximum creators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came on platform 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the year 2014 are successful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b="1" kern="100" dirty="0">
                <a:latin typeface="Calibri" panose="020F0502020204030204" pitchFamily="34" charset="0"/>
                <a:cs typeface="Calibri" panose="020F0502020204030204" pitchFamily="34" charset="0"/>
              </a:rPr>
              <a:t>SUBSCRIBERS:</a:t>
            </a:r>
          </a:p>
          <a:p>
            <a:pPr marL="617220" lvl="1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 b="1" kern="100" dirty="0">
                <a:latin typeface="Calibri" panose="020F0502020204030204" pitchFamily="34" charset="0"/>
                <a:cs typeface="Calibri" panose="020F0502020204030204" pitchFamily="34" charset="0"/>
              </a:rPr>
              <a:t>Wide gap</a:t>
            </a:r>
            <a:r>
              <a:rPr lang="en-US" sz="1600" kern="100" dirty="0">
                <a:latin typeface="Calibri" panose="020F0502020204030204" pitchFamily="34" charset="0"/>
                <a:cs typeface="Calibri" panose="020F0502020204030204" pitchFamily="34" charset="0"/>
              </a:rPr>
              <a:t> between </a:t>
            </a:r>
            <a:r>
              <a:rPr lang="en-US" sz="1600" b="1" kern="100" dirty="0">
                <a:latin typeface="Calibri" panose="020F0502020204030204" pitchFamily="34" charset="0"/>
                <a:cs typeface="Calibri" panose="020F0502020204030204" pitchFamily="34" charset="0"/>
              </a:rPr>
              <a:t>the mean (22,779,745) </a:t>
            </a:r>
            <a:r>
              <a:rPr lang="en-US" sz="1600" kern="1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600" b="1" kern="100" dirty="0">
                <a:latin typeface="Calibri" panose="020F0502020204030204" pitchFamily="34" charset="0"/>
                <a:cs typeface="Calibri" panose="020F0502020204030204" pitchFamily="34" charset="0"/>
              </a:rPr>
              <a:t> median (17,500,000) – Presence of Outliers</a:t>
            </a:r>
          </a:p>
          <a:p>
            <a:pPr marL="617220" lvl="1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 b="1" kern="100" dirty="0">
                <a:latin typeface="Calibri" panose="020F0502020204030204" pitchFamily="34" charset="0"/>
                <a:cs typeface="Calibri" panose="020F0502020204030204" pitchFamily="34" charset="0"/>
              </a:rPr>
              <a:t>Mode subscriber </a:t>
            </a:r>
            <a:r>
              <a:rPr lang="en-US" sz="1600" kern="100" dirty="0">
                <a:latin typeface="Calibri" panose="020F0502020204030204" pitchFamily="34" charset="0"/>
                <a:cs typeface="Calibri" panose="020F0502020204030204" pitchFamily="34" charset="0"/>
              </a:rPr>
              <a:t>count at </a:t>
            </a:r>
            <a:r>
              <a:rPr lang="en-US" sz="1600" b="1" kern="100" dirty="0">
                <a:latin typeface="Calibri" panose="020F0502020204030204" pitchFamily="34" charset="0"/>
                <a:cs typeface="Calibri" panose="020F0502020204030204" pitchFamily="34" charset="0"/>
              </a:rPr>
              <a:t>12,500,000 </a:t>
            </a:r>
            <a:r>
              <a:rPr lang="en-US" sz="1600" kern="1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b="1" kern="100" dirty="0">
                <a:latin typeface="Calibri" panose="020F0502020204030204" pitchFamily="34" charset="0"/>
                <a:cs typeface="Calibri" panose="020F0502020204030204" pitchFamily="34" charset="0"/>
              </a:rPr>
              <a:t>majority of creators </a:t>
            </a:r>
            <a:r>
              <a:rPr lang="en-US" sz="1600" kern="100" dirty="0">
                <a:latin typeface="Calibri" panose="020F0502020204030204" pitchFamily="34" charset="0"/>
                <a:cs typeface="Calibri" panose="020F0502020204030204" pitchFamily="34" charset="0"/>
              </a:rPr>
              <a:t>falls within a </a:t>
            </a:r>
            <a:r>
              <a:rPr lang="en-US" sz="1600" b="1" kern="100" dirty="0">
                <a:latin typeface="Calibri" panose="020F0502020204030204" pitchFamily="34" charset="0"/>
                <a:cs typeface="Calibri" panose="020F0502020204030204" pitchFamily="34" charset="0"/>
              </a:rPr>
              <a:t>Similar Subscriber Range</a:t>
            </a:r>
          </a:p>
          <a:p>
            <a:pPr marL="342900" lvl="1" indent="-342900" algn="just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b="1" kern="100" dirty="0">
                <a:latin typeface="Calibri" panose="020F0502020204030204" pitchFamily="34" charset="0"/>
                <a:cs typeface="Calibri" panose="020F0502020204030204" pitchFamily="34" charset="0"/>
              </a:rPr>
              <a:t>VIEWS:</a:t>
            </a:r>
          </a:p>
          <a:p>
            <a:pPr marL="628650" lvl="1" indent="-363538" algn="just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b="1" kern="100" dirty="0">
                <a:latin typeface="Calibri" panose="020F0502020204030204" pitchFamily="34" charset="0"/>
                <a:cs typeface="Calibri" panose="020F0502020204030204" pitchFamily="34" charset="0"/>
              </a:rPr>
              <a:t>No single value occurs most frequently - diverse range of video views </a:t>
            </a:r>
          </a:p>
          <a:p>
            <a:pPr marL="628650" lvl="1" indent="-363538" algn="just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b="1" kern="100" dirty="0">
                <a:latin typeface="Calibri" panose="020F0502020204030204" pitchFamily="34" charset="0"/>
                <a:cs typeface="Calibri" panose="020F0502020204030204" pitchFamily="34" charset="0"/>
              </a:rPr>
              <a:t>Considerable difference </a:t>
            </a:r>
            <a:r>
              <a:rPr lang="en-US" sz="1600" kern="100" dirty="0">
                <a:latin typeface="Calibri" panose="020F0502020204030204" pitchFamily="34" charset="0"/>
                <a:cs typeface="Calibri" panose="020F0502020204030204" pitchFamily="34" charset="0"/>
              </a:rPr>
              <a:t>between the </a:t>
            </a:r>
            <a:r>
              <a:rPr lang="en-US" sz="1600" b="1" kern="100" dirty="0">
                <a:latin typeface="Calibri" panose="020F0502020204030204" pitchFamily="34" charset="0"/>
                <a:cs typeface="Calibri" panose="020F0502020204030204" pitchFamily="34" charset="0"/>
              </a:rPr>
              <a:t>mean and median  - Few creators </a:t>
            </a:r>
            <a:r>
              <a:rPr lang="en-US" sz="1600" kern="100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1600" b="1" kern="100" dirty="0">
                <a:latin typeface="Calibri" panose="020F0502020204030204" pitchFamily="34" charset="0"/>
                <a:cs typeface="Calibri" panose="020F0502020204030204" pitchFamily="34" charset="0"/>
              </a:rPr>
              <a:t> extremely high view counts</a:t>
            </a:r>
          </a:p>
          <a:p>
            <a:pPr marL="617220" lvl="1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endParaRPr lang="en-IN" sz="1600" b="1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93D0-D52E-CC0C-7655-97AE671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>
                <a:latin typeface="+mj-lt"/>
              </a:rPr>
              <a:t>6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565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76D5-13B7-4295-1FA7-6F9584A2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Key take aways </a:t>
            </a:r>
            <a:r>
              <a:rPr lang="en-US" sz="2800" dirty="0"/>
              <a:t> (MEAN, MEDIAN AND MODE Analysis)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0174-440F-96D1-6488-B3CAFED3B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626"/>
            <a:ext cx="10515600" cy="4660490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sz="1800" b="1" i="1" kern="1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  <a:r>
              <a:rPr lang="en-US" sz="1800" b="1" i="1" kern="1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UPLOADS: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17220" lvl="1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mode – Most Creator have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have a relatively moderate number of uploads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b="1" kern="100" dirty="0">
                <a:latin typeface="Calibri" panose="020F0502020204030204" pitchFamily="34" charset="0"/>
                <a:cs typeface="Calibri" panose="020F0502020204030204" pitchFamily="34" charset="0"/>
              </a:rPr>
              <a:t>5.    POPULATION:</a:t>
            </a:r>
          </a:p>
          <a:p>
            <a:pPr marL="617220" lvl="1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1600" b="1" kern="100" dirty="0">
                <a:latin typeface="Calibri" panose="020F0502020204030204" pitchFamily="34" charset="0"/>
                <a:cs typeface="Calibri" panose="020F0502020204030204" pitchFamily="34" charset="0"/>
              </a:rPr>
              <a:t>Identical median and mode population - focused on creators from a specific regions</a:t>
            </a:r>
          </a:p>
          <a:p>
            <a:pPr marL="0" lvl="1" indent="0" algn="just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lang="en-US" b="1" kern="100" dirty="0">
                <a:latin typeface="Calibri" panose="020F0502020204030204" pitchFamily="34" charset="0"/>
                <a:cs typeface="Calibri" panose="020F0502020204030204" pitchFamily="34" charset="0"/>
              </a:rPr>
              <a:t>6.    YEARLY EARNING (USD):</a:t>
            </a:r>
          </a:p>
          <a:p>
            <a:pPr marL="342900" lvl="1" indent="-342900" algn="just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lphaUcPeriod"/>
            </a:pPr>
            <a:r>
              <a:rPr lang="en-US" sz="1600" b="1" kern="100" dirty="0">
                <a:latin typeface="Calibri" panose="020F0502020204030204" pitchFamily="34" charset="0"/>
                <a:cs typeface="Calibri" panose="020F0502020204030204" pitchFamily="34" charset="0"/>
              </a:rPr>
              <a:t>difference between the mean and median earnings -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potential outliers with high earnings</a:t>
            </a:r>
          </a:p>
          <a:p>
            <a:pPr marL="342900" lvl="1" indent="-342900" algn="just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lphaUcPeriod"/>
            </a:pPr>
            <a:r>
              <a:rPr lang="en-US" sz="1600" b="1" kern="100" dirty="0">
                <a:latin typeface="Calibri" panose="020F0502020204030204" pitchFamily="34" charset="0"/>
                <a:cs typeface="Calibri" panose="020F0502020204030204" pitchFamily="34" charset="0"/>
              </a:rPr>
              <a:t>mode value for earnings at $1,100,000  - Majority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creators with earnings around this value</a:t>
            </a:r>
            <a:endParaRPr lang="en-IN" sz="1600" b="1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93D0-D52E-CC0C-7655-97AE671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>
                <a:latin typeface="+mj-lt"/>
              </a:rPr>
              <a:t>7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277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 descr="Graph on document with pen">
            <a:extLst>
              <a:ext uri="{FF2B5EF4-FFF2-40B4-BE49-F238E27FC236}">
                <a16:creationId xmlns:a16="http://schemas.microsoft.com/office/drawing/2014/main" id="{87ACBAAA-1D0D-1C55-761B-D85AFE9744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10" b="14220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2676D5-13B7-4295-1FA7-6F9584A20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3932" y="2180490"/>
            <a:ext cx="6124136" cy="2075571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effectLst/>
              </a:rPr>
              <a:t>VISUAL ANALYSIS BY CHART AND DIAGRAM</a:t>
            </a:r>
            <a:endParaRPr lang="en-IN" sz="4400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EF65F16F-FDE0-4516-8BCC-DDC34565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D1463C87-9AF0-4790-8077-703648FA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5D78221-A8F0-4E1C-9FCD-42B8567285CC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5/6/2024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93D0-D52E-CC0C-7655-97AE671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109D357-8067-4A1F-97B2-93C5160B78D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17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76D5-13B7-4295-1FA7-6F9584A2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55" y="501650"/>
            <a:ext cx="10821896" cy="694282"/>
          </a:xfrm>
        </p:spPr>
        <p:txBody>
          <a:bodyPr>
            <a:noAutofit/>
          </a:bodyPr>
          <a:lstStyle/>
          <a:p>
            <a:r>
              <a:rPr lang="en-US" sz="2000" b="1" u="sng" dirty="0">
                <a:effectLst/>
              </a:rPr>
              <a:t>Pie  Chart  </a:t>
            </a:r>
            <a:r>
              <a:rPr lang="en-US" sz="2000" u="sng" dirty="0">
                <a:effectLst/>
              </a:rPr>
              <a:t>Analysis  for </a:t>
            </a:r>
            <a:r>
              <a:rPr lang="en-US" sz="2000" b="1" u="sng" dirty="0">
                <a:effectLst/>
              </a:rPr>
              <a:t>Subscribers Distribution by Category </a:t>
            </a:r>
            <a:r>
              <a:rPr lang="en-US" sz="2000" u="sng" dirty="0">
                <a:effectLst/>
              </a:rPr>
              <a:t>of content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0174-440F-96D1-6488-B3CAFED3B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82" y="1371599"/>
            <a:ext cx="6374296" cy="517668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 DOMINANCE: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Entertainment category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commands the largest share of subscribers, </a:t>
            </a: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accounting for 64.30% of the total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74320" lvl="1" indent="0" algn="just">
              <a:lnSpc>
                <a:spcPct val="150000"/>
              </a:lnSpc>
              <a:buNone/>
            </a:pPr>
            <a:endParaRPr lang="en-US" sz="1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Engagement: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</a:rPr>
              <a:t>second-largest share (15.72%.)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</a:rPr>
              <a:t>demonstrates a diverse range of content.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1600" b="1" dirty="0">
              <a:latin typeface="Arial" panose="020B0604020202020204" pitchFamily="34" charset="0"/>
            </a:endParaRPr>
          </a:p>
          <a:p>
            <a:r>
              <a:rPr lang="en-US" sz="18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Education's Impact:</a:t>
            </a:r>
            <a:endParaRPr lang="en-IN" sz="18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notable portion with 4.07%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content is relevant and engaging to a significant portion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for business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93D0-D52E-CC0C-7655-97AE671B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9DDD5-89F3-A6BA-7B30-A378CC2DF9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8" r="10347"/>
          <a:stretch/>
        </p:blipFill>
        <p:spPr bwMode="auto">
          <a:xfrm>
            <a:off x="646257" y="2166157"/>
            <a:ext cx="4134678" cy="32784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7051879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Custom 1">
      <a:dk1>
        <a:sysClr val="windowText" lastClr="000000"/>
      </a:dk1>
      <a:lt1>
        <a:sysClr val="window" lastClr="FFFFFF"/>
      </a:lt1>
      <a:dk2>
        <a:srgbClr val="2E3A3C"/>
      </a:dk2>
      <a:lt2>
        <a:srgbClr val="EDE9E7"/>
      </a:lt2>
      <a:accent1>
        <a:srgbClr val="898470"/>
      </a:accent1>
      <a:accent2>
        <a:srgbClr val="7A8773"/>
      </a:accent2>
      <a:accent3>
        <a:srgbClr val="8C845E"/>
      </a:accent3>
      <a:accent4>
        <a:srgbClr val="9F7E56"/>
      </a:accent4>
      <a:accent5>
        <a:srgbClr val="9B7E69"/>
      </a:accent5>
      <a:accent6>
        <a:srgbClr val="AA7862"/>
      </a:accent6>
      <a:hlink>
        <a:srgbClr val="7A8773"/>
      </a:hlink>
      <a:folHlink>
        <a:srgbClr val="9F7E56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2530</Words>
  <Application>Microsoft Office PowerPoint</Application>
  <PresentationFormat>Widescreen</PresentationFormat>
  <Paragraphs>294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Cambria Math</vt:lpstr>
      <vt:lpstr>Courier New</vt:lpstr>
      <vt:lpstr>Felix Titling</vt:lpstr>
      <vt:lpstr>Goudy Old Style</vt:lpstr>
      <vt:lpstr>Symbol</vt:lpstr>
      <vt:lpstr>ArchwayVTI</vt:lpstr>
      <vt:lpstr>FINAL PROJECT    Daxeshkumar Patel   MGT 2148 – Business Analytics and Decision Making   Mohammad Raahemi   11th  August 2023 </vt:lpstr>
      <vt:lpstr>TABLE OF CONTENT   </vt:lpstr>
      <vt:lpstr>INTRODUCTION</vt:lpstr>
      <vt:lpstr>DATA GATHERING AND CLEANING FOR ANALYSIS</vt:lpstr>
      <vt:lpstr>MEAN, MEDIAN AND MODE OF DATA</vt:lpstr>
      <vt:lpstr>Key take aways  (MEAN, MEDIAN AND MODE Analysis)</vt:lpstr>
      <vt:lpstr>Key take aways  (MEAN, MEDIAN AND MODE Analysis)</vt:lpstr>
      <vt:lpstr>VISUAL ANALYSIS BY CHART AND DIAGRAM</vt:lpstr>
      <vt:lpstr>Pie  Chart  Analysis  for Subscribers Distribution by Category of content</vt:lpstr>
      <vt:lpstr>Pie  Chart  Analysis  for Subscribers Distribution by Category of content</vt:lpstr>
      <vt:lpstr>Bar  Chart  analysis  for  Yearly  earning  of  top  10  YouTube  Channels</vt:lpstr>
      <vt:lpstr>Line  Chart  Analysis  For  Views  Earned  Of  YouTube  Channels  Started  In Different  Years</vt:lpstr>
      <vt:lpstr>Tree-map Analysis for Video Uploaded by channels:</vt:lpstr>
      <vt:lpstr>HYPOTHESIS TESTING - TWO TAIL</vt:lpstr>
      <vt:lpstr>PowerPoint Presentation</vt:lpstr>
      <vt:lpstr>HYPOTHESIS TESTING - ONE TAIL RIGHT</vt:lpstr>
      <vt:lpstr>PowerPoint Presentation</vt:lpstr>
      <vt:lpstr>HYPOTHESIS TESTING - ONE TAIL LEFT</vt:lpstr>
      <vt:lpstr>PowerPoint Presentation</vt:lpstr>
      <vt:lpstr>REGRESSION</vt:lpstr>
      <vt:lpstr>A. Simple Linear Regression</vt:lpstr>
      <vt:lpstr>A. Simple Linear Regression</vt:lpstr>
      <vt:lpstr>A. Simple Linear Regression (Key Takeaways) </vt:lpstr>
      <vt:lpstr>A. Simple Linear Regression (Key Takeaways) </vt:lpstr>
      <vt:lpstr>A. Simple Linear Regression (Key Takeaways) </vt:lpstr>
      <vt:lpstr>B. MULTIPLE Regression</vt:lpstr>
      <vt:lpstr>B. MULTIPLE Regression</vt:lpstr>
      <vt:lpstr>B. MULTIPLE Regression (Key Take Aways)</vt:lpstr>
      <vt:lpstr>B. MULTIPLE Regression (Key Take Aways)</vt:lpstr>
      <vt:lpstr>B. MULTIPLE Regression (Key Take Aways)</vt:lpstr>
      <vt:lpstr>B. MULTIPLE Regression (Key Take Aways)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GROUP PROJECT   Group #4 Daxeshkumar Patel Kavish Pastagia Kavit Shah Meet Siddhpura Vandit Berawala   MGT 2148 – Business Analytics and Decision Making   Mohammad Raahemi   11th  August 2023</dc:title>
  <dc:creator>Daxeshkumar Patel</dc:creator>
  <cp:lastModifiedBy>Daxeshkumar Patel</cp:lastModifiedBy>
  <cp:revision>83</cp:revision>
  <dcterms:created xsi:type="dcterms:W3CDTF">2023-08-11T18:09:42Z</dcterms:created>
  <dcterms:modified xsi:type="dcterms:W3CDTF">2024-05-07T01:59:55Z</dcterms:modified>
</cp:coreProperties>
</file>