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ru-RU" sz="2000" b="1" noProof="1" smtClean="0"/>
            <a:t>ПРАКТИКА ПО ПРОГРАММИРОВАНИЮ</a:t>
          </a:r>
          <a:r>
            <a:rPr lang="ru-RU" sz="2000" noProof="1" smtClean="0"/>
            <a:t> </a:t>
          </a:r>
          <a:endParaRPr lang="ru-RU" sz="20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ru-RU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ru-RU" noProof="1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ru-RU" sz="2000" b="1" noProof="1" smtClean="0"/>
            <a:t>Онлайн – офлайн -онлайн</a:t>
          </a:r>
          <a:endParaRPr lang="ru-RU" sz="2000" b="1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ru-RU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ru-RU" noProof="1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ru-RU" sz="2000" b="1" noProof="1" smtClean="0"/>
            <a:t>УПРАВЛЕНИЕ ВРЕМЕНЕМ</a:t>
          </a:r>
          <a:endParaRPr lang="ru-RU" sz="2000" b="1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ru-RU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ru-RU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2000" b="1" kern="1200" noProof="1" smtClean="0"/>
            <a:t>ПРАКТИКА ПО ПРОГРАММИРОВАНИЮ</a:t>
          </a:r>
          <a:r>
            <a:rPr lang="ru-RU" sz="2000" kern="1200" noProof="1" smtClean="0"/>
            <a:t> </a:t>
          </a:r>
          <a:endParaRPr lang="ru-RU" sz="2000" kern="1200" noProof="1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2000" b="1" kern="1200" noProof="1" smtClean="0"/>
            <a:t>Онлайн – офлайн -онлайн</a:t>
          </a:r>
          <a:endParaRPr lang="ru-RU" sz="2000" b="1" kern="1200" noProof="1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2000" b="1" kern="1200" noProof="1" smtClean="0"/>
            <a:t>УПРАВЛЕНИЕ ВРЕМЕНЕМ</a:t>
          </a:r>
          <a:endParaRPr lang="ru-RU" sz="2000" b="1" kern="1200" noProof="1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Список круглых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04.04.2022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437" y="3429000"/>
            <a:ext cx="7717564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ru-RU" b="1" noProof="1" smtClean="0">
                <a:solidFill>
                  <a:srgbClr val="FFFFFF"/>
                </a:solidFill>
              </a:rPr>
              <a:t>ПРОГРАММИНГ - МАРАФОН</a:t>
            </a:r>
            <a:endParaRPr lang="ru-RU" b="1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b="1" noProof="1" smtClean="0">
                <a:solidFill>
                  <a:srgbClr val="FFFFFF"/>
                </a:solidFill>
              </a:rPr>
              <a:t>Дисциплина: Основы алгоритмизации и программрования</a:t>
            </a:r>
            <a:endParaRPr lang="ru-RU" b="1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7. </a:t>
            </a:r>
            <a:r>
              <a:rPr lang="ru-RU" dirty="0">
                <a:solidFill>
                  <a:srgbClr val="002060"/>
                </a:solidFill>
              </a:rPr>
              <a:t>Время – </a:t>
            </a:r>
            <a:r>
              <a:rPr lang="ru-RU" dirty="0" smtClean="0">
                <a:solidFill>
                  <a:srgbClr val="002060"/>
                </a:solidFill>
              </a:rPr>
              <a:t>10 </a:t>
            </a:r>
            <a:r>
              <a:rPr lang="ru-RU" dirty="0">
                <a:solidFill>
                  <a:srgbClr val="002060"/>
                </a:solidFill>
              </a:rPr>
              <a:t>минут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Даны координаты точки, не лежащей на координатных осях </a:t>
            </a:r>
            <a:r>
              <a:rPr lang="ru-RU" b="1" i="1" dirty="0"/>
              <a:t>OX </a:t>
            </a:r>
            <a:r>
              <a:rPr lang="ru-RU" b="1" dirty="0"/>
              <a:t>и </a:t>
            </a:r>
            <a:r>
              <a:rPr lang="ru-RU" b="1" i="1" dirty="0"/>
              <a:t>OY</a:t>
            </a:r>
            <a:r>
              <a:rPr lang="ru-RU" b="1" dirty="0"/>
              <a:t>. Определить номер координатной четверти, в которой находится данная точка.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2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 smtClean="0">
                <a:solidFill>
                  <a:srgbClr val="002060"/>
                </a:solidFill>
              </a:rPr>
              <a:t>ЦЕЛЬ ЗАНЯТИЯ</a:t>
            </a:r>
            <a:endParaRPr lang="ru-RU" b="1" noProof="1">
              <a:solidFill>
                <a:srgbClr val="002060"/>
              </a:solidFill>
            </a:endParaRPr>
          </a:p>
        </p:txBody>
      </p:sp>
      <p:graphicFrame>
        <p:nvGraphicFramePr>
          <p:cNvPr id="5" name="Объект 2" descr="Графический элемент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3490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762" y="286455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УСЛОВИЯ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786071"/>
            <a:ext cx="9720073" cy="4523289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ru-RU" b="1" dirty="0" smtClean="0"/>
              <a:t>Среда разработки – </a:t>
            </a:r>
            <a:r>
              <a:rPr lang="en-US" b="1" dirty="0" smtClean="0"/>
              <a:t>Microsoft Visual </a:t>
            </a:r>
            <a:r>
              <a:rPr lang="en-US" b="1" dirty="0" smtClean="0"/>
              <a:t>Studio</a:t>
            </a:r>
            <a:r>
              <a:rPr lang="ru-RU" b="1" dirty="0" smtClean="0"/>
              <a:t>. </a:t>
            </a:r>
            <a:endParaRPr lang="ru-RU" b="1" dirty="0" smtClean="0"/>
          </a:p>
          <a:p>
            <a:r>
              <a:rPr lang="ru-RU" b="1" dirty="0" smtClean="0"/>
              <a:t>2. Ограничение времени выполнения задания (указано на каждом слайде).</a:t>
            </a:r>
          </a:p>
          <a:p>
            <a:r>
              <a:rPr lang="ru-RU" b="1" dirty="0" smtClean="0"/>
              <a:t>3. Публикация скриншота кода программы и результатов выполнения в </a:t>
            </a:r>
            <a:r>
              <a:rPr lang="ru-RU" b="1" dirty="0" smtClean="0"/>
              <a:t>сетевой папке - </a:t>
            </a:r>
            <a:r>
              <a:rPr lang="en-US" b="1" i="1" dirty="0">
                <a:solidFill>
                  <a:srgbClr val="002060"/>
                </a:solidFill>
              </a:rPr>
              <a:t>Z:\</a:t>
            </a:r>
            <a:r>
              <a:rPr lang="ru-RU" b="1" i="1" dirty="0">
                <a:solidFill>
                  <a:srgbClr val="002060"/>
                </a:solidFill>
              </a:rPr>
              <a:t>Группы\Черновики\ОАП\1ОИБТС11-15\</a:t>
            </a:r>
            <a:r>
              <a:rPr lang="ru-RU" b="1" i="1" dirty="0" err="1">
                <a:solidFill>
                  <a:srgbClr val="002060"/>
                </a:solidFill>
              </a:rPr>
              <a:t>Программинг</a:t>
            </a:r>
            <a:r>
              <a:rPr lang="ru-RU" b="1" i="1" dirty="0">
                <a:solidFill>
                  <a:srgbClr val="002060"/>
                </a:solidFill>
              </a:rPr>
              <a:t>-марафон</a:t>
            </a:r>
            <a:r>
              <a:rPr lang="en-US" b="1" i="1" dirty="0" smtClean="0">
                <a:solidFill>
                  <a:srgbClr val="002060"/>
                </a:solidFill>
              </a:rPr>
              <a:t>.</a:t>
            </a:r>
            <a:endParaRPr lang="en-US" b="1" i="1" dirty="0" smtClean="0">
              <a:solidFill>
                <a:srgbClr val="002060"/>
              </a:solidFill>
            </a:endParaRPr>
          </a:p>
          <a:p>
            <a:r>
              <a:rPr lang="en-US" b="1" dirty="0" smtClean="0"/>
              <a:t>4. </a:t>
            </a:r>
            <a:r>
              <a:rPr lang="ru-RU" b="1" dirty="0" smtClean="0"/>
              <a:t>Правильно выполненное задание оценивается в </a:t>
            </a:r>
            <a:r>
              <a:rPr lang="ru-RU" b="1" dirty="0" smtClean="0"/>
              <a:t>2 балла.</a:t>
            </a:r>
            <a:endParaRPr lang="ru-RU" b="1" dirty="0" smtClean="0"/>
          </a:p>
          <a:p>
            <a:r>
              <a:rPr lang="ru-RU" b="1" dirty="0" smtClean="0"/>
              <a:t>5. Оценка «5» - наибольшее количество баллов среди </a:t>
            </a:r>
            <a:r>
              <a:rPr lang="ru-RU" b="1" dirty="0" smtClean="0"/>
              <a:t>студентов; оценка </a:t>
            </a:r>
            <a:r>
              <a:rPr lang="ru-RU" b="1" dirty="0" smtClean="0"/>
              <a:t>«4</a:t>
            </a:r>
            <a:r>
              <a:rPr lang="ru-RU" b="1" dirty="0" smtClean="0"/>
              <a:t>» - (наибольшее количество баллов-2); оценка </a:t>
            </a:r>
            <a:r>
              <a:rPr lang="ru-RU" b="1" dirty="0" smtClean="0"/>
              <a:t>«3</a:t>
            </a:r>
            <a:r>
              <a:rPr lang="ru-RU" b="1" dirty="0" smtClean="0"/>
              <a:t>» </a:t>
            </a:r>
            <a:r>
              <a:rPr lang="ru-RU" b="1"/>
              <a:t>- (наибольшее </a:t>
            </a:r>
            <a:r>
              <a:rPr lang="ru-RU" b="1"/>
              <a:t>количество </a:t>
            </a:r>
            <a:r>
              <a:rPr lang="ru-RU" b="1" smtClean="0"/>
              <a:t>баллов-4) </a:t>
            </a:r>
            <a:r>
              <a:rPr lang="ru-RU" b="1"/>
              <a:t>.</a:t>
            </a:r>
            <a:endParaRPr lang="ru-RU" b="1" dirty="0" smtClean="0"/>
          </a:p>
          <a:p>
            <a:r>
              <a:rPr lang="ru-RU" b="1" dirty="0" smtClean="0"/>
              <a:t>6. Возможность задать вопрос преподавателю по условию задачи.</a:t>
            </a:r>
            <a:endParaRPr lang="en-US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5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1. Время – </a:t>
            </a:r>
            <a:r>
              <a:rPr lang="ru-RU" dirty="0" smtClean="0">
                <a:solidFill>
                  <a:srgbClr val="002060"/>
                </a:solidFill>
              </a:rPr>
              <a:t>8 </a:t>
            </a:r>
            <a:r>
              <a:rPr lang="ru-RU" dirty="0" smtClean="0">
                <a:solidFill>
                  <a:srgbClr val="002060"/>
                </a:solidFill>
              </a:rPr>
              <a:t>минут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Даны переменные </a:t>
            </a:r>
            <a:r>
              <a:rPr lang="ru-RU" sz="2800" b="1" i="1" dirty="0"/>
              <a:t>A</a:t>
            </a:r>
            <a:r>
              <a:rPr lang="ru-RU" sz="2800" b="1" dirty="0"/>
              <a:t>, </a:t>
            </a:r>
            <a:r>
              <a:rPr lang="ru-RU" sz="2800" b="1" i="1" dirty="0"/>
              <a:t>B</a:t>
            </a:r>
            <a:r>
              <a:rPr lang="ru-RU" sz="2800" b="1" dirty="0"/>
              <a:t>, </a:t>
            </a:r>
            <a:r>
              <a:rPr lang="ru-RU" sz="2800" b="1" i="1" dirty="0"/>
              <a:t>C</a:t>
            </a:r>
            <a:r>
              <a:rPr lang="ru-RU" sz="2800" b="1" dirty="0"/>
              <a:t>. Изменить их значения, переместив содержимое </a:t>
            </a:r>
            <a:r>
              <a:rPr lang="ru-RU" sz="2800" b="1" i="1" dirty="0"/>
              <a:t>A </a:t>
            </a:r>
            <a:r>
              <a:rPr lang="ru-RU" sz="2800" b="1" dirty="0"/>
              <a:t>в </a:t>
            </a:r>
            <a:r>
              <a:rPr lang="ru-RU" sz="2800" b="1" i="1" dirty="0"/>
              <a:t>B</a:t>
            </a:r>
            <a:r>
              <a:rPr lang="ru-RU" sz="2800" b="1" dirty="0"/>
              <a:t>, </a:t>
            </a:r>
            <a:r>
              <a:rPr lang="ru-RU" sz="2800" b="1" i="1" dirty="0"/>
              <a:t>B </a:t>
            </a:r>
            <a:r>
              <a:rPr lang="ru-RU" sz="2800" b="1" dirty="0"/>
              <a:t>— в </a:t>
            </a:r>
            <a:r>
              <a:rPr lang="ru-RU" sz="2800" b="1" i="1" dirty="0"/>
              <a:t>C</a:t>
            </a:r>
            <a:r>
              <a:rPr lang="ru-RU" sz="2800" b="1" dirty="0"/>
              <a:t>, </a:t>
            </a:r>
            <a:r>
              <a:rPr lang="ru-RU" sz="2800" b="1" i="1" dirty="0"/>
              <a:t>C </a:t>
            </a:r>
            <a:r>
              <a:rPr lang="ru-RU" sz="2800" b="1" dirty="0"/>
              <a:t>— в </a:t>
            </a:r>
            <a:r>
              <a:rPr lang="ru-RU" sz="2800" b="1" i="1" dirty="0"/>
              <a:t>A</a:t>
            </a:r>
            <a:r>
              <a:rPr lang="ru-RU" sz="2800" b="1" dirty="0"/>
              <a:t>, и вывести новые значения переменных </a:t>
            </a:r>
            <a:r>
              <a:rPr lang="ru-RU" sz="2800" b="1" i="1" dirty="0"/>
              <a:t>A</a:t>
            </a:r>
            <a:r>
              <a:rPr lang="ru-RU" sz="2800" b="1" dirty="0"/>
              <a:t>, </a:t>
            </a:r>
            <a:r>
              <a:rPr lang="ru-RU" sz="2800" b="1" i="1" dirty="0"/>
              <a:t>B</a:t>
            </a:r>
            <a:r>
              <a:rPr lang="ru-RU" sz="2800" b="1" dirty="0"/>
              <a:t>, </a:t>
            </a:r>
            <a:r>
              <a:rPr lang="ru-RU" sz="2800" b="1" i="1" dirty="0"/>
              <a:t>C</a:t>
            </a:r>
            <a:r>
              <a:rPr lang="ru-RU" sz="2800" b="1" dirty="0" smtClean="0"/>
              <a:t>.</a:t>
            </a:r>
          </a:p>
          <a:p>
            <a:endParaRPr lang="ru-RU" sz="2800" b="1" dirty="0"/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Переменные А, В, С – вводятся во время выполнения программы.</a:t>
            </a:r>
            <a:endParaRPr lang="ru-RU" sz="2800" b="1" i="1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5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2. </a:t>
            </a:r>
            <a:r>
              <a:rPr lang="ru-RU" dirty="0">
                <a:solidFill>
                  <a:srgbClr val="002060"/>
                </a:solidFill>
              </a:rPr>
              <a:t>Время – </a:t>
            </a:r>
            <a:r>
              <a:rPr lang="ru-RU" dirty="0" smtClean="0">
                <a:solidFill>
                  <a:srgbClr val="002060"/>
                </a:solidFill>
              </a:rPr>
              <a:t>12 </a:t>
            </a:r>
            <a:r>
              <a:rPr lang="ru-RU" dirty="0" smtClean="0">
                <a:solidFill>
                  <a:srgbClr val="002060"/>
                </a:solidFill>
              </a:rPr>
              <a:t>минут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Дано двузначное число. Найти сумму и произведение его цифр.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2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3. </a:t>
            </a:r>
            <a:r>
              <a:rPr lang="ru-RU" dirty="0">
                <a:solidFill>
                  <a:srgbClr val="002060"/>
                </a:solidFill>
              </a:rPr>
              <a:t>Время – </a:t>
            </a:r>
            <a:r>
              <a:rPr lang="ru-RU" dirty="0" smtClean="0">
                <a:solidFill>
                  <a:srgbClr val="002060"/>
                </a:solidFill>
              </a:rPr>
              <a:t>8 </a:t>
            </a:r>
            <a:r>
              <a:rPr lang="ru-RU" dirty="0">
                <a:solidFill>
                  <a:srgbClr val="002060"/>
                </a:solidFill>
              </a:rPr>
              <a:t>минут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Решить линейное уравнение </a:t>
            </a:r>
            <a:r>
              <a:rPr lang="ru-RU" sz="2800" b="1" i="1" dirty="0" smtClean="0"/>
              <a:t>A*x </a:t>
            </a:r>
            <a:r>
              <a:rPr lang="ru-RU" sz="2800" b="1" dirty="0"/>
              <a:t>+ </a:t>
            </a:r>
            <a:r>
              <a:rPr lang="ru-RU" sz="2800" b="1" i="1" dirty="0"/>
              <a:t>B </a:t>
            </a:r>
            <a:r>
              <a:rPr lang="ru-RU" sz="2800" b="1" dirty="0"/>
              <a:t>= 0, заданное своими коэффициентами </a:t>
            </a:r>
            <a:r>
              <a:rPr lang="ru-RU" sz="2800" b="1" i="1" dirty="0"/>
              <a:t>A </a:t>
            </a:r>
            <a:r>
              <a:rPr lang="ru-RU" sz="2800" b="1" dirty="0"/>
              <a:t>и </a:t>
            </a:r>
            <a:r>
              <a:rPr lang="ru-RU" sz="2800" b="1" i="1" dirty="0" smtClean="0"/>
              <a:t>B.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524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4. </a:t>
            </a:r>
            <a:r>
              <a:rPr lang="ru-RU" dirty="0">
                <a:solidFill>
                  <a:srgbClr val="002060"/>
                </a:solidFill>
              </a:rPr>
              <a:t>Время – </a:t>
            </a:r>
            <a:r>
              <a:rPr lang="ru-RU" dirty="0" smtClean="0">
                <a:solidFill>
                  <a:srgbClr val="002060"/>
                </a:solidFill>
              </a:rPr>
              <a:t>10 </a:t>
            </a:r>
            <a:r>
              <a:rPr lang="ru-RU" dirty="0">
                <a:solidFill>
                  <a:srgbClr val="002060"/>
                </a:solidFill>
              </a:rPr>
              <a:t>минут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Дан размер файла в байтах. Используя операцию деления нацело, найти количество полных килобайтов, которые занимает данный файл (1 килобайт = 1024 байта).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5. </a:t>
            </a:r>
            <a:r>
              <a:rPr lang="ru-RU" dirty="0">
                <a:solidFill>
                  <a:srgbClr val="002060"/>
                </a:solidFill>
              </a:rPr>
              <a:t>Время – </a:t>
            </a:r>
            <a:r>
              <a:rPr lang="ru-RU" dirty="0" smtClean="0">
                <a:solidFill>
                  <a:srgbClr val="002060"/>
                </a:solidFill>
              </a:rPr>
              <a:t>10 </a:t>
            </a:r>
            <a:r>
              <a:rPr lang="ru-RU" dirty="0">
                <a:solidFill>
                  <a:srgbClr val="002060"/>
                </a:solidFill>
              </a:rPr>
              <a:t>минут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Даны три точки </a:t>
            </a:r>
            <a:r>
              <a:rPr lang="ru-RU" sz="2800" b="1" i="1" dirty="0"/>
              <a:t>A</a:t>
            </a:r>
            <a:r>
              <a:rPr lang="ru-RU" sz="2800" b="1" dirty="0"/>
              <a:t>, </a:t>
            </a:r>
            <a:r>
              <a:rPr lang="ru-RU" sz="2800" b="1" i="1" dirty="0"/>
              <a:t>B</a:t>
            </a:r>
            <a:r>
              <a:rPr lang="ru-RU" sz="2800" b="1" dirty="0"/>
              <a:t>, </a:t>
            </a:r>
            <a:r>
              <a:rPr lang="ru-RU" sz="2800" b="1" i="1" dirty="0"/>
              <a:t>C </a:t>
            </a:r>
            <a:r>
              <a:rPr lang="ru-RU" sz="2800" b="1" dirty="0"/>
              <a:t>на числовой оси. Найти длины отрезков </a:t>
            </a:r>
            <a:r>
              <a:rPr lang="ru-RU" sz="2800" b="1" i="1" dirty="0"/>
              <a:t>AC </a:t>
            </a:r>
            <a:r>
              <a:rPr lang="ru-RU" sz="2800" b="1" dirty="0"/>
              <a:t>и </a:t>
            </a:r>
            <a:r>
              <a:rPr lang="ru-RU" sz="2800" b="1" i="1" dirty="0"/>
              <a:t>BC </a:t>
            </a:r>
            <a:r>
              <a:rPr lang="ru-RU" sz="2800" b="1" dirty="0"/>
              <a:t>и их сумму.</a:t>
            </a:r>
          </a:p>
        </p:txBody>
      </p:sp>
    </p:spTree>
    <p:extLst>
      <p:ext uri="{BB962C8B-B14F-4D97-AF65-F5344CB8AC3E}">
        <p14:creationId xmlns:p14="http://schemas.microsoft.com/office/powerpoint/2010/main" val="5680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6. </a:t>
            </a:r>
            <a:r>
              <a:rPr lang="ru-RU" dirty="0">
                <a:solidFill>
                  <a:srgbClr val="002060"/>
                </a:solidFill>
              </a:rPr>
              <a:t>Время – </a:t>
            </a:r>
            <a:r>
              <a:rPr lang="ru-RU" dirty="0" smtClean="0">
                <a:solidFill>
                  <a:srgbClr val="002060"/>
                </a:solidFill>
              </a:rPr>
              <a:t>15 </a:t>
            </a:r>
            <a:r>
              <a:rPr lang="ru-RU" dirty="0">
                <a:solidFill>
                  <a:srgbClr val="002060"/>
                </a:solidFill>
              </a:rPr>
              <a:t>минут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Даны целые числа </a:t>
            </a:r>
            <a:r>
              <a:rPr lang="ru-RU" sz="2800" b="1" i="1" dirty="0"/>
              <a:t>a</a:t>
            </a:r>
            <a:r>
              <a:rPr lang="ru-RU" sz="2800" b="1" dirty="0"/>
              <a:t>, </a:t>
            </a:r>
            <a:r>
              <a:rPr lang="ru-RU" sz="2800" b="1" i="1" dirty="0"/>
              <a:t>b</a:t>
            </a:r>
            <a:r>
              <a:rPr lang="ru-RU" sz="2800" b="1" dirty="0"/>
              <a:t>, </a:t>
            </a:r>
            <a:r>
              <a:rPr lang="ru-RU" sz="2800" b="1" i="1" dirty="0"/>
              <a:t>c</a:t>
            </a:r>
            <a:r>
              <a:rPr lang="ru-RU" sz="2800" b="1" dirty="0"/>
              <a:t>. Проверить истинность высказывания: «Существует треугольник со сторонами </a:t>
            </a:r>
            <a:r>
              <a:rPr lang="ru-RU" sz="2800" b="1" i="1" dirty="0"/>
              <a:t>a</a:t>
            </a:r>
            <a:r>
              <a:rPr lang="ru-RU" sz="2800" b="1" dirty="0"/>
              <a:t>, </a:t>
            </a:r>
            <a:r>
              <a:rPr lang="ru-RU" sz="2800" b="1" i="1" dirty="0"/>
              <a:t>b</a:t>
            </a:r>
            <a:r>
              <a:rPr lang="ru-RU" sz="2800" b="1" dirty="0"/>
              <a:t>, </a:t>
            </a:r>
            <a:r>
              <a:rPr lang="ru-RU" sz="2800" b="1" i="1" dirty="0"/>
              <a:t>c</a:t>
            </a:r>
            <a:r>
              <a:rPr lang="ru-RU" sz="2800" b="1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909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334</Words>
  <Application>Microsoft Office PowerPoint</Application>
  <PresentationFormat>Широкоэкранный</PresentationFormat>
  <Paragraphs>31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Tw Cen MT</vt:lpstr>
      <vt:lpstr>Wingdings 3</vt:lpstr>
      <vt:lpstr>Комплекс</vt:lpstr>
      <vt:lpstr>ПРОГРАММИНГ - МАРАФОН</vt:lpstr>
      <vt:lpstr>ЦЕЛЬ ЗАНЯТИЯ</vt:lpstr>
      <vt:lpstr>УСЛОВИЯ</vt:lpstr>
      <vt:lpstr>1. Время – 8 минут</vt:lpstr>
      <vt:lpstr>2. Время – 12 минут</vt:lpstr>
      <vt:lpstr>3. Время – 8 минут</vt:lpstr>
      <vt:lpstr>4. Время – 10 минут</vt:lpstr>
      <vt:lpstr>5. Время – 10 минут</vt:lpstr>
      <vt:lpstr>6. Время – 15 минут</vt:lpstr>
      <vt:lpstr>7. Время – 10 минут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2021-09-24T07:01:56Z</dcterms:created>
  <dcterms:modified xsi:type="dcterms:W3CDTF">2022-04-04T06:43:00Z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