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60" r:id="rId7"/>
    <p:sldId id="271" r:id="rId8"/>
    <p:sldId id="259" r:id="rId9"/>
    <p:sldId id="263" r:id="rId10"/>
    <p:sldId id="264" r:id="rId11"/>
    <p:sldId id="261" r:id="rId12"/>
    <p:sldId id="262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5B5C-2F78-4226-81F3-3B2C4CFA0113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417A-CC66-427C-9788-22AC1CA7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17A-CC66-427C-9788-22AC1CA7A14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AcEkMK4EC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8CNPhlgGms" TargetMode="External"/><Relationship Id="rId2" Type="http://schemas.openxmlformats.org/officeDocument/2006/relationships/hyperlink" Target="http://www.youtube.com/watch?v=fkgdMdcW6w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6735" y="2261435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СОРТИРОВКИ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9638" y="4869161"/>
            <a:ext cx="729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ОП5 Основы алгоритмизации и программирования</a:t>
            </a:r>
          </a:p>
        </p:txBody>
      </p:sp>
      <p:pic>
        <p:nvPicPr>
          <p:cNvPr id="1026" name="Picture 2" descr="https://nvartovsk.umitoy.ru/upload/iblock/a2e/a2ec9c442d4925f18a43d624cf15c9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92" y="18601"/>
            <a:ext cx="4166509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5.goodfon.ru/original/960x800/8/9e/golovolomka-puzzle-fragmenty-paz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" y="18601"/>
            <a:ext cx="3633197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620688"/>
            <a:ext cx="10668000" cy="60932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; </a:t>
            </a:r>
            <a:r>
              <a:rPr lang="ru-RU" sz="1800" b="1" i="1" dirty="0">
                <a:solidFill>
                  <a:srgbClr val="00B050"/>
                </a:solidFill>
              </a:rPr>
              <a:t>//переменная для хранения индекса минимального элемента массива</a:t>
            </a:r>
          </a:p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i = 0; i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i++) </a:t>
            </a:r>
            <a:r>
              <a:rPr lang="ru-RU" sz="1800" b="1" i="1" dirty="0">
                <a:solidFill>
                  <a:srgbClr val="00B050"/>
                </a:solidFill>
              </a:rPr>
              <a:t>//проходим по массиву с начала и до конца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i; </a:t>
            </a:r>
            <a:r>
              <a:rPr lang="ru-RU" sz="1800" b="1" i="1" dirty="0">
                <a:solidFill>
                  <a:srgbClr val="00B050"/>
                </a:solidFill>
              </a:rPr>
              <a:t>//считаем, что минимальный элемент имеет текущий индекс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j = i; j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j++) </a:t>
            </a:r>
            <a:r>
              <a:rPr lang="en-US" sz="1800" b="1" i="1" dirty="0">
                <a:solidFill>
                  <a:srgbClr val="002060"/>
                </a:solidFill>
              </a:rPr>
              <a:t>       </a:t>
            </a:r>
            <a:r>
              <a:rPr lang="ru-RU" sz="1800" b="1" i="1" dirty="0">
                <a:solidFill>
                  <a:srgbClr val="00B050"/>
                </a:solidFill>
              </a:rPr>
              <a:t>//ищем минимальный элемент</a:t>
            </a:r>
            <a:endParaRPr lang="en-US" sz="18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{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if (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[j] &lt;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])  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j; </a:t>
            </a:r>
            <a:r>
              <a:rPr lang="en-US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>
                <a:solidFill>
                  <a:srgbClr val="00B050"/>
                </a:solidFill>
              </a:rPr>
              <a:t>//нашли в массиве число меньше, чем </a:t>
            </a:r>
            <a:r>
              <a:rPr lang="ru-RU" sz="1800" b="1" i="1" dirty="0" err="1">
                <a:solidFill>
                  <a:srgbClr val="00B050"/>
                </a:solidFill>
              </a:rPr>
              <a:t>intArray</a:t>
            </a:r>
            <a:r>
              <a:rPr lang="ru-RU" sz="1800" b="1" i="1" dirty="0">
                <a:solidFill>
                  <a:srgbClr val="00B050"/>
                </a:solidFill>
              </a:rPr>
              <a:t>[</a:t>
            </a:r>
            <a:r>
              <a:rPr lang="ru-RU" sz="1800" b="1" i="1" dirty="0" err="1">
                <a:solidFill>
                  <a:srgbClr val="00B050"/>
                </a:solidFill>
              </a:rPr>
              <a:t>indx</a:t>
            </a:r>
            <a:r>
              <a:rPr lang="ru-RU" sz="1800" b="1" i="1" dirty="0">
                <a:solidFill>
                  <a:srgbClr val="00B050"/>
                </a:solidFill>
              </a:rPr>
              <a:t>]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     </a:t>
            </a:r>
            <a:r>
              <a:rPr lang="ru-RU" sz="1800" b="1" i="1" dirty="0" err="1">
                <a:solidFill>
                  <a:srgbClr val="002060"/>
                </a:solidFill>
              </a:rPr>
              <a:t>if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] ==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[i]) </a:t>
            </a:r>
            <a:r>
              <a:rPr lang="ru-RU" sz="1800" b="1" i="1" dirty="0">
                <a:solidFill>
                  <a:srgbClr val="00B050"/>
                </a:solidFill>
              </a:rPr>
              <a:t>//если минимальный элемент равен текущему значению - ничего не меняем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 err="1">
                <a:solidFill>
                  <a:srgbClr val="002060"/>
                </a:solidFill>
              </a:rPr>
              <a:t>continue</a:t>
            </a:r>
            <a:r>
              <a:rPr lang="ru-RU" sz="1800" b="1" i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>
                <a:solidFill>
                  <a:srgbClr val="00B050"/>
                </a:solidFill>
              </a:rPr>
              <a:t>//меняем местами минимальный элемент и первый в неотсортированной части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temp</a:t>
            </a:r>
            <a:r>
              <a:rPr lang="ru-RU" sz="1800" b="1" i="1" dirty="0">
                <a:solidFill>
                  <a:srgbClr val="002060"/>
                </a:solidFill>
              </a:rPr>
              <a:t> 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[i]; </a:t>
            </a:r>
            <a:r>
              <a:rPr lang="en-US" sz="1800" b="1" i="1" dirty="0">
                <a:solidFill>
                  <a:srgbClr val="002060"/>
                </a:solidFill>
              </a:rPr>
              <a:t>   </a:t>
            </a:r>
            <a:r>
              <a:rPr lang="ru-RU" sz="1800" b="1" i="1" dirty="0">
                <a:solidFill>
                  <a:srgbClr val="00B050"/>
                </a:solidFill>
              </a:rPr>
              <a:t>//временная переменная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</a:t>
            </a:r>
            <a:r>
              <a:rPr lang="en-US" sz="1800" b="1" i="1" dirty="0">
                <a:solidFill>
                  <a:srgbClr val="002060"/>
                </a:solidFill>
              </a:rPr>
              <a:t>] =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 = temp;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10344472" y="6309320"/>
            <a:ext cx="648072" cy="4046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25760"/>
            <a:ext cx="8229600" cy="854968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3999" y="1196752"/>
            <a:ext cx="10081321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>
                <a:solidFill>
                  <a:srgbClr val="800000"/>
                </a:solidFill>
              </a:rPr>
              <a:t>Принцип: </a:t>
            </a:r>
          </a:p>
          <a:p>
            <a:r>
              <a:rPr lang="ru-RU" sz="2400" b="1" dirty="0"/>
              <a:t>в начале работы упорядоченная часть пуста;</a:t>
            </a:r>
          </a:p>
          <a:p>
            <a:r>
              <a:rPr lang="ru-RU" sz="2400" b="1" dirty="0"/>
              <a:t>добавляем в отсортированную область первый элемент массива из неупорядоченных данных;</a:t>
            </a:r>
          </a:p>
          <a:p>
            <a:r>
              <a:rPr lang="ru-RU" sz="2400" b="1" dirty="0"/>
              <a:t>переходим к следующему элементу в неотсортированных данных, и находим ему правильную позицию в                                          отсортированной части массива,                                                                       тем самым мы расширяем область                                                             упорядоченных данных;</a:t>
            </a:r>
          </a:p>
          <a:p>
            <a:r>
              <a:rPr lang="ru-RU" sz="2400" b="1" dirty="0"/>
              <a:t>повторяем предыдущий шаг для                                                            всех оставшихся элементов.</a:t>
            </a:r>
          </a:p>
          <a:p>
            <a:pPr marL="3406775" indent="0" defTabSz="933450">
              <a:buNone/>
              <a:tabLst>
                <a:tab pos="3590925" algn="l"/>
                <a:tab pos="3676650" algn="l"/>
              </a:tabLst>
            </a:pPr>
            <a:endParaRPr lang="ru-RU" sz="2400" b="1" dirty="0"/>
          </a:p>
        </p:txBody>
      </p:sp>
      <p:pic>
        <p:nvPicPr>
          <p:cNvPr id="1026" name="Picture 2" descr="Картинки по запросу сортировка вставками картин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44" y="3394168"/>
            <a:ext cx="4464496" cy="3463833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309" y="0"/>
            <a:ext cx="2650692" cy="2348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187625"/>
            <a:ext cx="9433048" cy="56257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cur;   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элемент массива</a:t>
            </a:r>
            <a:endParaRPr lang="en-US" sz="2600" b="1" i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j;</a:t>
            </a:r>
            <a:r>
              <a:rPr lang="ru-RU" sz="2600" b="1" i="1" dirty="0">
                <a:solidFill>
                  <a:srgbClr val="002060"/>
                </a:solidFill>
              </a:rPr>
              <a:t>      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индекс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for (</a:t>
            </a:r>
            <a:r>
              <a:rPr lang="en-US" sz="2800" b="1" i="1" dirty="0" err="1">
                <a:solidFill>
                  <a:srgbClr val="002060"/>
                </a:solidFill>
              </a:rPr>
              <a:t>int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= 1;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&lt; </a:t>
            </a:r>
            <a:r>
              <a:rPr lang="en-US" sz="2800" b="1" i="1" dirty="0" err="1">
                <a:solidFill>
                  <a:srgbClr val="002060"/>
                </a:solidFill>
              </a:rPr>
              <a:t>array.Length</a:t>
            </a:r>
            <a:r>
              <a:rPr lang="en-US" sz="2800" b="1" i="1" dirty="0">
                <a:solidFill>
                  <a:srgbClr val="002060"/>
                </a:solidFill>
              </a:rPr>
              <a:t>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++)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cur = array[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j =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while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(j &gt; 0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 &amp;&amp;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cur &lt; array[j - 1]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array[j] = array[j - 1];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j--;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 err="1">
                <a:solidFill>
                  <a:srgbClr val="002060"/>
                </a:solidFill>
              </a:rPr>
              <a:t>array</a:t>
            </a:r>
            <a:r>
              <a:rPr lang="ru-RU" sz="2800" b="1" i="1" dirty="0">
                <a:solidFill>
                  <a:srgbClr val="002060"/>
                </a:solidFill>
              </a:rPr>
              <a:t>[j] = </a:t>
            </a:r>
            <a:r>
              <a:rPr lang="ru-RU" sz="2800" b="1" i="1" dirty="0" err="1">
                <a:solidFill>
                  <a:srgbClr val="002060"/>
                </a:solidFill>
              </a:rPr>
              <a:t>cur</a:t>
            </a:r>
            <a:r>
              <a:rPr lang="ru-RU" sz="2800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00206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Сортировки обменом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1340769"/>
            <a:ext cx="10225136" cy="47853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Обменные сортировки предусматривают систематический обмен местами между элементами пар значений, в которых нарушена упорядоченность, до тех пор, пока таких элементов не останется.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Основной принцип</a:t>
            </a:r>
            <a:r>
              <a:rPr lang="ru-RU" b="1" dirty="0"/>
              <a:t>          если два элемента расположены неупорядоченно, то они меняются местами.</a:t>
            </a:r>
          </a:p>
          <a:p>
            <a:pPr marL="0" indent="0">
              <a:buNone/>
            </a:pPr>
            <a:r>
              <a:rPr lang="ru-RU" b="1" dirty="0"/>
              <a:t>К обменным сортировкам относятся: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метод пузырькового всплытия;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быстрая сортировка (обменная сортировка с разделением);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обменная сортировка со слиянием;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поразрядная обменная сортировка.</a:t>
            </a:r>
          </a:p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871864" y="270892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496" y="-171400"/>
            <a:ext cx="6984776" cy="13144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(«пузырек»)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412776"/>
            <a:ext cx="1011661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>
                <a:solidFill>
                  <a:srgbClr val="800000"/>
                </a:solidFill>
              </a:rPr>
              <a:t>Принцип:</a:t>
            </a:r>
            <a:endParaRPr lang="en-US" sz="3600" b="1" i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Слева направо поочередно сравниваются два соседних элемента, и если их взаиморасположение не соответствует заданному условию упорядоченности, то они меняются местами.</a:t>
            </a:r>
          </a:p>
          <a:p>
            <a:pPr marL="0" indent="0">
              <a:buNone/>
            </a:pPr>
            <a:r>
              <a:rPr lang="ru-RU" sz="2400" b="1" dirty="0"/>
              <a:t>Далее берутся два следующих соседних элемента и так далее до конца массива. </a:t>
            </a:r>
          </a:p>
          <a:p>
            <a:pPr marL="3138488" indent="0">
              <a:buNone/>
            </a:pP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8" y="4077073"/>
            <a:ext cx="9882484" cy="25715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063" y="0"/>
            <a:ext cx="3594937" cy="19168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(«пузырёк»)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340768"/>
            <a:ext cx="9900592" cy="5040560"/>
          </a:xfrm>
        </p:spPr>
        <p:txBody>
          <a:bodyPr>
            <a:normAutofit fontScale="70000" lnSpcReduction="20000"/>
          </a:bodyPr>
          <a:lstStyle/>
          <a:p>
            <a:pPr marL="400050" lvl="1" indent="0" fontAlgn="base">
              <a:spcBef>
                <a:spcPts val="0"/>
              </a:spcBef>
              <a:buNone/>
            </a:pPr>
            <a:r>
              <a:rPr lang="ru-RU" sz="2200" b="1" i="1" dirty="0"/>
              <a:t>  </a:t>
            </a:r>
            <a:r>
              <a:rPr lang="en-US" dirty="0"/>
              <a:t> 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= 0;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++)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j =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+ 1; j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j++</a:t>
            </a:r>
            <a:r>
              <a:rPr lang="en-US" sz="3300" b="1" i="1" dirty="0">
                <a:solidFill>
                  <a:srgbClr val="002060"/>
                </a:solidFill>
              </a:rPr>
              <a:t>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if (mas[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&gt; mas[j])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temp = 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= mas[j];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mas[j] =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}                 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}            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}</a:t>
            </a: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ru-RU" sz="4000" b="1" i="1" dirty="0"/>
              <a:t>         Визуализация сортировок </a:t>
            </a:r>
            <a:endParaRPr lang="en-US" sz="4000" b="1" i="1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5775143" y="739217"/>
            <a:ext cx="648072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фильм 4">
            <a:hlinkClick r:id="rId3" highlightClick="1"/>
          </p:cNvPr>
          <p:cNvSpPr/>
          <p:nvPr/>
        </p:nvSpPr>
        <p:spPr>
          <a:xfrm>
            <a:off x="7896200" y="5517232"/>
            <a:ext cx="648072" cy="36004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7248128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-2434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764704"/>
            <a:ext cx="10476656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Алгоритм двоичного поиска допустимо использовать для                      нахождения заданного элемента массива, упорядоченного по           </a:t>
            </a:r>
            <a:r>
              <a:rPr lang="ru-RU" b="1" dirty="0" err="1"/>
              <a:t>неубыванию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800000"/>
                </a:solidFill>
              </a:rPr>
              <a:t>Принцип двоичного поиска: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Исходный массив делится пополам и для сравнения выбирается средний элемент.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Если он совпадает с искомым, то поиск заканчивается.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Если же средний элемент меньше искомого, то все элементы левее его также будут меньше искомого. Следовательно, поиск осуществляется в правой части массива.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Аналогично, если средний элемент больше искомого, то отбрасывается правая часть, а левая остается.</a:t>
            </a:r>
          </a:p>
          <a:p>
            <a:pPr marL="3313112" indent="0">
              <a:buNone/>
              <a:tabLst>
                <a:tab pos="3224213" algn="l"/>
              </a:tabLst>
            </a:pPr>
            <a:r>
              <a:rPr lang="ru-RU" b="1" dirty="0"/>
              <a:t>И так далее, пока или элемент будет найден, или длина зоны поиска станет равной нулю.  </a:t>
            </a:r>
          </a:p>
          <a:p>
            <a:pPr marL="0" indent="0">
              <a:buNone/>
            </a:pPr>
            <a:r>
              <a:rPr lang="ru-RU" b="1" dirty="0"/>
              <a:t> </a:t>
            </a:r>
          </a:p>
          <a:p>
            <a:endParaRPr lang="ru-RU" dirty="0"/>
          </a:p>
        </p:txBody>
      </p:sp>
      <p:pic>
        <p:nvPicPr>
          <p:cNvPr id="26626" name="Picture 2" descr="Картинки по запросу метод двоичного поиска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4681339"/>
            <a:ext cx="3375375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692696"/>
            <a:ext cx="10657184" cy="6150496"/>
          </a:xfrm>
        </p:spPr>
        <p:txBody>
          <a:bodyPr>
            <a:noAutofit/>
          </a:bodyPr>
          <a:lstStyle/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b=Convert.ToInt32</a:t>
            </a:r>
            <a:r>
              <a:rPr lang="ru-RU" sz="2000" b="1" i="1" dirty="0">
                <a:solidFill>
                  <a:srgbClr val="002060"/>
                </a:solidFill>
              </a:rPr>
              <a:t>(</a:t>
            </a:r>
            <a:r>
              <a:rPr lang="en-US" sz="2000" b="1" i="1" dirty="0" err="1">
                <a:solidFill>
                  <a:srgbClr val="002060"/>
                </a:solidFill>
              </a:rPr>
              <a:t>Console.ReadLine</a:t>
            </a:r>
            <a:r>
              <a:rPr lang="en-US" sz="2000" b="1" i="1" dirty="0">
                <a:solidFill>
                  <a:srgbClr val="002060"/>
                </a:solidFill>
              </a:rPr>
              <a:t> ()</a:t>
            </a:r>
            <a:r>
              <a:rPr lang="ru-RU" sz="2000" b="1" i="1" dirty="0">
                <a:solidFill>
                  <a:srgbClr val="002060"/>
                </a:solidFill>
              </a:rPr>
              <a:t>)</a:t>
            </a:r>
            <a:r>
              <a:rPr lang="en-US" sz="2000" b="1" i="1" dirty="0">
                <a:solidFill>
                  <a:srgbClr val="002060"/>
                </a:solidFill>
              </a:rPr>
              <a:t>;  </a:t>
            </a:r>
            <a:r>
              <a:rPr lang="ru-RU" sz="2000" b="1" i="1" dirty="0">
                <a:solidFill>
                  <a:srgbClr val="002060"/>
                </a:solidFill>
              </a:rPr>
              <a:t>    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 </a:t>
            </a:r>
            <a:r>
              <a:rPr lang="ru-RU" sz="2000" b="1" i="1" dirty="0">
                <a:solidFill>
                  <a:srgbClr val="00B050"/>
                </a:solidFill>
              </a:rPr>
              <a:t>критерий поиска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L = 0;</a:t>
            </a:r>
            <a:r>
              <a:rPr lang="ru-RU" sz="2000" b="1" i="1" dirty="0">
                <a:solidFill>
                  <a:srgbClr val="00B050"/>
                </a:solidFill>
              </a:rPr>
              <a:t>                             // левая граница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R = n - 1;                        </a:t>
            </a:r>
            <a:r>
              <a:rPr lang="ru-RU" sz="2000" b="1" i="1" dirty="0">
                <a:solidFill>
                  <a:srgbClr val="00B050"/>
                </a:solidFill>
              </a:rPr>
              <a:t>// правая граница</a:t>
            </a:r>
            <a:r>
              <a:rPr lang="en-US" sz="2000" b="1" i="1" dirty="0">
                <a:solidFill>
                  <a:srgbClr val="00B050"/>
                </a:solidFill>
              </a:rPr>
              <a:t> (n –</a:t>
            </a:r>
            <a:r>
              <a:rPr lang="ru-RU" sz="2000" b="1" i="1" dirty="0">
                <a:solidFill>
                  <a:srgbClr val="00B050"/>
                </a:solidFill>
              </a:rPr>
              <a:t> размерность массива</a:t>
            </a:r>
            <a:r>
              <a:rPr lang="en-US" sz="2000" b="1" i="1" dirty="0">
                <a:solidFill>
                  <a:srgbClr val="00B050"/>
                </a:solidFill>
              </a:rPr>
              <a:t>)</a:t>
            </a:r>
            <a:endParaRPr lang="ru-RU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k = (R + L) / 2;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    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середина</a:t>
            </a:r>
            <a:endParaRPr lang="en-US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F</a:t>
            </a:r>
            <a:r>
              <a:rPr lang="ru-RU" sz="2000" b="1" i="1" dirty="0">
                <a:solidFill>
                  <a:srgbClr val="002060"/>
                </a:solidFill>
              </a:rPr>
              <a:t> =0</a:t>
            </a:r>
            <a:r>
              <a:rPr lang="en-US" sz="2000" b="1" i="1" dirty="0">
                <a:solidFill>
                  <a:srgbClr val="002060"/>
                </a:solidFill>
              </a:rPr>
              <a:t>;        </a:t>
            </a:r>
            <a:r>
              <a:rPr lang="ru-RU" sz="2000" b="1" i="1" dirty="0">
                <a:solidFill>
                  <a:srgbClr val="002060"/>
                </a:solidFill>
              </a:rPr>
              <a:t>                   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флаг – результат поиска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W</a:t>
            </a:r>
            <a:r>
              <a:rPr lang="ru-RU" sz="2000" b="1" i="1" dirty="0" err="1">
                <a:solidFill>
                  <a:srgbClr val="002060"/>
                </a:solidFill>
              </a:rPr>
              <a:t>hile</a:t>
            </a:r>
            <a:r>
              <a:rPr lang="ru-RU" sz="2000" b="1" i="1" dirty="0">
                <a:solidFill>
                  <a:srgbClr val="002060"/>
                </a:solidFill>
              </a:rPr>
              <a:t> (L&lt;</a:t>
            </a:r>
            <a:r>
              <a:rPr lang="en-US" sz="2000" b="1" i="1" dirty="0">
                <a:solidFill>
                  <a:srgbClr val="002060"/>
                </a:solidFill>
              </a:rPr>
              <a:t>=</a:t>
            </a:r>
            <a:r>
              <a:rPr lang="ru-RU" sz="2000" b="1" i="1" dirty="0">
                <a:solidFill>
                  <a:srgbClr val="002060"/>
                </a:solidFill>
              </a:rPr>
              <a:t>R)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k = (R + L) / 2;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== b)         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{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 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найден на позиции - 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+</a:t>
            </a:r>
            <a:r>
              <a:rPr lang="en-US" sz="2000" b="1" i="1" dirty="0">
                <a:solidFill>
                  <a:srgbClr val="002060"/>
                </a:solidFill>
              </a:rPr>
              <a:t>k)</a:t>
            </a:r>
            <a:r>
              <a:rPr lang="ru-RU" sz="2000" b="1" i="1" dirty="0">
                <a:solidFill>
                  <a:srgbClr val="002060"/>
                </a:solidFill>
              </a:rPr>
              <a:t>;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 F=1; 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Break;         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</a:t>
            </a:r>
            <a:r>
              <a:rPr lang="ru-RU" sz="2000" b="1" i="1" dirty="0">
                <a:solidFill>
                  <a:srgbClr val="002060"/>
                </a:solidFill>
              </a:rPr>
              <a:t>       </a:t>
            </a:r>
            <a:r>
              <a:rPr lang="en-US" sz="2000" b="1" i="1" dirty="0">
                <a:solidFill>
                  <a:srgbClr val="002060"/>
                </a:solidFill>
              </a:rPr>
              <a:t>  }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else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&lt; b)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L = k</a:t>
            </a:r>
            <a:r>
              <a:rPr lang="ru-RU" sz="2000" b="1" i="1" dirty="0">
                <a:solidFill>
                  <a:srgbClr val="002060"/>
                </a:solidFill>
              </a:rPr>
              <a:t>+1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правой половине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else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R = k-1;</a:t>
            </a:r>
            <a:r>
              <a:rPr lang="ru-RU" sz="2000" b="1" i="1" dirty="0">
                <a:solidFill>
                  <a:srgbClr val="002060"/>
                </a:solidFill>
              </a:rPr>
              <a:t>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левой половине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}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if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(F==0)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2060"/>
                </a:solidFill>
              </a:rPr>
              <a:t>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   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не найден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)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}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600201"/>
            <a:ext cx="10488488" cy="514116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b="1" i="1" dirty="0">
                <a:solidFill>
                  <a:srgbClr val="002060"/>
                </a:solidFill>
              </a:rPr>
              <a:t>Если слово, которое вы хотите найти, начинается с буквы «а», ищите его в начале данной таблицы, а если с буквы «ф» — ищите ближе к концу. Таким же образом, если слово начинается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ва</a:t>
            </a:r>
            <a:r>
              <a:rPr lang="ru-RU" b="1" i="1" dirty="0">
                <a:solidFill>
                  <a:srgbClr val="002060"/>
                </a:solidFill>
              </a:rPr>
              <a:t>», вы найдете его в начале раздела слов на букву «в», а если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ву</a:t>
            </a:r>
            <a:r>
              <a:rPr lang="ru-RU" b="1" i="1" dirty="0">
                <a:solidFill>
                  <a:srgbClr val="002060"/>
                </a:solidFill>
              </a:rPr>
              <a:t>» — ищите ближе к концу раздела. И далее следуйте тому же правилу.</a:t>
            </a:r>
          </a:p>
          <a:p>
            <a:pPr marL="0" indent="0" fontAlgn="base">
              <a:buNone/>
            </a:pPr>
            <a:r>
              <a:rPr lang="ru-RU" b="1" dirty="0"/>
              <a:t>                  Роберт </a:t>
            </a:r>
            <a:r>
              <a:rPr lang="ru-RU" b="1" dirty="0" err="1"/>
              <a:t>Каудри</a:t>
            </a:r>
            <a:r>
              <a:rPr lang="ru-RU" b="1" dirty="0"/>
              <a:t>, «Алфавитная таблица», 1604 год</a:t>
            </a:r>
          </a:p>
          <a:p>
            <a:pPr marL="0" indent="0" fontAlgn="base">
              <a:buNone/>
            </a:pPr>
            <a:endParaRPr lang="ru-RU" b="1" i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ru-RU" b="1" dirty="0"/>
              <a:t>«Алгоритмы для жизни. Простые способы принимать верные решения» - Брайан </a:t>
            </a:r>
            <a:r>
              <a:rPr lang="ru-RU" b="1" dirty="0" err="1"/>
              <a:t>Кристиан</a:t>
            </a:r>
            <a:r>
              <a:rPr lang="ru-RU" b="1" dirty="0"/>
              <a:t> и Том </a:t>
            </a:r>
            <a:r>
              <a:rPr lang="ru-RU" b="1" dirty="0" err="1"/>
              <a:t>Гриффитс</a:t>
            </a: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endParaRPr lang="ru-RU" dirty="0"/>
          </a:p>
        </p:txBody>
      </p:sp>
      <p:pic>
        <p:nvPicPr>
          <p:cNvPr id="1026" name="Picture 2" descr="231ac95a25d3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0"/>
            <a:ext cx="2423592" cy="16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6528048" y="5013176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9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9496" y="1417639"/>
            <a:ext cx="10153128" cy="532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Сортировка - неотъемлемая часть                                                       работы практически с любым видом                                    информации: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определение наибольшей или наименьшей величины, определение общего или частного,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суммирование,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индексирование,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выявление дублирующей информации,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поиск  и т.д.</a:t>
            </a:r>
          </a:p>
          <a:p>
            <a:pPr marL="0" indent="0">
              <a:buNone/>
            </a:pPr>
            <a:r>
              <a:rPr lang="ru-RU" sz="2800" b="1" dirty="0"/>
              <a:t>Все алгоритмы начинаются с процесса сортировки.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pic>
        <p:nvPicPr>
          <p:cNvPr id="3074" name="Picture 2" descr="https://i.pinimg.com/originals/27/53/13/275313027c85f1dc10b24dd519c30c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0" y="-33933"/>
            <a:ext cx="4320480" cy="2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nar.realtor/sites/default/files/images/single-use-microstock/homeownership-email-campa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429000"/>
            <a:ext cx="3719736" cy="208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536" y="4462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ОПРЕДЕЛЕНИЯ</a:t>
            </a:r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1487488" y="836712"/>
            <a:ext cx="9721080" cy="5832648"/>
          </a:xfrm>
          <a:prstGeom prst="flowChartDocumen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173765"/>
            <a:ext cx="9505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800000"/>
                </a:solidFill>
              </a:rPr>
              <a:t>Сортировка </a:t>
            </a:r>
            <a:r>
              <a:rPr lang="ru-RU" sz="2400" b="1" dirty="0"/>
              <a:t>– это расположение элементов множества данных в определенной последовательности: в порядке возрастания или убывания ключей – признаков сортировки.</a:t>
            </a:r>
          </a:p>
          <a:p>
            <a:r>
              <a:rPr lang="ru-RU" sz="2400" b="1" dirty="0">
                <a:solidFill>
                  <a:srgbClr val="800000"/>
                </a:solidFill>
              </a:rPr>
              <a:t>Ключом </a:t>
            </a:r>
            <a:r>
              <a:rPr lang="ru-RU" sz="2400" b="1" dirty="0"/>
              <a:t>может быть элемент записи, по которому производится сортировка или любое сочетание поисковых признаков, представленное логическим выражением.</a:t>
            </a:r>
          </a:p>
          <a:p>
            <a:r>
              <a:rPr lang="ru-RU" sz="2400" b="1" dirty="0"/>
              <a:t>Сортировка нужна для того, чтобы: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обеспечить более эффективную обработку в больших наборах данных (например, поиск);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представить человеку массивы данных в форме, удобной для анализа;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построить гистограммы  распределения данных.</a:t>
            </a:r>
          </a:p>
          <a:p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6995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9736" y="949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ОПРЕДЕЛЕНИЯ</a:t>
            </a:r>
            <a:b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666453"/>
            <a:ext cx="8820472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400" b="1" dirty="0"/>
              <a:t>Любой </a:t>
            </a:r>
            <a:r>
              <a:rPr lang="ru-RU" sz="2400" b="1" i="1" dirty="0"/>
              <a:t>алгоритм</a:t>
            </a:r>
            <a:r>
              <a:rPr lang="ru-RU" sz="2400" b="1" dirty="0"/>
              <a:t> сортировки можно разбить на 3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сравнение, определяющее упорядоченность пары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перестановку</a:t>
            </a:r>
            <a:r>
              <a:rPr lang="ru-RU" sz="2400" b="1" dirty="0"/>
              <a:t>, меняющую местами пару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собственно сортирующий алгоритм, который               осуществляет сравнение и </a:t>
            </a:r>
            <a:r>
              <a:rPr lang="ru-RU" sz="2400" b="1" i="1" dirty="0"/>
              <a:t>перестановку</a:t>
            </a:r>
            <a:r>
              <a:rPr lang="ru-RU" sz="2400" b="1" dirty="0"/>
              <a:t> элементов             до тех пор, пока все </a:t>
            </a:r>
            <a:r>
              <a:rPr lang="ru-RU" sz="2400" b="1" i="1" dirty="0"/>
              <a:t>элементы множества </a:t>
            </a:r>
            <a:r>
              <a:rPr lang="ru-RU" sz="2400" b="1" dirty="0"/>
              <a:t>не будут упорядочены.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800000"/>
                </a:solidFill>
              </a:rPr>
              <a:t>Критерии оценки </a:t>
            </a:r>
            <a:r>
              <a:rPr lang="ru-RU" sz="2400" b="1" dirty="0"/>
              <a:t>различных методов сортировки: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количество сравнений и пересылок записей;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время сортировки заданного объема данных;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требуемый объем ОП для сортировки;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сложность алгоритмов и программ сортировки.</a:t>
            </a:r>
          </a:p>
          <a:p>
            <a:pPr>
              <a:buNone/>
            </a:pP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5720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КЛАССИФИКАЦИЯ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836712"/>
            <a:ext cx="99577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800000"/>
                </a:solidFill>
              </a:rPr>
              <a:t>Внутренняя сортировка</a:t>
            </a:r>
            <a:r>
              <a:rPr lang="ru-RU" sz="2400" b="1" dirty="0"/>
              <a:t> – это алгоритм сортировки, который в процессе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 только </a:t>
            </a:r>
            <a:r>
              <a:rPr lang="ru-RU" sz="2400" b="1" i="1" dirty="0"/>
              <a:t>оперативную память </a:t>
            </a:r>
            <a:r>
              <a:rPr lang="ru-RU" sz="2400" b="1" dirty="0"/>
              <a:t>компьютера.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rgbClr val="800000"/>
                </a:solidFill>
              </a:rPr>
              <a:t>Внешняя сортировка</a:t>
            </a:r>
            <a:r>
              <a:rPr lang="ru-RU" sz="2400" b="1" dirty="0"/>
              <a:t> – это алгоритм сортировки, который при проведении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 </a:t>
            </a:r>
            <a:r>
              <a:rPr lang="ru-RU" sz="2400" b="1" i="1" dirty="0"/>
              <a:t>внешнюю память</a:t>
            </a:r>
            <a:r>
              <a:rPr lang="ru-RU" sz="2400" b="1" dirty="0"/>
              <a:t>. </a:t>
            </a:r>
            <a:r>
              <a:rPr lang="ru-RU" sz="2400" b="1" i="1" dirty="0"/>
              <a:t>Внешняя сортировка</a:t>
            </a:r>
            <a:r>
              <a:rPr lang="ru-RU" sz="2400" b="1" dirty="0"/>
              <a:t> разработана для обработки больших списков данных, которые не помещаются в </a:t>
            </a:r>
            <a:r>
              <a:rPr lang="ru-RU" sz="2400" b="1" i="1" dirty="0"/>
              <a:t>оперативную память</a:t>
            </a:r>
            <a:r>
              <a:rPr lang="ru-RU" sz="2400" b="1" dirty="0"/>
              <a:t>. 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является базовой для любого алгоритма внешней сортировки – отдельные части массива данных сортируются в оперативной памяти и с помощью специального алгоритма сцепляются в один </a:t>
            </a:r>
            <a:r>
              <a:rPr lang="ru-RU" sz="2400" b="1" i="1" dirty="0"/>
              <a:t>массив</a:t>
            </a:r>
            <a:r>
              <a:rPr lang="ru-RU" sz="2400" b="1" dirty="0"/>
              <a:t>, упорядоченный по ключу.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значительно эффективней внешней, так как на обращение к оперативной памяти затрачивается    намного меньше времени, чем к носителям.</a:t>
            </a:r>
          </a:p>
          <a:p>
            <a:pPr marL="0" indent="0">
              <a:buNone/>
            </a:pPr>
            <a:endParaRPr 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3720"/>
            <a:ext cx="10386971" cy="6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568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ВНУТРЕННЕЙ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268761"/>
            <a:ext cx="10260632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>
              <a:buFont typeface="Wingdings" pitchFamily="2" charset="2"/>
              <a:buChar char="Ø"/>
            </a:pPr>
            <a:r>
              <a:rPr lang="ru-RU" b="1" dirty="0"/>
              <a:t> </a:t>
            </a:r>
            <a:r>
              <a:rPr lang="ru-RU" sz="2800" b="1" dirty="0"/>
              <a:t>сортировка вставкой (включением);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выбором (выделением);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обменом (</a:t>
            </a:r>
            <a:r>
              <a:rPr lang="en-US" sz="2800" b="1" dirty="0"/>
              <a:t>“</a:t>
            </a:r>
            <a:r>
              <a:rPr lang="en-US" sz="2800" b="1" dirty="0" err="1"/>
              <a:t>пузырьковая</a:t>
            </a:r>
            <a:r>
              <a:rPr lang="en-US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”);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 </a:t>
            </a:r>
            <a:r>
              <a:rPr lang="en-US" sz="2800" b="1" dirty="0" err="1"/>
              <a:t>распределением</a:t>
            </a:r>
            <a:r>
              <a:rPr lang="en-US" sz="2800" b="1" dirty="0"/>
              <a:t>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подсчетом;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слиянием.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764704"/>
            <a:ext cx="10153128" cy="60932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300" b="1" i="1" dirty="0">
                <a:solidFill>
                  <a:srgbClr val="800000"/>
                </a:solidFill>
              </a:rPr>
              <a:t>Принцип:</a:t>
            </a:r>
          </a:p>
          <a:p>
            <a:pPr marL="4484688" indent="0">
              <a:buNone/>
            </a:pPr>
            <a:endParaRPr lang="ru-RU" sz="2400" b="1" dirty="0"/>
          </a:p>
          <a:p>
            <a:pPr marL="5019675" indent="0">
              <a:buNone/>
            </a:pPr>
            <a:r>
              <a:rPr lang="ru-RU" sz="2800" b="1" dirty="0"/>
              <a:t>Находим (выбираем) в массиве элемент с минимальным значением на интервале от 1-го до </a:t>
            </a:r>
            <a:r>
              <a:rPr lang="en-US" sz="2800" b="1" dirty="0"/>
              <a:t>n</a:t>
            </a:r>
            <a:r>
              <a:rPr lang="ru-RU" sz="2800" b="1" dirty="0"/>
              <a:t>-го (последнего) элемента и меняем его местами с первым элементом. </a:t>
            </a:r>
          </a:p>
          <a:p>
            <a:pPr marL="5019675" indent="0">
              <a:buNone/>
            </a:pPr>
            <a:r>
              <a:rPr lang="ru-RU" sz="2800" b="1" dirty="0"/>
              <a:t>На втором шаге находим элемент с минимальным значением на интервале от  2-го до </a:t>
            </a:r>
            <a:r>
              <a:rPr lang="en-US" sz="2800" b="1" dirty="0"/>
              <a:t>n</a:t>
            </a:r>
            <a:r>
              <a:rPr lang="ru-RU" sz="2800" b="1" dirty="0"/>
              <a:t>-го элемента и меняем его местами со вторым   элементом.</a:t>
            </a:r>
          </a:p>
          <a:p>
            <a:pPr marL="5019675" indent="0">
              <a:buNone/>
            </a:pPr>
            <a:r>
              <a:rPr lang="ru-RU" sz="2800" b="1" dirty="0"/>
              <a:t> И так далее для всех     элементов  до (n-1)-го.</a:t>
            </a:r>
          </a:p>
          <a:p>
            <a:pPr>
              <a:buNone/>
            </a:pPr>
            <a:r>
              <a:rPr lang="ru-RU" b="1" i="1" dirty="0">
                <a:solidFill>
                  <a:srgbClr val="800000"/>
                </a:solidFill>
              </a:rPr>
              <a:t>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9458" name="Picture 2" descr="Картинки по запросу сортировка выбором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384320"/>
            <a:ext cx="5076056" cy="5473680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0"/>
            <a:ext cx="3143672" cy="1522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1364</Words>
  <Application>Microsoft Office PowerPoint</Application>
  <PresentationFormat>Широкоэкранный</PresentationFormat>
  <Paragraphs>157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Тема Office</vt:lpstr>
      <vt:lpstr>Презентация PowerPoint</vt:lpstr>
      <vt:lpstr>ВВЕДЕНИЕ</vt:lpstr>
      <vt:lpstr>ВВЕДЕНИЕ</vt:lpstr>
      <vt:lpstr>Презентация PowerPoint</vt:lpstr>
      <vt:lpstr>ОПРЕДЕЛЕНИЯ </vt:lpstr>
      <vt:lpstr>КЛАССИФИКАЦИЯ</vt:lpstr>
      <vt:lpstr>Презентация PowerPoint</vt:lpstr>
      <vt:lpstr>МЕТОДЫ ВНУТРЕННЕЙ СОРТИРОВКИ</vt:lpstr>
      <vt:lpstr>Сортировка выбором</vt:lpstr>
      <vt:lpstr>Сортировка выбором</vt:lpstr>
      <vt:lpstr>Сортировка вставкой(включением)</vt:lpstr>
      <vt:lpstr>Сортировка вставкой(включением)</vt:lpstr>
      <vt:lpstr>Сортировки обменом </vt:lpstr>
      <vt:lpstr>Сортировка обменом («пузырек»)</vt:lpstr>
      <vt:lpstr>Сортировка обменом («пузырёк»)</vt:lpstr>
      <vt:lpstr>Двоичный поиск</vt:lpstr>
      <vt:lpstr>Двоичный поиск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Кристиан Коготков</cp:lastModifiedBy>
  <cp:revision>95</cp:revision>
  <dcterms:created xsi:type="dcterms:W3CDTF">2012-08-01T06:03:44Z</dcterms:created>
  <dcterms:modified xsi:type="dcterms:W3CDTF">2023-05-24T16:43:08Z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207735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</Properties>
</file>