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92400" autoAdjust="0"/>
  </p:normalViewPr>
  <p:slideViewPr>
    <p:cSldViewPr snapToGrid="0">
      <p:cViewPr varScale="1">
        <p:scale>
          <a:sx n="79" d="100"/>
          <a:sy n="79" d="100"/>
        </p:scale>
        <p:origin x="12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B0CFF-2272-411C-294C-AB321812B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9A5E3A-C7D4-3C6F-BECE-09DBA9511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22B6E8-03A4-AAEC-C17D-FC15C1F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28/05/2023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BB4EA2-1F71-B7B1-7879-002B65DC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2DB7EC-A640-2F79-3614-88A5502E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536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C7BA3-87B6-7497-5F51-E4C14CD6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7156C0-4A67-A6C9-9E91-A76131E8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7118BC-34BA-C980-7B00-54BCF28B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28/05/2023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D2941-A8A9-4674-679A-02049814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BD550A-49B8-7783-8379-12665EB0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204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F46C47E-7BB6-B2E8-06A5-DFB313C17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8BD8B9-8351-B2E9-168E-19C11B64E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3D5B57-6C48-EB4F-22B1-326E9E0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28/05/2023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EA8951-2D44-2564-865B-063E47AE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AE86C9-1A68-38D4-DE38-022C6BD5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35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FFA26D-E743-4F81-5099-D8F2EA4D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06"/>
            <a:ext cx="10515600" cy="626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1B7F60-95FA-92D9-CBFB-155C0D54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A9B214-4B26-D8B9-E017-6BF7DEA3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28/05/2023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376081-8182-C50F-55F0-0D85CDDB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273941-DAC8-7BF4-0D57-46C64B2D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689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9A7552-7D62-1F20-6797-8AE8468D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7A6B4E-0F16-966E-ECCD-E0CB9CDC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98CCEE-02C4-02D5-BA4D-3C18D23F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28/05/2023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169111-E1E5-F2A7-BB10-AE991EF1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ADD9A0-661A-0949-96EF-640B1D48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819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9F325-2B31-43AC-DD9E-20D85F60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106FD6-2C9C-F351-C49D-309D68867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AA9A1D-F310-0E3F-B8CF-0F22A0F4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B40A-FC7E-02C7-4BAD-8D6ED475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28/05/2023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A6F431-2388-F71B-F5A1-B19DB2FB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03E1EE-E168-474D-480B-BE11B337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703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3090E-BB8C-FB94-476F-C77F653E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D47B5F-FB03-0BC6-4E4C-E0D08074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6DC196-3F14-84D2-D6C4-F571751C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79854B-7F75-CBCF-6CDA-D84DE1265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96ACE3-EE5C-8C59-0A3D-EFF7CD5F3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64B431B-C6A1-E825-7D7F-0D31FA0C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28/05/2023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45B1C14-5EBC-6643-62C8-69FCE143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618A1CE-98BB-9946-F910-8E534D08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205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7EED2-6C58-308D-CAEC-2660508C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6BCD249-D95E-36E3-74AE-B4647F24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28/05/2023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A6A8C2-CE01-4A67-416E-62E84990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E08BD5-B7CC-DAB8-8A4D-34F40A2C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8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E86782D-F2B2-7382-87F0-2E48C2CC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28/05/2023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A379BC7-7FF4-E66C-257A-BC2A4AF3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0D0BBE-2692-72E8-51E1-7F5AAE56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7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844DD8-106B-E7EA-1C82-BE03BD9A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D2B896-D9DE-9DC3-9966-99F90109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FED32-B3A9-B063-8B3D-A4F2C519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F4B4FA-B140-49F8-9297-4E7B9BB1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28/05/2023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02A21B-7D1E-CCDB-4141-9D63BEC3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437671-3A06-9146-F52A-9259C29D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818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BE7B0-DFB5-BA39-4729-AE04A89D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5B1FC5-A15E-370A-932F-41DD239A9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202A0F-4BD7-B323-8E5A-EF7BB7ED1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DBB60E-43A7-7C7E-B725-BA6DEED0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28/05/2023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BDC01F-8840-2FA2-0616-FD88F36D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5529BE-499E-4A0B-3FF7-673B180E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8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C0656A-FAE5-0170-6FE0-5DA84152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B9F07D-BB99-D432-6548-F86661DA6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CC4C88-8B2E-AF17-FCA7-5DC749516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D8F9-9258-42CB-A8F1-547164C8DC32}" type="datetimeFigureOut">
              <a:rPr lang="en-IE" smtClean="0"/>
              <a:t>28/05/2023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CBF672-89C2-3D40-2C3B-50C2378BA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B5D523-F0BC-03CE-BB8F-E1ADF5608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591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AC9A491-0B36-F8C8-44AC-7511E8977F6A}"/>
              </a:ext>
            </a:extLst>
          </p:cNvPr>
          <p:cNvSpPr txBox="1"/>
          <p:nvPr/>
        </p:nvSpPr>
        <p:spPr>
          <a:xfrm>
            <a:off x="530967" y="841896"/>
            <a:ext cx="77506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/>
              <a:t>Component Name  </a:t>
            </a:r>
            <a:r>
              <a:rPr lang="en-IE" sz="1600" dirty="0"/>
              <a:t> mux21_1</a:t>
            </a:r>
          </a:p>
          <a:p>
            <a:r>
              <a:rPr lang="en-IE" sz="1600" b="1" dirty="0"/>
              <a:t>Title </a:t>
            </a:r>
            <a:r>
              <a:rPr lang="en-IE" sz="1600" dirty="0"/>
              <a:t> </a:t>
            </a:r>
            <a:r>
              <a:rPr lang="en-IE" sz="1600" dirty="0" smtClean="0"/>
              <a:t> </a:t>
            </a:r>
            <a:r>
              <a:rPr lang="en-IE" sz="1600" dirty="0"/>
              <a:t>2-to-1 multiplexer, 1-bit data</a:t>
            </a:r>
          </a:p>
          <a:p>
            <a:endParaRPr lang="en-IE" sz="1600" dirty="0"/>
          </a:p>
          <a:p>
            <a:r>
              <a:rPr lang="en-IE" sz="1600" b="1" dirty="0"/>
              <a:t>Description</a:t>
            </a:r>
          </a:p>
          <a:p>
            <a:r>
              <a:rPr lang="en-IE" sz="1600" dirty="0" err="1"/>
              <a:t>muxOut</a:t>
            </a:r>
            <a:r>
              <a:rPr lang="en-IE" sz="1600" dirty="0"/>
              <a:t> = muxIn0 (default)</a:t>
            </a:r>
          </a:p>
          <a:p>
            <a:r>
              <a:rPr lang="en-IE" sz="1600" dirty="0"/>
              <a:t>Assertion of </a:t>
            </a:r>
            <a:r>
              <a:rPr lang="en-IE" sz="1600" dirty="0" err="1"/>
              <a:t>sel</a:t>
            </a:r>
            <a:r>
              <a:rPr lang="en-IE" sz="1600" dirty="0"/>
              <a:t> selects </a:t>
            </a:r>
            <a:r>
              <a:rPr lang="en-IE" sz="1600" dirty="0" err="1"/>
              <a:t>muxOut</a:t>
            </a:r>
            <a:r>
              <a:rPr lang="en-IE" sz="1600" dirty="0"/>
              <a:t> = muxIn1</a:t>
            </a:r>
          </a:p>
          <a:p>
            <a:endParaRPr lang="en-IE" sz="1600" dirty="0"/>
          </a:p>
          <a:p>
            <a:r>
              <a:rPr lang="en-IE" sz="1600" b="1" dirty="0"/>
              <a:t>Component signal dictionary</a:t>
            </a:r>
          </a:p>
          <a:p>
            <a:r>
              <a:rPr lang="en-IE" sz="1600" dirty="0"/>
              <a:t>sel	datapath select, </a:t>
            </a:r>
            <a:endParaRPr lang="en-IE" sz="1600" dirty="0" smtClean="0"/>
          </a:p>
          <a:p>
            <a:r>
              <a:rPr lang="en-IE" sz="1600" dirty="0"/>
              <a:t> </a:t>
            </a:r>
            <a:r>
              <a:rPr lang="en-IE" sz="1600" dirty="0" smtClean="0"/>
              <a:t>                '0</a:t>
            </a:r>
            <a:r>
              <a:rPr lang="en-IE" sz="1600" dirty="0"/>
              <a:t>'/'1' passes muxIn1/0 data to muxOut</a:t>
            </a:r>
          </a:p>
          <a:p>
            <a:r>
              <a:rPr lang="en-IE" sz="1600" dirty="0"/>
              <a:t>muxIn1	datapath </a:t>
            </a:r>
            <a:r>
              <a:rPr lang="en-IE" sz="1600" dirty="0" smtClean="0"/>
              <a:t>1, </a:t>
            </a:r>
            <a:r>
              <a:rPr lang="en-IE" sz="1600" dirty="0" smtClean="0"/>
              <a:t>1</a:t>
            </a:r>
            <a:r>
              <a:rPr lang="en-IE" sz="1600" dirty="0" smtClean="0"/>
              <a:t>-bit data</a:t>
            </a:r>
            <a:endParaRPr lang="en-IE" sz="1600" dirty="0"/>
          </a:p>
          <a:p>
            <a:r>
              <a:rPr lang="en-IE" sz="1600" dirty="0"/>
              <a:t>muxIn0	datapath </a:t>
            </a:r>
            <a:r>
              <a:rPr lang="en-IE" sz="1600" dirty="0" smtClean="0"/>
              <a:t>0, </a:t>
            </a:r>
            <a:r>
              <a:rPr lang="en-IE" sz="1600" dirty="0" smtClean="0"/>
              <a:t>1</a:t>
            </a:r>
            <a:r>
              <a:rPr lang="en-IE" sz="1600" dirty="0" smtClean="0"/>
              <a:t>-bit data</a:t>
            </a:r>
            <a:endParaRPr lang="en-IE" sz="1600" dirty="0"/>
          </a:p>
          <a:p>
            <a:r>
              <a:rPr lang="en-IE" sz="1600" dirty="0"/>
              <a:t>muxOut	output </a:t>
            </a:r>
            <a:r>
              <a:rPr lang="en-IE" sz="1600" dirty="0" smtClean="0"/>
              <a:t>data, </a:t>
            </a:r>
            <a:r>
              <a:rPr lang="en-IE" sz="1600" dirty="0" smtClean="0"/>
              <a:t>1</a:t>
            </a:r>
            <a:r>
              <a:rPr lang="en-IE" sz="1600" dirty="0" smtClean="0"/>
              <a:t>-bit data</a:t>
            </a:r>
            <a:endParaRPr lang="en-IE" sz="1600" dirty="0"/>
          </a:p>
          <a:p>
            <a:endParaRPr lang="en-IE" sz="1600" dirty="0"/>
          </a:p>
          <a:p>
            <a:r>
              <a:rPr lang="en-IE" sz="1600" b="1" dirty="0"/>
              <a:t>Internal signal dictionary</a:t>
            </a:r>
          </a:p>
          <a:p>
            <a:r>
              <a:rPr lang="en-IE" sz="1600" dirty="0"/>
              <a:t>None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00206"/>
            <a:ext cx="10515600" cy="6261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mux21_1 </a:t>
            </a:r>
            <a:r>
              <a:rPr lang="en-US" sz="3600" dirty="0" smtClean="0"/>
              <a:t>Design Specification</a:t>
            </a:r>
            <a:endParaRPr lang="en-IE" sz="3600" dirty="0"/>
          </a:p>
        </p:txBody>
      </p:sp>
      <p:pic>
        <p:nvPicPr>
          <p:cNvPr id="1026" name="Picture 2" descr="https://attachments.office.net/owa/fearghal.morgan%40universityofgalway.ie/service.svc/s/GetAttachmentThumbnail?id=AAMkADI0MjdlNzdkLTM2NTgtNDQ0Yy04NDhkLWE3MjAzODBkODUyZABGAAAAAABZQyH8otSFT55euYnUuJE1BwC86es7STSFTaFi%2Fr4Tj3%2BNAAAAKPGoAABsMplJrbI1RIeM4dGRqDmJAAR6Pu%2FPAAABEgAQAEJZ0j6wWhpLsSR5ubcXzsA%3D&amp;thumbnailType=2&amp;token=eyJhbGciOiJSUzI1NiIsImtpZCI6IjczRkI5QkJFRjYzNjc4RDRGN0U4NEI0NDBCQUJCMTJBMzM5RDlGOTgiLCJ0eXAiOiJKV1QiLCJ4NXQiOiJjX3VidnZZMmVOVDM2RXRFQzZ1eEtqT2RuNWcifQ.eyJvcmlnaW4iOiJodHRwczovL291dGxvb2sub2ZmaWNlLmNvbSIsInVjIjoiNDZmNjM5MGJlZWQ5NGE3MmE2YTIxOTFhMDM1MjlhMjgiLCJzaWduaW5fc3RhdGUiOiJbXCJrbXNpXCJdIiwidmVyIjoiRXhjaGFuZ2UuQ2FsbGJhY2suVjEiLCJhcHBjdHhzZW5kZXIiOiJPd2FEb3dubG9hZEAxM2UzYjE4Ni1jNDQ2LTRhYWItOWM2ZC05YWI5YmI3NjgxNmMiLCJpc3NyaW5nIjoiV1ciLCJhcHBjdHgiOiJ7XCJtc2V4Y2hwcm90XCI6XCJvd2FcIixcInB1aWRcIjpcIjExNTM5NzcwMjUwOTExNjcwODhcIixcInNjb3BlXCI6XCJPd2FEb3dubG9hZFwiLFwib2lkXCI6XCIwMjdmZWU2NC00MjA2LTRmNTQtODU4Ni1iZTM1NGVlNTU3MDRcIixcInByaW1hcnlzaWRcIjpcIlMtMS01LTIxLTMzMjc1OTkzMDgtNDIzMzM3Mjg3MC0xMzM0NjA5NDMtNDAyNjEwMVwifSIsIm5iZiI6MTY4NTI2MDMxNywiZXhwIjoxNjg1MjYwOTE3LCJpc3MiOiIwMDAwMDAwMi0wMDAwLTBmZjEtY2UwMC0wMDAwMDAwMDAwMDBAMTNlM2IxODYtYzQ0Ni00YWFiLTljNmQtOWFiOWJiNzY4MTZjIiwiYXVkIjoiMDAwMDAwMDItMDAwMC0wZmYxLWNlMDAtMDAwMDAwMDAwMDAwL2F0dGFjaG1lbnRzLm9mZmljZS5uZXRAMTNlM2IxODYtYzQ0Ni00YWFiLTljNmQtOWFiOWJiNzY4MTZjIiwiaGFwcCI6Im93YSJ9.FiLW7h2esjCgGDrjaTGOP9kwk59u5isC67ZY5XETOFe8QWWHAr4gAOA3lSAOmNtt0GmNj--WmAUXxKoXkRD_yazQDmlIvrghIYYK3xhp332MsCLWIeI_034RiOTCmhucmp-f6ISkovxwRPgTzcnPueKFnikZRw4I0AEb666b5QGD3PmLVpMWl-P1IMlCpay_obQz5YdU_NA37wAfInC88DL-cTjRzw-E3o4P36Dij5j2YmZ7WZi0bEijfjbcAWLFtDkp4h3CyYx9hVAlZxfvTCzrIcPspI43eIre9whEyGl6GnNYGuyUCQmTp3f1P2paikTs6EJRpx0gho715uheKA&amp;X-OWA-CANARY=ZXWC9YRUekeGLlnI7Wc_F2BHGZxQX9sYBXmYpmcuI3pNqaPWnnkeVTutyQyWT5ULfjPQJ66IcAw.&amp;owa=outlook.office.com&amp;scriptVer=20230512004.12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834" y="942950"/>
            <a:ext cx="6800850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4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93456" y="3248539"/>
            <a:ext cx="963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err="1" smtClean="0"/>
              <a:t>Testplan</a:t>
            </a:r>
            <a:endParaRPr lang="en-IE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8698" y="143188"/>
            <a:ext cx="10515600" cy="626187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mux21_1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Test Specification</a:t>
            </a:r>
            <a:endParaRPr lang="en-IE" sz="3600" dirty="0"/>
          </a:p>
        </p:txBody>
      </p:sp>
      <p:sp>
        <p:nvSpPr>
          <p:cNvPr id="7" name="Rectangle 6"/>
          <p:cNvSpPr/>
          <p:nvPr/>
        </p:nvSpPr>
        <p:spPr>
          <a:xfrm>
            <a:off x="9777956" y="5833530"/>
            <a:ext cx="2173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/>
              <a:t>Simulation waveform</a:t>
            </a:r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9931748" y="1132056"/>
            <a:ext cx="2005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/>
              <a:t>Testbench diagram </a:t>
            </a:r>
            <a:endParaRPr lang="en-IE" dirty="0"/>
          </a:p>
        </p:txBody>
      </p:sp>
      <p:pic>
        <p:nvPicPr>
          <p:cNvPr id="2050" name="Picture 2" descr="https://attachments.office.net/owa/fearghal.morgan%40universityofgalway.ie/service.svc/s/GetAttachmentThumbnail?id=AAMkADI0MjdlNzdkLTM2NTgtNDQ0Yy04NDhkLWE3MjAzODBkODUyZABGAAAAAABZQyH8otSFT55euYnUuJE1BwC86es7STSFTaFi%2Fr4Tj3%2BNAAAAKPGoAABsMplJrbI1RIeM4dGRqDmJAAR6Pu%2FQAAABEgAQAMPQmRVMjp5MoAniICPrxPY%3D&amp;thumbnailType=2&amp;token=eyJhbGciOiJSUzI1NiIsImtpZCI6IjczRkI5QkJFRjYzNjc4RDRGN0U4NEI0NDBCQUJCMTJBMzM5RDlGOTgiLCJ0eXAiOiJKV1QiLCJ4NXQiOiJjX3VidnZZMmVOVDM2RXRFQzZ1eEtqT2RuNWcifQ.eyJvcmlnaW4iOiJodHRwczovL291dGxvb2sub2ZmaWNlLmNvbSIsInVjIjoiNDZmNjM5MGJlZWQ5NGE3MmE2YTIxOTFhMDM1MjlhMjgiLCJzaWduaW5fc3RhdGUiOiJbXCJrbXNpXCJdIiwidmVyIjoiRXhjaGFuZ2UuQ2FsbGJhY2suVjEiLCJhcHBjdHhzZW5kZXIiOiJPd2FEb3dubG9hZEAxM2UzYjE4Ni1jNDQ2LTRhYWItOWM2ZC05YWI5YmI3NjgxNmMiLCJpc3NyaW5nIjoiV1ciLCJhcHBjdHgiOiJ7XCJtc2V4Y2hwcm90XCI6XCJvd2FcIixcInB1aWRcIjpcIjExNTM5NzcwMjUwOTExNjcwODhcIixcInNjb3BlXCI6XCJPd2FEb3dubG9hZFwiLFwib2lkXCI6XCIwMjdmZWU2NC00MjA2LTRmNTQtODU4Ni1iZTM1NGVlNTU3MDRcIixcInByaW1hcnlzaWRcIjpcIlMtMS01LTIxLTMzMjc1OTkzMDgtNDIzMzM3Mjg3MC0xMzM0NjA5NDMtNDAyNjEwMVwifSIsIm5iZiI6MTY4NTI2MDMxNywiZXhwIjoxNjg1MjYwOTE3LCJpc3MiOiIwMDAwMDAwMi0wMDAwLTBmZjEtY2UwMC0wMDAwMDAwMDAwMDBAMTNlM2IxODYtYzQ0Ni00YWFiLTljNmQtOWFiOWJiNzY4MTZjIiwiYXVkIjoiMDAwMDAwMDItMDAwMC0wZmYxLWNlMDAtMDAwMDAwMDAwMDAwL2F0dGFjaG1lbnRzLm9mZmljZS5uZXRAMTNlM2IxODYtYzQ0Ni00YWFiLTljNmQtOWFiOWJiNzY4MTZjIiwiaGFwcCI6Im93YSJ9.FiLW7h2esjCgGDrjaTGOP9kwk59u5isC67ZY5XETOFe8QWWHAr4gAOA3lSAOmNtt0GmNj--WmAUXxKoXkRD_yazQDmlIvrghIYYK3xhp332MsCLWIeI_034RiOTCmhucmp-f6ISkovxwRPgTzcnPueKFnikZRw4I0AEb666b5QGD3PmLVpMWl-P1IMlCpay_obQz5YdU_NA37wAfInC88DL-cTjRzw-E3o4P36Dij5j2YmZ7WZi0bEijfjbcAWLFtDkp4h3CyYx9hVAlZxfvTCzrIcPspI43eIre9whEyGl6GnNYGuyUCQmTp3f1P2paikTs6EJRpx0gho715uheKA&amp;X-OWA-CANARY=fzmtJQ96pkOm1MObzu4MUuDjAp1QX9sYF752X4-R15XhHEJ4TmuyqXub07j9U9V5JPNB5Ggf8vI.&amp;owa=outlook.office.com&amp;scriptVer=20230512004.12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477" y="0"/>
            <a:ext cx="6028389" cy="275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2" y="4673589"/>
            <a:ext cx="9392944" cy="21215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80677" y="2640680"/>
            <a:ext cx="7988970" cy="19543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1100" dirty="0"/>
              <a:t>TestNo 	Input signals                      	 	 </a:t>
            </a:r>
            <a:r>
              <a:rPr lang="en-IE" sz="1100" dirty="0" smtClean="0"/>
              <a:t>delay       </a:t>
            </a:r>
            <a:r>
              <a:rPr lang="en-IE" sz="1100" dirty="0"/>
              <a:t>	Output signals 	Note</a:t>
            </a:r>
          </a:p>
          <a:p>
            <a:r>
              <a:rPr lang="en-IE" sz="1100" dirty="0"/>
              <a:t>	sel    	muxIn1      	muxIn0      		muxOut         	</a:t>
            </a:r>
          </a:p>
          <a:p>
            <a:r>
              <a:rPr lang="en-IE" sz="1100" dirty="0"/>
              <a:t>        	binary 	hexadecimal 	hexadecimal 		hexadecimal    	</a:t>
            </a:r>
          </a:p>
          <a:p>
            <a:r>
              <a:rPr lang="en-IE" sz="1100" dirty="0"/>
              <a:t>1	0	0	0	(1*period)  	0	 </a:t>
            </a:r>
          </a:p>
          <a:p>
            <a:r>
              <a:rPr lang="en-IE" sz="1100" dirty="0"/>
              <a:t>2	0	0	1	(1*period)  	1	  </a:t>
            </a:r>
          </a:p>
          <a:p>
            <a:r>
              <a:rPr lang="en-IE" sz="1100" dirty="0"/>
              <a:t>3	0	1	0	(1*period)  	0	 </a:t>
            </a:r>
          </a:p>
          <a:p>
            <a:r>
              <a:rPr lang="en-IE" sz="1100" dirty="0"/>
              <a:t>4	0	1	1	(1*period)  	1	</a:t>
            </a:r>
          </a:p>
          <a:p>
            <a:r>
              <a:rPr lang="en-IE" sz="1100" dirty="0"/>
              <a:t>5	1	0	0	(1*period)  	0	datapath 1 active </a:t>
            </a:r>
          </a:p>
          <a:p>
            <a:r>
              <a:rPr lang="en-IE" sz="1100" dirty="0"/>
              <a:t>6	1	0	1	(1*period)  	0	</a:t>
            </a:r>
          </a:p>
          <a:p>
            <a:r>
              <a:rPr lang="en-IE" sz="1100" dirty="0"/>
              <a:t>7	1	1	0	(1*period)  	1	datapath 1 active </a:t>
            </a:r>
          </a:p>
          <a:p>
            <a:r>
              <a:rPr lang="en-IE" sz="1100" dirty="0"/>
              <a:t>8	1	1	1	(1*period)  	1	</a:t>
            </a:r>
          </a:p>
        </p:txBody>
      </p:sp>
    </p:spTree>
    <p:extLst>
      <p:ext uri="{BB962C8B-B14F-4D97-AF65-F5344CB8AC3E}">
        <p14:creationId xmlns:p14="http://schemas.microsoft.com/office/powerpoint/2010/main" val="3447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B70744-75BC-4987-D6C0-FBF1EF5D4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60" y="217713"/>
            <a:ext cx="9871453" cy="64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5123</TotalTime>
  <Words>37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Morgan, Fearghal</dc:creator>
  <cp:lastModifiedBy>Fearghal Morgan</cp:lastModifiedBy>
  <cp:revision>15</cp:revision>
  <dcterms:created xsi:type="dcterms:W3CDTF">2023-02-03T09:32:48Z</dcterms:created>
  <dcterms:modified xsi:type="dcterms:W3CDTF">2023-05-28T07:59:37Z</dcterms:modified>
</cp:coreProperties>
</file>