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1" r:id="rId2"/>
    <p:sldId id="293" r:id="rId3"/>
    <p:sldId id="278" r:id="rId4"/>
    <p:sldId id="290" r:id="rId5"/>
    <p:sldId id="28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32" autoAdjust="0"/>
    <p:restoredTop sz="92400" autoAdjust="0"/>
  </p:normalViewPr>
  <p:slideViewPr>
    <p:cSldViewPr snapToGrid="0">
      <p:cViewPr varScale="1">
        <p:scale>
          <a:sx n="72" d="100"/>
          <a:sy n="72" d="100"/>
        </p:scale>
        <p:origin x="15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827B2-5923-42EE-B64F-1614E30999D6}" type="datetimeFigureOut">
              <a:rPr lang="en-IE" smtClean="0"/>
              <a:t>01/09/2023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B1B6D-EB47-4086-9BB2-27BE1DA3DCE2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97838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1B6D-EB47-4086-9BB2-27BE1DA3DCE2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91635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1B6D-EB47-4086-9BB2-27BE1DA3DCE2}" type="slidenum">
              <a:rPr lang="en-IE" smtClean="0"/>
              <a:t>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97527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3B0CFF-2272-411C-294C-AB321812B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C9A5E3A-C7D4-3C6F-BECE-09DBA9511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22B6E8-03A4-AAEC-C17D-FC15C1F1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8F9-9258-42CB-A8F1-547164C8DC32}" type="datetimeFigureOut">
              <a:rPr lang="en-IE" smtClean="0"/>
              <a:t>01/09/2023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BB4EA2-1F71-B7B1-7879-002B65DC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22DB7EC-A640-2F79-3614-88A5502E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31A-FF40-4B4D-A052-7D5CF1336DC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8536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6C7BA3-87B6-7497-5F51-E4C14CD6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A7156C0-4A67-A6C9-9E91-A76131E83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7118BC-34BA-C980-7B00-54BCF28B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8F9-9258-42CB-A8F1-547164C8DC32}" type="datetimeFigureOut">
              <a:rPr lang="en-IE" smtClean="0"/>
              <a:t>01/09/2023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D2941-A8A9-4674-679A-02049814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BD550A-49B8-7783-8379-12665EB0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31A-FF40-4B4D-A052-7D5CF1336DC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9204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F46C47E-7BB6-B2E8-06A5-DFB313C17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18BD8B9-8351-B2E9-168E-19C11B64E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3D5B57-6C48-EB4F-22B1-326E9E02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8F9-9258-42CB-A8F1-547164C8DC32}" type="datetimeFigureOut">
              <a:rPr lang="en-IE" smtClean="0"/>
              <a:t>01/09/2023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EA8951-2D44-2564-865B-063E47AE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AE86C9-1A68-38D4-DE38-022C6BD5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31A-FF40-4B4D-A052-7D5CF1336DC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335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FFA26D-E743-4F81-5099-D8F2EA4D2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206"/>
            <a:ext cx="10515600" cy="62618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1B7F60-95FA-92D9-CBFB-155C0D54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A9B214-4B26-D8B9-E017-6BF7DEA3E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8F9-9258-42CB-A8F1-547164C8DC32}" type="datetimeFigureOut">
              <a:rPr lang="en-IE" smtClean="0"/>
              <a:t>01/09/2023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C376081-8182-C50F-55F0-0D85CDDB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273941-DAC8-7BF4-0D57-46C64B2D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31A-FF40-4B4D-A052-7D5CF1336DC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6689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9A7552-7D62-1F20-6797-8AE8468D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A7A6B4E-0F16-966E-ECCD-E0CB9CDC7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298CCEE-02C4-02D5-BA4D-3C18D23F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8F9-9258-42CB-A8F1-547164C8DC32}" type="datetimeFigureOut">
              <a:rPr lang="en-IE" smtClean="0"/>
              <a:t>01/09/2023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5169111-E1E5-F2A7-BB10-AE991EF1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CADD9A0-661A-0949-96EF-640B1D487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31A-FF40-4B4D-A052-7D5CF1336DC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0819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69F325-2B31-43AC-DD9E-20D85F60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106FD6-2C9C-F351-C49D-309D68867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4AA9A1D-F310-0E3F-B8CF-0F22A0F4A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D1B40A-FC7E-02C7-4BAD-8D6ED475B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8F9-9258-42CB-A8F1-547164C8DC32}" type="datetimeFigureOut">
              <a:rPr lang="en-IE" smtClean="0"/>
              <a:t>01/09/2023</a:t>
            </a:fld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AA6F431-2388-F71B-F5A1-B19DB2FB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303E1EE-E168-474D-480B-BE11B337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31A-FF40-4B4D-A052-7D5CF1336DC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9703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23090E-BB8C-FB94-476F-C77F653E4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AD47B5F-FB03-0BC6-4E4C-E0D080743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6DC196-3F14-84D2-D6C4-F571751C7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979854B-7F75-CBCF-6CDA-D84DE1265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696ACE3-EE5C-8C59-0A3D-EFF7CD5F3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64B431B-C6A1-E825-7D7F-0D31FA0C9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8F9-9258-42CB-A8F1-547164C8DC32}" type="datetimeFigureOut">
              <a:rPr lang="en-IE" smtClean="0"/>
              <a:t>01/09/2023</a:t>
            </a:fld>
            <a:endParaRPr lang="en-I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45B1C14-5EBC-6643-62C8-69FCE143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618A1CE-98BB-9946-F910-8E534D08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31A-FF40-4B4D-A052-7D5CF1336DC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2205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D7EED2-6C58-308D-CAEC-2660508C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6BCD249-D95E-36E3-74AE-B4647F24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8F9-9258-42CB-A8F1-547164C8DC32}" type="datetimeFigureOut">
              <a:rPr lang="en-IE" smtClean="0"/>
              <a:t>01/09/2023</a:t>
            </a:fld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6A6A8C2-CE01-4A67-416E-62E84990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EE08BD5-B7CC-DAB8-8A4D-34F40A2C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31A-FF40-4B4D-A052-7D5CF1336DC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585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E86782D-F2B2-7382-87F0-2E48C2CCA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8F9-9258-42CB-A8F1-547164C8DC32}" type="datetimeFigureOut">
              <a:rPr lang="en-IE" smtClean="0"/>
              <a:t>01/09/2023</a:t>
            </a:fld>
            <a:endParaRPr lang="en-I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A379BC7-7FF4-E66C-257A-BC2A4AF3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90D0BBE-2692-72E8-51E1-7F5AAE56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31A-FF40-4B4D-A052-7D5CF1336DC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879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844DD8-106B-E7EA-1C82-BE03BD9A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D2B896-D9DE-9DC3-9966-99F901092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FED32-B3A9-B063-8B3D-A4F2C5195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F4B4FA-B140-49F8-9297-4E7B9BB1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8F9-9258-42CB-A8F1-547164C8DC32}" type="datetimeFigureOut">
              <a:rPr lang="en-IE" smtClean="0"/>
              <a:t>01/09/2023</a:t>
            </a:fld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002A21B-7D1E-CCDB-4141-9D63BEC3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3437671-3A06-9146-F52A-9259C29D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31A-FF40-4B4D-A052-7D5CF1336DC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7818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2BE7B0-DFB5-BA39-4729-AE04A89DC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E5B1FC5-A15E-370A-932F-41DD239A9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6202A0F-4BD7-B323-8E5A-EF7BB7ED1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FDBB60E-43A7-7C7E-B725-BA6DEED0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8F9-9258-42CB-A8F1-547164C8DC32}" type="datetimeFigureOut">
              <a:rPr lang="en-IE" smtClean="0"/>
              <a:t>01/09/2023</a:t>
            </a:fld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6BDC01F-8840-2FA2-0616-FD88F36D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15529BE-499E-4A0B-3FF7-673B180E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31A-FF40-4B4D-A052-7D5CF1336DC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386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2C0656A-FAE5-0170-6FE0-5DA841521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DB9F07D-BB99-D432-6548-F86661DA6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CC4C88-8B2E-AF17-FCA7-5DC749516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4D8F9-9258-42CB-A8F1-547164C8DC32}" type="datetimeFigureOut">
              <a:rPr lang="en-IE" smtClean="0"/>
              <a:t>01/09/2023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5CBF672-89C2-3D40-2C3B-50C2378BA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B5D523-F0BC-03CE-BB8F-E1ADF5608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4C31A-FF40-4B4D-A052-7D5CF1336DC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2591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RISCV_RB Design Specification</a:t>
            </a:r>
            <a:endParaRPr lang="en-I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AC9A491-0B36-F8C8-44AC-7511E8977F6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5011" y="939511"/>
            <a:ext cx="11729987" cy="5760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E" sz="1600" b="1" dirty="0"/>
              <a:t>Component Name   </a:t>
            </a:r>
            <a:r>
              <a:rPr lang="en-IE" sz="1600" b="1" dirty="0" smtClean="0"/>
              <a:t>   </a:t>
            </a:r>
            <a:r>
              <a:rPr lang="en-IE" sz="1600" dirty="0" smtClean="0"/>
              <a:t>RISCV_RB </a:t>
            </a:r>
            <a:endParaRPr lang="en-IE" sz="1600" dirty="0"/>
          </a:p>
          <a:p>
            <a:pPr marL="0" indent="0">
              <a:spcBef>
                <a:spcPts val="0"/>
              </a:spcBef>
              <a:buNone/>
            </a:pPr>
            <a:r>
              <a:rPr lang="en-IE" sz="1600" b="1" dirty="0"/>
              <a:t>Title </a:t>
            </a:r>
            <a:r>
              <a:rPr lang="en-IE" sz="1600" b="1" dirty="0" smtClean="0"/>
              <a:t> </a:t>
            </a:r>
            <a:r>
              <a:rPr lang="en-US" sz="1600" dirty="0" smtClean="0"/>
              <a:t>32 </a:t>
            </a:r>
            <a:r>
              <a:rPr lang="en-US" sz="1600" dirty="0"/>
              <a:t>x 32-bit Register Bank, with chip </a:t>
            </a:r>
            <a:r>
              <a:rPr lang="en-US" sz="1600" dirty="0" smtClean="0"/>
              <a:t>enable</a:t>
            </a:r>
            <a:br>
              <a:rPr lang="en-US" sz="1600" dirty="0" smtClean="0"/>
            </a:br>
            <a:r>
              <a:rPr lang="en-US" sz="1600" dirty="0" smtClean="0"/>
              <a:t>          Single </a:t>
            </a:r>
            <a:r>
              <a:rPr lang="en-US" sz="1600" dirty="0"/>
              <a:t>synchronous write </a:t>
            </a:r>
            <a:r>
              <a:rPr lang="en-US" sz="1600" dirty="0" smtClean="0"/>
              <a:t>port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Dual </a:t>
            </a:r>
            <a:r>
              <a:rPr lang="en-US" sz="1600" dirty="0"/>
              <a:t>combinational read ports </a:t>
            </a: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E" sz="16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E" sz="1600" b="1" dirty="0" smtClean="0"/>
              <a:t>Description</a:t>
            </a:r>
            <a:endParaRPr lang="en-IE" sz="1600" b="1" dirty="0"/>
          </a:p>
          <a:p>
            <a:pPr marL="0" indent="0">
              <a:spcBef>
                <a:spcPts val="0"/>
              </a:spcBef>
              <a:buNone/>
            </a:pPr>
            <a:r>
              <a:rPr lang="en-IE" sz="1600" dirty="0"/>
              <a:t>32 x 32-bit Register </a:t>
            </a:r>
            <a:r>
              <a:rPr lang="en-IE" sz="1600" dirty="0" smtClean="0"/>
              <a:t>Bank registers, typically </a:t>
            </a:r>
            <a:r>
              <a:rPr lang="en-IE" sz="1600" dirty="0"/>
              <a:t>named x0 – </a:t>
            </a:r>
            <a:r>
              <a:rPr lang="en-IE" sz="1600" dirty="0" smtClean="0"/>
              <a:t>x31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Using </a:t>
            </a:r>
            <a:r>
              <a:rPr lang="en-US" sz="1600" dirty="0" err="1" smtClean="0"/>
              <a:t>CSArray</a:t>
            </a:r>
            <a:r>
              <a:rPr lang="en-US" sz="1600" dirty="0"/>
              <a:t> </a:t>
            </a:r>
            <a:r>
              <a:rPr lang="en-US" sz="1600" dirty="0" smtClean="0"/>
              <a:t>in the digital design process (</a:t>
            </a:r>
            <a:r>
              <a:rPr lang="en-US" sz="1600" dirty="0" err="1" smtClean="0"/>
              <a:t>CSArray</a:t>
            </a:r>
            <a:r>
              <a:rPr lang="en-US" sz="1600" dirty="0" smtClean="0"/>
              <a:t>(31:0)(31:0))</a:t>
            </a:r>
            <a:br>
              <a:rPr lang="en-US" sz="1600" dirty="0" smtClean="0"/>
            </a:br>
            <a:r>
              <a:rPr lang="en-US" sz="1600" dirty="0" smtClean="0"/>
              <a:t>rather than x(31:0)(31:0) included in this slide</a:t>
            </a:r>
            <a:endParaRPr lang="en-IE" sz="1600" dirty="0"/>
          </a:p>
          <a:p>
            <a:pPr marL="0" indent="0">
              <a:spcBef>
                <a:spcPts val="0"/>
              </a:spcBef>
              <a:buNone/>
            </a:pPr>
            <a:r>
              <a:rPr lang="en-IE" sz="1600" dirty="0"/>
              <a:t>x0 is always </a:t>
            </a:r>
            <a:r>
              <a:rPr lang="en-IE" sz="1600" dirty="0" smtClean="0"/>
              <a:t>0</a:t>
            </a:r>
            <a:br>
              <a:rPr lang="en-IE" sz="1600" dirty="0" smtClean="0"/>
            </a:br>
            <a:endParaRPr lang="en-IE" sz="1600" dirty="0"/>
          </a:p>
          <a:p>
            <a:pPr marL="0" indent="0">
              <a:spcBef>
                <a:spcPts val="0"/>
              </a:spcBef>
              <a:buNone/>
            </a:pPr>
            <a:endParaRPr lang="en-IE" sz="1600" dirty="0" smtClean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E" sz="1600" dirty="0" smtClean="0">
                <a:solidFill>
                  <a:srgbClr val="0000FF"/>
                </a:solidFill>
              </a:rPr>
              <a:t>writeRB </a:t>
            </a:r>
            <a:r>
              <a:rPr lang="en-IE" sz="1600" dirty="0" smtClean="0"/>
              <a:t>synchronous </a:t>
            </a:r>
            <a:r>
              <a:rPr lang="en-IE" sz="1600" dirty="0"/>
              <a:t>write </a:t>
            </a:r>
            <a:r>
              <a:rPr lang="en-IE" sz="1600" dirty="0" smtClean="0"/>
              <a:t>port</a:t>
            </a:r>
            <a:endParaRPr lang="en-IE" sz="1600"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E" sz="1600" dirty="0" smtClean="0"/>
              <a:t>   if rst asserted </a:t>
            </a:r>
            <a:r>
              <a:rPr lang="en-IE" sz="1600" dirty="0"/>
              <a:t>(h) </a:t>
            </a:r>
            <a:endParaRPr lang="en-IE" sz="1600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IE" sz="1600" dirty="0"/>
              <a:t>x</a:t>
            </a:r>
            <a:r>
              <a:rPr lang="en-IE" sz="1600" dirty="0" smtClean="0"/>
              <a:t>(31:0)(31:0) = 0    immediately clear </a:t>
            </a:r>
            <a:r>
              <a:rPr lang="en-IE" sz="1600" dirty="0"/>
              <a:t>all </a:t>
            </a:r>
            <a:r>
              <a:rPr lang="en-IE" sz="1600" dirty="0" smtClean="0"/>
              <a:t>registers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else if rising_edge (clk)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x(31)(31:0) – x(0)(31:0) unchanged</a:t>
            </a:r>
            <a:endParaRPr lang="en-IE" sz="1600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IE" sz="1600" dirty="0"/>
              <a:t>i</a:t>
            </a:r>
            <a:r>
              <a:rPr lang="en-IE" sz="1600" dirty="0" smtClean="0"/>
              <a:t>f ce </a:t>
            </a:r>
            <a:r>
              <a:rPr lang="en-IE" sz="1600" dirty="0"/>
              <a:t>chip enable (h) </a:t>
            </a:r>
            <a:r>
              <a:rPr lang="en-IE" sz="1600" dirty="0" smtClean="0"/>
              <a:t>= 1     enable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E" sz="1600" dirty="0"/>
              <a:t> </a:t>
            </a:r>
            <a:r>
              <a:rPr lang="en-IE" sz="1600" dirty="0" smtClean="0"/>
              <a:t>    if </a:t>
            </a:r>
            <a:r>
              <a:rPr lang="en-IE" sz="1600" dirty="0"/>
              <a:t>RWr asserted (h</a:t>
            </a:r>
            <a:r>
              <a:rPr lang="en-IE" sz="1600" dirty="0" smtClean="0"/>
              <a:t>)        enable register write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E" sz="1600" dirty="0"/>
              <a:t>i</a:t>
            </a:r>
            <a:r>
              <a:rPr lang="en-IE" sz="1600" dirty="0" smtClean="0"/>
              <a:t>f rd &gt; 0 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E" sz="1600" dirty="0"/>
              <a:t> </a:t>
            </a:r>
            <a:r>
              <a:rPr lang="en-IE" sz="1600" dirty="0" smtClean="0"/>
              <a:t>   x(rd</a:t>
            </a:r>
            <a:r>
              <a:rPr lang="en-IE" sz="1600" dirty="0"/>
              <a:t>) = WBDat </a:t>
            </a:r>
            <a:r>
              <a:rPr lang="en-IE" sz="1600" dirty="0" smtClean="0"/>
              <a:t>     synchronous </a:t>
            </a:r>
            <a:r>
              <a:rPr lang="en-IE" sz="1600" dirty="0" smtClean="0"/>
              <a:t>write</a:t>
            </a:r>
            <a:endParaRPr lang="en-IE" sz="1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E" sz="1600" dirty="0" smtClean="0">
                <a:solidFill>
                  <a:srgbClr val="00B050"/>
                </a:solidFill>
              </a:rPr>
              <a:t>readRB</a:t>
            </a:r>
            <a:r>
              <a:rPr lang="en-IE" sz="1600" dirty="0" smtClean="0"/>
              <a:t> </a:t>
            </a:r>
            <a:r>
              <a:rPr lang="en-IE" sz="1600" dirty="0"/>
              <a:t>dual </a:t>
            </a:r>
            <a:r>
              <a:rPr lang="en-IE" sz="1600" dirty="0" smtClean="0"/>
              <a:t>combinational </a:t>
            </a:r>
            <a:r>
              <a:rPr lang="en-IE" sz="1600" dirty="0"/>
              <a:t>read </a:t>
            </a:r>
            <a:r>
              <a:rPr lang="en-IE" sz="1600" dirty="0" smtClean="0"/>
              <a:t>ports</a:t>
            </a:r>
            <a:br>
              <a:rPr lang="en-IE" sz="1600" dirty="0" smtClean="0"/>
            </a:br>
            <a:r>
              <a:rPr lang="en-IE" sz="1600" dirty="0"/>
              <a:t>   rs1D = x(rs1</a:t>
            </a:r>
            <a:r>
              <a:rPr lang="en-IE" sz="1600" dirty="0" smtClean="0"/>
              <a:t>)</a:t>
            </a:r>
            <a:br>
              <a:rPr lang="en-IE" sz="1600" dirty="0" smtClean="0"/>
            </a:br>
            <a:r>
              <a:rPr lang="en-IE" sz="1600" dirty="0"/>
              <a:t>   rs2D = x(rs2)  </a:t>
            </a:r>
            <a:r>
              <a:rPr lang="en-IE" sz="1200" dirty="0">
                <a:solidFill>
                  <a:srgbClr val="000000"/>
                </a:solidFill>
                <a:latin typeface="inherit"/>
              </a:rPr>
              <a:t>      </a:t>
            </a:r>
            <a:endParaRPr lang="en-IE" sz="1100" dirty="0">
              <a:solidFill>
                <a:srgbClr val="242424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57022" y="614934"/>
            <a:ext cx="4164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Context diagram (CD)/ Component symbol</a:t>
            </a:r>
            <a:endParaRPr lang="en-IE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46910" y="3393615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/>
              <a:t>Signal dictionary</a:t>
            </a:r>
          </a:p>
          <a:p>
            <a:r>
              <a:rPr lang="en-IE" sz="1600" dirty="0"/>
              <a:t>clk 	System clk strobe, rising edge active</a:t>
            </a:r>
          </a:p>
          <a:p>
            <a:r>
              <a:rPr lang="en-IE" sz="1600" dirty="0"/>
              <a:t>rst 	asynchronous rst reset signals signal, asserted high</a:t>
            </a:r>
          </a:p>
          <a:p>
            <a:r>
              <a:rPr lang="en-IE" sz="1600" dirty="0"/>
              <a:t>ce 	Chip </a:t>
            </a:r>
            <a:r>
              <a:rPr lang="en-IE" sz="1600" dirty="0" smtClean="0"/>
              <a:t>enable, asserted high</a:t>
            </a:r>
            <a:endParaRPr lang="en-IE" sz="1600" dirty="0"/>
          </a:p>
          <a:p>
            <a:r>
              <a:rPr lang="en-IE" sz="1600" dirty="0"/>
              <a:t>RWr 	Synchronous register write enable, high asserted</a:t>
            </a:r>
          </a:p>
          <a:p>
            <a:endParaRPr lang="en-IE" sz="1600" dirty="0"/>
          </a:p>
          <a:p>
            <a:r>
              <a:rPr lang="en-IE" sz="1600" dirty="0"/>
              <a:t>rd 	Destination register address, address 0 - 31</a:t>
            </a:r>
          </a:p>
          <a:p>
            <a:r>
              <a:rPr lang="en-IE" sz="1600" dirty="0"/>
              <a:t>rs1 	Source register 1 </a:t>
            </a:r>
            <a:r>
              <a:rPr lang="en-IE" sz="1600" dirty="0" smtClean="0"/>
              <a:t>address</a:t>
            </a:r>
            <a:endParaRPr lang="en-IE" sz="1600" dirty="0"/>
          </a:p>
          <a:p>
            <a:r>
              <a:rPr lang="en-IE" sz="1600" dirty="0"/>
              <a:t>rs2 	Source register 2 address</a:t>
            </a:r>
          </a:p>
          <a:p>
            <a:r>
              <a:rPr lang="en-IE" sz="1600" dirty="0"/>
              <a:t>rs1D 	Source register 1 </a:t>
            </a:r>
            <a:r>
              <a:rPr lang="en-IE" sz="1600" dirty="0" smtClean="0"/>
              <a:t>data (32-bit)</a:t>
            </a:r>
            <a:endParaRPr lang="en-IE" sz="1600" dirty="0"/>
          </a:p>
          <a:p>
            <a:r>
              <a:rPr lang="en-IE" sz="1600" dirty="0"/>
              <a:t>rs2D 	Source register 2 </a:t>
            </a:r>
            <a:r>
              <a:rPr lang="en-IE" sz="1600" dirty="0" smtClean="0"/>
              <a:t>data (</a:t>
            </a:r>
            <a:r>
              <a:rPr lang="en-IE" sz="1600" dirty="0"/>
              <a:t>32-bit)</a:t>
            </a:r>
          </a:p>
          <a:p>
            <a:r>
              <a:rPr lang="en-IE" sz="1600" dirty="0"/>
              <a:t>WBDat 	Writeback </a:t>
            </a:r>
            <a:r>
              <a:rPr lang="en-IE" sz="1600" dirty="0" smtClean="0"/>
              <a:t>data </a:t>
            </a:r>
            <a:r>
              <a:rPr lang="en-IE" sz="1600" dirty="0"/>
              <a:t>(32-bit)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004" y="1035084"/>
            <a:ext cx="6323809" cy="233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214" y="1866458"/>
            <a:ext cx="10001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7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RISCV_RB </a:t>
            </a:r>
            <a:r>
              <a:rPr lang="en-US" dirty="0" smtClean="0"/>
              <a:t>Data Flow Diagram (DFD)</a:t>
            </a:r>
            <a:endParaRPr lang="en-IE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9AC9A491-0B36-F8C8-44AC-7511E8977F6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5575" y="946520"/>
            <a:ext cx="653343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 indent="0" defTabSz="625475">
              <a:spcBef>
                <a:spcPts val="0"/>
              </a:spcBef>
              <a:buNone/>
            </a:pPr>
            <a:r>
              <a:rPr lang="en-US" sz="1600" b="1" dirty="0" smtClean="0"/>
              <a:t>Incremental Signal </a:t>
            </a:r>
            <a:r>
              <a:rPr lang="en-US" sz="1600" b="1" dirty="0"/>
              <a:t>Dictionary (ISD) </a:t>
            </a:r>
          </a:p>
          <a:p>
            <a:pPr marL="0" lvl="4" indent="0" defTabSz="625475">
              <a:spcBef>
                <a:spcPts val="0"/>
              </a:spcBef>
              <a:buNone/>
            </a:pPr>
            <a:r>
              <a:rPr lang="en-US" sz="1600" dirty="0" err="1" smtClean="0"/>
              <a:t>CSArray</a:t>
            </a:r>
            <a:r>
              <a:rPr lang="en-US" sz="1600" dirty="0" smtClean="0"/>
              <a:t>   </a:t>
            </a:r>
            <a:r>
              <a:rPr lang="en-US" sz="1600" dirty="0" smtClean="0"/>
              <a:t>32 x 32-bit memory array current state (registers)</a:t>
            </a:r>
          </a:p>
          <a:p>
            <a:pPr marL="0" lvl="4" indent="0" defTabSz="625475">
              <a:spcBef>
                <a:spcPts val="0"/>
              </a:spcBef>
              <a:buNone/>
            </a:pPr>
            <a:r>
              <a:rPr lang="en-US" sz="1600" dirty="0" err="1" smtClean="0"/>
              <a:t>NSArray</a:t>
            </a:r>
            <a:r>
              <a:rPr lang="en-US" sz="1600" dirty="0" smtClean="0"/>
              <a:t>   </a:t>
            </a:r>
            <a:r>
              <a:rPr lang="en-US" sz="1600" dirty="0" smtClean="0"/>
              <a:t>32 </a:t>
            </a:r>
            <a:r>
              <a:rPr lang="en-US" sz="1600" dirty="0"/>
              <a:t>x 32-bit memory array </a:t>
            </a:r>
            <a:r>
              <a:rPr lang="en-US" sz="1600" dirty="0" smtClean="0"/>
              <a:t>next state </a:t>
            </a:r>
            <a:endParaRPr lang="en-US" sz="1600" dirty="0"/>
          </a:p>
        </p:txBody>
      </p:sp>
      <p:sp>
        <p:nvSpPr>
          <p:cNvPr id="5" name="AutoShape 4" descr="data:image/png;base64,iVBORw0KGgoAAAANSUhEUgAABBMAAAHwCAYAAAD0LifWAAAAAXNSR0ICQMB9xQAAAAlwSFlzAAAOxAAADsQBlSsOGwAAABl0RVh0U29mdHdhcmUATWljcm9zb2Z0IE9mZmljZX/tNXEAAM4QSURBVHja7L0LfBT1uf8/swkX25waqeeAmpsejqAHNclCgSQWpDGulJ8mxhhITk4BcUDKWdHULtbaRNtziP4tCfUgUJVLS0XTlkuVhFYlllbhqBV+P5UAEdFWwR6F2IuiQvL9zzOz392Z2Znd2Vv29vm8Xp8X7Mx3Z7472Wzmee/zPF/h3nvvFWAYhmEYhmEYhmEYhu0aFwGGYRiGYRiGYRiG4bCMiwDDMAzDMAzDMAzDcFjGRYBhGIZhGIZhGIZhOCzjIsAwDMMwDMMwDMMwHJZxEWAYhmEYhmEYhmEYDsu4CDAMwzAMwzAMwzAMh2VcBBiGYRiGYRiGYRiGwzIuAgzDMAzDMAzDMAzDYRkXAYZhGIZhGIZhGIbhsIyLAMMwDMMwDMMwDMNwWMZFGGL/x6ON9wrbqpnRkx5qqdWOa21tzXV1Vv9O6FyyV2pry7F8vmG/8twHF1fkb6v+UDsu/7G7W/zPb/iLq61lstn8+HP5+Fi+JrvjYBiGYRiGYRiGYcAEOCCg1gfzPMjWBtVmMMHqudrAP9ixaFwoWBAKNkTzmuyOg2EYhmEYhmEYhgET4BCBd0uLJ9+5vfqIsOlbW6xggtkYozkoCBaYW2U8hNoXi9dkNi6STAgYhmEYhmEYhmEYMAEwIRyYECTQb9xU/aSwbcGfmlpazgs9B5PSiggDe8AEGIZhGIZhGIZhwAR4iGGCCgEMQbZJloA6rpqZZSfYyVwINTaSEodwXpP1uNAABIZhGIZhGIZhGAZMyHCYYGhCGEbJgQ8oGJ7HAYHdb/iNQXykJQ7hvCarBox2AAgMwzAMwzAMwzAMmJDhMMH/7bxlyYGd3gaalRrChQktqxbM0Z43mnIDu68pWJkDgAIMwzAMwzAMwzBgAmwz8PaDAX2qv51MAV+5Ah3vweYb7ZY56J7rHa/OK7JyA7uvyaqMItLyChiGYRiGYRiGYRgwISNhghLYG7IE7MIE3XNX3XNzuGUKvNRhTuvd45XnRpgdYPc1WUEDs7EwDMMwDMMwDMMwYAIcLPC2sZqDneOFG5Tz8c7HvvlgqCUlY/GakJkAwzAMwzAMwzAMmADHKPAmh2qIqAb+hlIIk34DvEGjEQzQdmM/BH+ZBPVeiHxFBbuvCT0TYBiGYRiGYRiGARPgGAbePEuAB/xmmQl8jNZmDRPtjtPCh2iCebuvyWo1h0iaPsIwDMMwDMMwDMOACTAMwzAMwzAMwzAMp4hxEWAYhmEYhmEYhmEYDsu4CLCp9f0UrI0SBRiGYRiGYRiG4cwzLgIMwzAMwzAMwzAMw2EZFyHObmtrGzl37tzpMAzDMAzDMAwn1pIkFTPGRMQpMAyYkPSurKxclpube7SoqKgHhmEYhmEYhuHEediwYR83NTUVCoIAoADDgAnJ7enTp7eScS1gGIZhGIZhOLE+55xzDjY1NV0MmADD0RsXIc4GTIBhGIZhGIbh5DBgAgzHzrgIcTZgAgzDMAzDMAwnhwETYDh2xkWIswETYBiGYRiGYTg5DJgAw7EzLkKcDZgAwzAMwzAMw8lhwAQYjp1xEeJswAQYhmEYhmEYTg4DJsBw7IyLEGcDJsAwDMMwDMNwchgwAYZjZ1yEOBswAYZhGIZhGIaTw4AJMBw74yLE2VYwQZLWTjn33A96BYEx8ogRn/ZXVXUv1Y6pq+ucnZPzt+OpNGbWrKcWacfQ/2lbpo6ha6YdQ9eLrltmjHm8Rv+70NOqHZOb23+0vv6J6sAxn+jGmB8n1JjnW2I35tTJaMdceeXu/8rOPv2Jdsw3vrHhqkwcQ5978+c/NlU7ZtKklx5O7jEf2hzzk6nam1OzMfJn/6Xa4xQX71sn7xsMNqakZP9jqTfm1aBj2traRl522f/7mXZMXt6f9tIYfg3DGzOY5GNW/at2zPjxB39hHON2r7xAe33+5V8OPx3OGPp8rax85o7Ozk4H7r9gGDABhgET0hgmTJjw2mZ+g+APwE6f6unpaeUeO9YfmKbKmFGjPvubcQxty9QxdM20Y+h6ZcqYSy/965/4/l//+rc/kG942dCN8Qcf+jG/HbIxu3Y9fy+N+dWvftcmioFjKio+6OXHCTbGznFSbcyMGX9+jY/ZsOGl/47vmP8dsjFXXRV6TG3tn/byMT/+8ctrUnPMYNRj7r9//yazc82e/c7v9WMGQ4zZF5MxDzyw/6eJHnPrrUd+zcd8//uvbY5kTHa28lmcjfsvGAZMgGHAhDSGCXPnrp9+7rn+4HzkSMaWLWM6tbfTN33+m4RUHEP/p20Yo4quF123TBjz+OPBx4wZw9jmzfoxd90VOMZ4nKEec9ZZ0Y+ZN48xOXCKaMzgYHqNKSpibNeu4K891mPszCcRY06dYmzmzMAxzz2XmWPGjWPsjTcSN+brXw8c8/rr8Rnzta8FH3P8OGPl5eGPyc3tfxswAYYBE2AYMCFDYMLcuQyCIAiCIChivf02Y4sWHX1u8WJ/OQUMw4AJMAyYkKYwYezYvm7+TcKePbgRgiAIgiAocu3evfs++R/0S4BhwAQYBkxId5hQVHS0h8OEnh7cBCVOfayjTJB/DmWsow9XA4IgCEpNASbAMGACDAMmACbEXZL3vF1RHKOjjAU0wSuT5GP2hR6TXDE7YEL46mKSKMrXTGI7BnE1IAiCEq3+fsZaW3t/6fG0XYB7LxgGTIBhwIQ0hwmJLHMwwoS+Dm+g32H/GGagQHGZHxZYjpGS6RYMMCF86WFCX0c5E+UfbFnHYQa2AEEQNPSqrVUbMY4e/f5+QehGA0YYBkyAYcCEdIYJydSAMRqY4AvA5X/LBP024xh+Hi1wSIJXD5gQ9fsHMAGCICiRys7WQXvABBgGTIBhwIR0hgnk9evXT7d7o9AlqTcJkqY2IaBcoUv/zb8SzMvukPTbtc8zyx5QztFn2FfGdMF2MJjQZTHGBxOCZCb0yZMtEyi4l10mKWUTXZL6WPva6WDKuLIO+dReICD/v8vwfD0gkMdJZeo+Cn7lA/ZpYIJk+Vz/8X3P902mT55fmf95dFyaR5/+eaHmZX0MygIQlCyArkH/D9q4zey6Bb6HRO91HLQ8Dr3RRNom7WCDNP9y0fC6aTvPTJDnXOafM7e0Y1CFCn1d8vP911t53YeBGyAIgmItwAQYBkyAYcAEwARLBQTiXYbgXzOGPw4ABWHABEkwL1EwgoKAngia7AbTMcGyEuRAlgedkiS7zJstwLdraAIHDGXKAA4ETKzABmY5RuqK8Lle4mL5XArQo5iX7xiDNmACAQCz6xbwHipTx8lzH2Sa52kAA88ykJRmCF6YoHvddmFCF1soiqavaccggAIEQVAsBZgAw4AJMAyYAJhgLf7NvzcY55kKAZkIJgG/ZChfCNkzoSsw8DdmRpg2VzScx05fBZ00MEH/zbocvAraUgT+WPK+Bn9AXtbRpR6bZy7wMfzYguTLGqBsAC1MsHyu5viSNkrXjvNlaPC5CfaOHfIYmtdqAyZ0BSvVoHOJKsg4zPyZCoIPMHB4wBsr+mGC1HFY//MI1TOha6Ga4UDn8h6ra6HoAxXACRAEQbHT17+u9kw499wPDqJnAgwDJsAwYEKaw4RIeiZoywaU/0v+UoY+Dhsk8/FahYIJviwIwaIEwnjsPv8xtaUIZuf3AQ6LpSS6JH1avH+OZb5MBP5/balBYN8DA3AwyW6w/VyrvgoWx/SXZUQ+L/8xbMCEINct8LWqGQUdh73/lzp8pRiHOWxQsg+848v5eG34Hxom8G1mGReACRAEQbHV8eOM3Xnn4R1u98p/RoAEw4AJMAyYkOYwIZLVHHxBv6SCA4o/faUNkr1gnhRJZoJRdporRgITvEdjXRp4wE+g9kjgqfVlgT0N7ATtZZrMhI4yewF/KJgQMjPBxrxCZiZQQO//gZUFlD4Yr9thi/eQWupQJqk9Fqi8Qd0mXwsvkJB86z1GDhMCMxMgCIKgeGr37t33yf84cO8Fw4AJMAyYkOYwoajoaA+HCT09Nu8UNE0OtVkBZSY9DUjhwoRIeiZojy1ZrOYQ7Di6l0dNBH11/4IeJjD/t/X6ngPqhQkNBPwBunnPhAhgQsieCOEc2/wYh33ZBFY9Fayu22GL9xAHERpAodvGSxy8cwsDJqBnAgRBUOIEmADDgAkwDJgAmBBUvgBdkwEgCearJNiFCcq2skBIIZWFBxO6JPMeDrq+CvI+y7p+X/8A7WoLTHcCPwTQPdFG0M7Ub/zLBMvVHMKHCeoxtStEKE0JffO2Py/rYxjnTatOdHmP681M0MEAk+vGjNdK1MAK75xEbYNFzVgbMEF57GvUqBkrz3uhdjUHwAQIgqC4CGUOMAyYAMOACRkEEyIpc8h4BTRGhCAIgiAIDRhhGDABhgETMggmRNKAMdMV2HgRgiAIgiAsDQnDgAkwDJiQQTCBHNbSkBkvzfKMYAkQBEEQ5BNgAgwDJsAwYAJgAgRBEARBUFgCTIBhwAQYBkwATIAgCIIgCApL6JkAw4AJMAyYkEEwAT0TIAiCIAiKhbCaAwwDJsAwYEIGwQSs5gBBEARBUKy0e/fu++R/HLj3gmHABBgGTEhzmFBUdLSHw4SeHtwEQRAEQRAUuQATYBgwIVXt8XjynNuqD+SvX3bfxSvdw3BNABNgwAQIgiAIgoZAKHOA4eSBCfPnz79i7ty58u3/9O9VVFQsLyoqem7MmDGv5ubmviWfc4TZc1pXLbhJ3FrzubCt4S/THrz7ys7OTh8YbHlwcVnBtupjF6zzfF/oXunribLkkcZ7HNuqTwvbqpniJ7/5UmVb6yjdMbfVfObbz719wbuuH9xdlEyfFYAJgAlwmDABZQ4QBEEQBMVCaMAIw0MHE+TAN1d+/rS6urp6+R6/pbi4eF1RUdGunJycY/IxB//pn/7p/8qPn582bdp9lZWVy+SxM+bPn1+iBQRGL3mkyQ8GNt2xXeheOTwYTFBAwtaGE1rwQNsKH7u7hY/hMOHyVXfNqeusy+LHa9xU/VP5XGcuWHeXDk4AJsCACSkEE1K1AWN/fz/r6elh//f//l/W3t7OWlpaYBiGYRiOsVevXs1Onjxp628zloaE4djChMWLF4+bP3/+tKqqqtvoPp6yC/Ly8vaIojgwYsSI/sLCwucnTJjwxLRp0+697rrr5n3jG9+4Sg6Iz4sUUCgwYWvDiZJNjd3i1oZ+LSQwwoTWVgq8r+8VN92xTQsdTLMdTGCCNqvBbB9gAgyYkAIwgZxqS0Nu3bqV5ebmyjcqAgzDMAzDcbYc9LADBw6wwcFBwAQYjiFMmD9//gSCBfX19dWUXTBp0qSHKbvAW4ow+OUvf/kgZRdMnjy5g+7jKbtAkqQpwbILojGHCTNWNM+Rg+pDWlBgCRM6v/k/2rKGcGBCW1vb2a7O6ueyOr+5lx/jHnm8Y1u1vyzCkCFhZ4wy163Vx8Tt1YN8zOVrA8+vO87Whr9OX3F7g/y6DxphgjJua/A5wYAJgAkpkpEAkADDMAzDQ+uzzz6bffDBB4AJMBz+t92FBAxmzZq1kIDB+PHjtxQVFfVQdkFWVtanBQUFvx03btxWyi6YOXPmrZRd4Ha7L0xELwEOEygjYckjjS3aEgazMgdeqhAsuA4GE/zHWPAO9U9oWbWgnoJ7PtbsnBwAaI9Hx5i66u6b6DHff8Gjy34Q8BwNUDBu0wKI89Yt+wGHCfpxnb5xNCdkLwAmACakGEzo7u7GTR0MwzAMJ8D33HMPGxgYQM8EGDa4qanpq7Jd1Oxw8uTJ7ZRdcO655x6g7ILc3Ny3Kbtg4sSJawgY1NXV1VBjRHn74WRbzUELEzyt7gLndn8Zg1UDRh9QMGm+aAcm8L4L0x+8a5ars7on62d3bNWCCXX/grcJNrS2tuYqmQyGMQGZDib7aZ5ZTy7ZU7my5ctWxzGCAqvjLXms8buObTcfTbYGkoAJ8JDDhFTrmbB+/Xrc0MEwDMNwAvzv//7v7MyZM5Z/o7GaA5yubmlpGU3ZBTU1Nd+g7ILLLrvscQIGI0aMOEm/G5RdMHbs2G5qdlhVVbWUsgsWL158SbDfg2RcGlILEygbgTdkJBDQ0ua+0gwmaIN4x9bqAYIK2qaKdmFC5arF35KP/37J6rtna8epJQYNH05befeVrQ8uruDBvlnTRi0MMO5XAAC9tpWeryqgxNsbQdBkFxh7JvDjlaxSsxJ0c9rW8AEdK14lJzBgQkrAhFRbzQEwAYZhGIaTEyaQdu/efZ/8D26u4ZSz2VKKo0eP3ieK4mBOTs77lF1QXFy8gbILamtr53jLEc6J9HypABOUvgjb1b4IC1YunlWwrea4VSCvgAPeR2HbnI8o+FeOYbPMoXblkgY6vrbPgd8Nf9HCBCNwMMIEs/1+KOH5qg5K2IAJpnPa2vBXwATAhIyHCUVFR3s4TOjpSV2Y4HK5lNUdYBiGYRiOzh0dHczhcAAmwGllWkqRsguCLKW4n3oZaJdSlCSpWH4/xyXYTwWY4Mss2FrzefG6xR0FW2v+HAwmmGUi2GrA+LM7tt65Ysl0ynywAgWhMg+GMjMBBkwATEgzmDA31da2hCAIgqAk1fPPP8+ysrJQ5gCnnN1ud9ClFCm7IJZLKWYCTPCVMHTO+VPetuoPQ8EEXrZgJzNBuzSkp8VT6Avwg2Y+VB/IsliOMtY9E7BUJGACHAImjBt3cCuHCfv2Jf8NDmACBEEQBMVXkcIENGCE4205WBxJzQ6tllI899xzh3QpxUyACdrsBG0/BGXb9gVvaZsQ8iaN4s/8wb4VTOAgQdtfQQsXtKsuZD255PeVrS1fthpDoKDose+00nHU5ojyfs3KDXa2Wa3moGY01HzOV3PQzWmlOicYMCFjYYIkrZ1SUHCyb9Gi1LjBAUyAIAiCoPgqUpiApSHhWDjYUorZ2dmnkmkpxUyBCdoGiwHNFb2QgVu7XwsTAnoOmKz8wAN1Woox2DgOFHxjDEtTBhxD6bkQ2N+AAwVlzPYF71a2ea64Vn6dBevuulebiaD2W9Acr1OeE0ACYAJggupUWhoSMAGCIAiC4ivABDje1iyl2GJ3KcV0a3SXjDABhgETYMAECIIgCIIiFmACHK3DWErxXrtLKaabARNgGDABMGGIBZgAQRAEQfFVpDChtlbtmTB69Pv70TMh/S1JknEpxV20lCJlF8RjKUXABBiGAROSDCbU1z9e/YUvfPY3lys1bnAAEyAIgiAovooUJvT3M9ba2vtLj6ftAtx7pb5DLaU4evRo3VKKBAtoKUUEx4AJMAyYkCEwYezYvm6ekrhnT/Lf4AAmQBAEQVB8FSlMIO3evfs++Z+0qm1PZwdZSnEw2ZZSBEyAYRgwIclgQlHR0R4OE3p6kv8GBzABgiAIguIrwIT0MS2lSLAg3KUU5Z8hAlzABBgGTIABEyDIrvr7++Xfgx6d9+3bhwsDQVBGKVKY8PbbjC1adPS5xYtX/SsCpKFzkKUUB2kpRYIF6bCUImACDMOACUkGE8aNO7iVw4RUiJkAEyCtKNg/evRowPZ58+Yx+f1u6kWLFrHBwUHd+JKSEuV9lJubGzB+2bJluvGnTp1il1xyien7kOxyuQKOX1NTozt/S0uL4tWrVwNWQBCUdIoUJnzta2oDxtzc/rexmkNsLQed0zJ9KUXABBiGAROSDCZI0topBQUn++T4JiUEmJDeokDdDA5QAM6DcQr4+c99ypQppj97CtCNGQbcx48fH/LXZZwDhwlLly41hRXXXnut8lrptfGxW7duTdj8IQjKLGFpyKF3qKUUCwsLn8/0pRQBE2AYBkxIMphAxtKQ0FCLgn36Vp6CZAqax48fr/wcR44cGRIOUClCJlwfeq38GpGrq6uVa7V8+fIA+NDa2qqMoef09vbiDQZBUFQCTIiPNUsptmApRRgwYejc2lhyrZjv2lkpeUZZ7hedB13zFxfZ/Xk0OIVHHKJwRhDyTpTPcU+JNhOIjpflrN8oXOwabjrHVmmMUxDecNY031BXV5eFnytgAmBCBAJMSB3t2bNH+Ta9vb09YB99I0/ZBhQY49v26NXR0aFkOBBskG9Gld8J+YZUKbno6urCBYIgKCwBJkTmMJZSvBdLKcLJCBPkgPZRCpDzZyxYJrhWZmu3q4Guexg9bnHPuqJAFI6J8vuaPhsulwNcIcYBrj9Y934GFd+0iQfaxvNPCBJgt7VJOdfkCV3Oek+11ZhwYUKLu1I+f8Fr05vck2NVThQKJpCXVOXfluWcvT7YGMAEGDAhiAATklMEBKyCWTOYAMVfHObsMaz5SpkLV111FWAOBEGWihQm1NaqPRNGj35/vyB0pyVMMFlKcRctpUiwAEspwukCEwSh5K1ZkruQz00LE7zfkPcWzpC+TcCBgnVXoXNVk9uTH4vX4j3+gazim36qDZop2C6qku50e5ryaH/hjAUe7fnrJHeB2flV8FD6gvb1RAsTIslkCBcmmMEFFWI4f18Tw/MCJsBRwYT6+serv/CFz/4mx3wpIcCExIoCT4IDxlKDzZs3I80+BX+OWgBEvSgI/rz66qu4QBCU4YoUJtCfhtbW3l96PG0XpOr9knEpxYkTJ64OtpSiN7tgCm7s4XSBCVkTr/7l1XlZzxbKgTvPTtDCBDU4L3h9elPzV4Q4NPlUguj8qmesShK851eyAuycf0lV4W1Z+a5fWx0vYpgQpGwiXjABpQ6ACUkHE8aO7evmKYmGLzCTUoAJQyeCAnS96RtsanTIGx5SiQLV6UPpJb4spjFLgfe3wKoTEJQ5ihQmkHbv3n2f/E9SryJgWEqxlS+lSLDAuJSiPGYRllKEMwomyAGsp37S9RRc82/zzTITHErmgFr2EDzwniQH6sJnZvfvxvIEnpXgrL2zxrIkwSJzwW6Q7gcSwntqmUTeia99reReUSw9zGECL41wiMKAOtfit/g+q/ILJUMiT9hh9hy+T1tqYQQYfJ51kjTKexzNOep+poUMlKHh0pShwIAJCYMJRUVHezhMkOOIpBdgwtCIMg3GjBmjNP3jqfBQZoqg0pw5c5QmmdQgkzIZKAulu7s7I5phQlAmKh1gAsECk6UUe41LKdK9EV9KEbAABkxQoUGT233ONflCV1Zp/U8IGBh7JrQ2TprJAYGxv0I0tpt1oAbiYsjzcyhQWKmWZGi3qa/NNZzDCYdQfIQCe+N+s+wGY2aCGSzQQoxwYEKwzIRg2wETcBEAE2wIMCE20mYdUJBItfUQFEo8e4GvLkHvnZMnT+LCQFCaKVKY8PbbtJTv0ecWL171r/EOkDwezxiTpRR7+FKKBAuMSym63e7xAAYwYEJomKBkICjAoOA4BfaNEx2PaWECNwXZDlH4nHosxKJ/QCQlDOr5i03Pz0EB769gdQ5tYH93s6vY2FxRPU7+7yu92+yUOfgARJP7y7GECUoTxvwq5bj4PQJMSDhMGDfu4FYOE1IhixkwIXLRN8kED6g+noJAumaUvr4nFepboJQRLVM5e/Zs5XcVjR0hKDUVKUz42tfUBoy5uf1vx2I1hxBLKR43LqVIY7GUIgyYEBuYoHxD781OqHdmbTSDCf7gXDiWrwnY9VkEsS1zCOf8ZjDBrD9CIEwQ3+MrRWh9aU1zLc3LDCaozRENz7ugchdgAmBCWsMESVo7paDgZJ8cY6aEABMiE/U4oG+SCR4cPXoUFwSKm+j9Re8zer9RWQT12fiv//ovduDAAVwcCEoRDdXSkJqlFGebLKXIsJQiDJiQOJjgBQFKdkJennjYUWreI4FDB23DxijnEFYav1kpQ7B9kWQmBAISPUzgIOFyDRyJV2YCyhwAE5IKJpCxNGT6iGcfLEoVOgRlxHuSmnbybJjBwUFcFAhKcsUSJtBSipQxEGIpxc3GpRRx7wYDJiQeJnBQoDQVVBoNuocpQbKzYb0RONgtTbCbaeDwNjb0fyNP5529XqoqupP+5fvUoLzg2PQ57ilm5zcG38ZsBX8zRrVUwqxnQrgwwdck8oKrn+MZBNp5GPs0WMIEWtVCk4HAoUSwuQEmwIAJQQSYoBelkdM1obRy+ha4uLhYWe4PnfehVHn/rlmzBsuJQlCSKRyYQJlvNJ5672RltcrjFsm+iuXmnvO2ZinFHiylCMOpBxMMwb0vM4HG+VcbyDsRK5BgzCjwr4zgXzWBB9p2z2+2NKR+NYfit2oWVF1fIJa+UOddvcL0/Jq+DGZlDv7+DeqclBUiCq75DYcBfoDgPef8qmo6Z40FTNCVTXhXc8DSkIAJgAlRCjDBL4IGubm5qE+HUlYUhNx6662+Ph6UwbBr1y5cGAhKsKxgApUtfe9732M1NTXKyi6iKCoge9q0aUpp0yWXfE/etpqdc84v35Qkzz8DGMBwasGEdLQKDkpf4MtcpvZrIcDg/H1NDJpdAibAMYEJ9fWPV3/hC5/9zeVKjRucTIUJVIcOWJCO2ssWbqthZQf/xDI9+Z+yE9ra2lhJSYmyLOltt93GPvnkE7xFIGiIRACBypKoiWpdXZ0CCox/ay+++GJ2zz33sC1btigruxjLlmi12NbW3l96PG0X4N4LhgETksE8y0DbryBVrTRf1JR4wIAJCYcJY8f2dfP6xlRo6p9JMIGW4aNGdvTtDwVXdJOXdnqvnYnbqpmwbSnr+Kth319/wcrlfWUH39UF2n0Hl3qf4/Vzv2CHTY9pdDvbkXQXADDBTATPCCy89dZbuBgQFCMRkCZgsGHDBgUYzJkzR/n7Igc0yt9Ryi5wuVxK5sE3v/lN5nA4wu6ZQNq9e/d98j8O3HvBMGBCstjOUo5J/xpQ4gCYkIwwoajoaA+HCT09yX8zlAkwYfPmzb4eCPQv1aGmq3Rg4OW9+oDaBCao4/XggbbpgIMXJkjvDeqO1/VyjbI9uQJ3wIRwdPvttyufASdPnsTFgCAT7d+/X8kYIFhApXBXXXWV0kuHsgwIShMw+MY3vsFaWlrY448/row1+32KtAEjCTABhgETYBgwATAhKZXuMIHqxumbInqdlJmQ7uJwQHp5aWB2QgBM2MskM+hglAVM8J/PfF9iBJgQjijwoW9TzzrrLFZfX8+6urpwUaCMEv1doECfoDMBA/rbR38zzjvvPOVv4RVXXKE8puyC5cuXKz1IqCFvuKuoRAoT3n6bsUWLjj63ePGqf0WABMOACTAMmJDmMGHcuINbOUxIhQUA0IAxveTPNDABBVYwwVjWYFQQmMDYu6zjuRr9MYxlEWawItQY71y1ZRWm59cdZylrV163CUx4r8Nwvj2ADRpRQEWrQEydOtXXX+HYsWO4MFBa6ODBgwo46+joUDIIKLuAGh9SdgE13aXsAspaI2BAfxNpbKzf/5HChK99jcnzZPI8+9/mS0PCMAyYAMOACWkKEyRp7ZSCgpN9ixalxk1WqsME6l5Pr4G+OaKbwkxvqqgtWwgoYTApc+ClCkGzE4LCBH4Mb/8E41jfOf8UtGyCjuF77N0f6jlW5xJCPddsTpBP1LjxrrvuUgIqCEoFaZdSpOyCRfIfYAIGtKoJ/T0bN26c8jeCIBnBBMou2LNnT9jZBdEoUpiQna1+OeE1YAIMAybAMGBCOsMEMpaGjL8IGtBNIX2LSstnUYoqZAQIhuwEiwaMPqBglaUQAib4z+nNUjCACXU/b9aojhEt4YX1fmWevvnxcXss+kJwUGA+ru/g7d45ASfYFaV2UyNHCEqE6L1HgIsyaOiz32opRcouoEa7BAyS6f0KmADDgAkwDJgAAyYkgehbJ8pCoDkiuNHLmI2g7WlgBRNUUdDtLwOw04Ax4Jzv/YKVmY1Tnk8lCIOhswKC7FcBgPc4lr0RDNu9xwucU4fvWMAJ9vTEE08oXeqpt8KLL76ICwLFXNqlFJcuXapkF1DfGwIGlGVA8GDhwoUKTLBaSjGZXxtgAgwDJpAbnMKjDlE4Iwh5J6Y3uScLnZ1osAoDJgAmACYMhSidlb51yvRyBisFrs6g6YvwVzXYN4cJhvHaY9gtc/AeXzC1HiZYNmwMtt8WlDCHCcHmBJhgX9RbgerOL7zwQqXmnAK6VAnmoMSLL6VIf3cICFCfAqulFNvb25XsAiq7SYf3WKQwobZW7ZkwevT7+wWhGzABhlMIJrS1STnX5AtdWaX1PxEudg+jbS3uWVcUiAWvT29q/ooZRFhSVXibQxQ+135O5M9YsExwrcz273cecs1fXKR9nQQosvKrnjEu1ShvfyTLWb9RuNg1PM6A5BGHWNJnnBcMmACHCRPq6jpnDxt25rPi4tS4wUl2mEDfPBFAgOzJbKlHHww4aAcmMB08MD62bMBIZQmhQAEpWTIToKhFmQrUsJG+MUamAsRlZylF+vsSainFdFOkMIEWIWpt7f2lx9N2Ae69YDj1YUJr46SZoug8OEtyF5rNk2BBVv41v6msU6GACh+EY/kzFngIKHhhxGvajIbWVmmMUxAOiELeB2bbnbV31tTV1WXF4zXyczgEYVAQit8CTABMgKOECWPH9nXzlMQ9e5L/BicZYQJ9+0nfSvG0VsAE+zKFCbyE4bmltmBCwDFsLw1JgXyoxobqGGHIeiZgqch4i4JB+vYYygxpl1IkIMCXUiRQEMulFNNNkcIE0u7du++T/0EaNAynGEwwDb4JJuS7dnJYEAom+LIOlOwC9zAOKAqrpDt5tgIHDPl54qH8Sunbxu3xLKVQMh/yq56R6if9G0ESwATABDhKmFBUdLSHw4RUaIaeTDCB+h9QnSz1Q6D01z2pQGOSTOYwgemWUPTBBGUbb4zoFS8L0AbzFjCBgwRtoK6HC5rnaxo7qhkGgas58OOY7be1zWI1B7PnKj0TQi2JCUUsAIbUFv3s7CylSPv4UoooPQsuwAQYzkyYoAUB/l4J3s+A4ps28YwFuzDB91hT0qA8x9mwXqoqvJP+5eN8x5LHtbQ0necUCn5fWVe5sEAUj4tC3odmkKG1seRa+bP+M7PYYEJN8w1WGQ7q8wATABNgwIQEwQRqqkgduQkmoKli5LKECZoGi2bNFbW9BAIyF0zGWK78YDbeZBwP8H1jjJkIAefk5Q3BjkNgRM1YCMhEUBou2pg7FBNt27ZN6atA9e+vvvoqLkiSyWwpRcom4EspUtPDRC+lmG6KFCa8/TZjN9/8zm8laZUTN+gwnNowIZLMBF7mcHntnTWCN5CXj+EL3JVMhTw1U+HuOZP+jzagp6yBIm8Gg78cofhIPAJ+wATABDhGMGHChNc2c5iQCl/MJQtMoJRZSp+FICh9tGHDBnbeeecp32IfO3YMF2QIxZdSpIa1dpZSpLEAufFTpDBh4kS1AWNOzt+PYzUHGM4MmKBvwFgS0IdA2wvB09J0gZJx0NT8FY9HOt9sO2UfxLt/AmACYAIcI5ggSWunTJjw7v8sXZoaNzipuDQkBEGpI/oWnL79po79Ho+HffLJJ7goMZJxKUWCBZRVQJ/hvOcMZR2k4lKK6fizwtKQMAyYEE5mgq+BY97VzxrH8+N66iddrxzPW/JA282yFOzCBJQ5wIAJCYYJZCwNaS1Kq6WbXfoXgqDMEdXU33777eytt97CxQjjmhEAMC6lSH0LzJZSRK+K5BVgAgwDJoQLE+ixWZmDdlzd1QX3ZjnnbDD2SfBvV5eERGYCDJgAmBAXDRVMoHpbugmmJcLomzQIgiCIKSsdmC2lSJ/DtEICfW7ypRSpHIzGoiQs9QSYAMOACZHABLNjaCGDKAiD2owBq+2ACTBgAmBCXBRvmEA1uPRtGt0UU10uBEEQFwXFVMufzk0a6TUSALBaSpHAgdlSilB6KVKYUFur9kwYPfr9/YLQDZgAwxkIE9SGiwXHtasv8MaLDjHvf823l76pDezjBROoyaNuhQrFeSemz3FP6YzTcpQwYEJaw4S6us7Zw4ad+Uy+P0wJxRMm0M0z3TDTDTTVTUMQBBm1Zs0aX5PGVC2B4EspUqmB2VKKBAuwlGJmK5qlIX/0o/0/aWtr+yLuvWA49WACDAMmwGHBhLFj+7p5SuKePUNzk9IlGWCA1OXf2dfByjT7tLtI8YQJdLOMG2YIgkKJN2kkqEBNGk+ePJl08+NLKRIQsFpKkZogYilFyEzRwITdu3ffJ/+Db/hgGDABhgET0h0mFBUd7eEwoacn3rcnXUwywgOmwoWyjj7ffvX/pD7WUSYx7Wis5gBBULKIN2kkqEAB+VDKuJQiLZtotpQi7cNSilC4AkyAYcAEGAZMgJMKJigZCWUdrM9qgJKVUMY6+qyPEQuYQN/aUeMw+pYOgiAoWtG3+vTZFOtv9vlSigQEQi2lSFkIWEoRiuV7LxKY8PbbjN188zu/laRVTgRIMAyYAMOACWkOEyZMeG0zhwnxXaFLzTowli2YjRGCDIoWJtBNP92M03h0GIcgKJGyu5Qi7cNSitBQKlKYMHGi2oAxJ+fvx7GaAwwDJsAwYEKawwRJWjtlwoR3/2fp0jjfmdjIOlDUJfluWspMBkcKEwgc0Dd41GARSz1CEBRvtbW1sWPHjgUspciXnMVSilAyC0tDwjBgAgwDJsAhYQJ5SJaGtAsTfMPLvDcv0fdMoJtzumlHNgIEQbGW1VKKOTk5ymdTQUGBbilFGoulFKFkF2ACDAMmwDBgApw8MMFWmYNB3pUdtBkKkcAEqiVGNgIEQbEQgQC+lCJ99gRbSpHKqi655BKlVIGyFCAoVQSYAMOACTAMmAAnEUzwNmAMjyawjrLoYQIEQVCsxDMR9thcS5cavlLJA634sG7dOjRIhFJCkcKE2lq1Z8Lo0e/vF4RuwAQYzgCY0OAUHnWIwhlByDsxvck9WejsDHs1l9bGkmtF0XnQNX9xUapeD+U15Lt2Vja5vxzpa29paTrPKQgHnDXNN9TV1WXh9wQwIelhQl1d5+xhw858Vlw8BHcn3kwDI1BQShrkbfxfn5T+CfrSiFAwgW70Kd0YgiAomUSNE6dOnaqsygCgACW7olka8kc/2v+Ttra2L+LeC4bTCya0tUk51+QLXVml9T8RLnYPo20t7llXFIgFr09vav5KJBAhHjBBmWee0OUQhQH1s6v4rWDHbXAKjxAMyZ+xYJngWpmt3Z7lrN8oXOwarr7WSvm1iu+JgjBIx720prmWB/x0TleesMNZ76kOFwIYX/uSqsLbspyz1/PzRuMlVfm3OUTnocom6ULt61deW37VM0bwoX3NS1z5bocofqb7O1Bc9zN53wg+vtEp/Fi+dqf1fyuK3zKeDzAhjWHC2LF93Twl0eYXbVFKzTbQvek0AEHJXvDtC+yxEAwmUPoxLZdGqcYQBEHJKCp/gKBkVzQwYffu3ffJ/zhw7wXD6Q8TWhsnzaRAeJbkLozmdcQSJvgCZckzyuyxFUwwQgdtYN3aKo2hjIHCGQs8BBwUeFDoXFUnuQtovAoanL+viWD+xtcezbGMVo9V8P+mz3FP6fTCHu9recMh5H1QbrLdWXP7DXV1nVkEE+Tr9msOHPh+ugYXe3/+BBO818gAGPL+XD5n8dROG4DJ7BiACSkEE4qKjvZwmNDTk/w3OFYwgZZQoyaL1B8BgiAIgqDIBZgAw4AJ9gLhSTOV1P4680A9WpjgzXx4zW75hNn4UMdQoMHEq39ZVZD1TGGl9G2enaCFCd6gXDmGWYCsZBPku34dbomD2Wvn4CIWpQ48Y6JIfl0X+7JJVMCQnyceyq/0gwEjeDDCBLPA3woEKNtNMh8AEwATEi4rmHD22Wdj/XUIglJO1E/h5MmTuBAZqDd/dCXLcojev2NT2YqDZ9gAr4DpXsSys7z7pq5gB88MsMFYnKPXeA6H7xy9mnNEChPefpuxm29+57eStMqJpnIwnH4wgfojqIGfe5i/VwJPgb9pE89Y8H+TXfD7qroqqUAUj4tC3oc8oFcDfOGYWjKQd+JrXyu5VxRLD5tlJmjLFiaECLDNoIQvOK+9s8bsuRwaeOonX699rllmQlbxTT81Kz8wlkSo4/N/V1lXuZC/dp4FoC+X4K/deciYFVFUJd2pLbvwvz7xU7NYSFt2YZqp4Q3sFUjgnL1eqiq6U1tOYYQHxsfeeb97uTdzIRgIMIIJDjX875fityrnz7/smnyxS/8e0pdRACakAEyYMOG1zRwmpEIsbgUTGhoacGcKQVDK6dZbb1VWfDhw4AAuRkapmy26ciU75A3glaB/4dPstBLpa/e9yX50ZRYrbz/IzgwMRn2ObMtzZMvn6PWdIxRM2LhxIxsYGAg448SJagPGnJy/H8dqDjCc3jAhVGYCD8BFofSINlDmcICXS/BxDqH4SLAyBztQgTIEHIbAnD9Pm3VgBgKa3O5z/PNyDQ8ABJpAXttfwez4Vq+JB9X8HFbjjOeOQdZHL/Ux8Hikf+CZCnfNmXSdw7udwxMCGDxTwbRnwgWVPcEyFQw/e6VkQvJIZ9M5J9fdXmMGIZCZkOIwQZLWTpkw4d3/Wbo0NW6/sJoDBEHppjVr1iirPWzZsgXNGTNU3YuyWYUFMCAIUNFxSL+Psgoq2r0ZCwQDKljHIU3WgeU5ei3PcWXHQVswgf7e0sokZjABS0PCMGCCESZQRoCgCfzNyg7C6Zlg7F8QK5igBPfKPAqOURbBnImOx8wCevUcwue8xwJfgUE7H6tsCLNyCbPXrpZNVEVUNmFxvZTA3tPSdIGSMSGf3+ORzjfbzudlVebgEEv6OICwAxM4QNBdQ82xNdcfMCEVYQJ5qJaGjIUAEyAISkfRUpMEFFasWAGgkCHSlSDc8pQ3YyBglJKZsPDp0wGggAOIQx0VgbDB7BwLgp0jWznHGe9uK5jwz//8z+yxxx4zBQkkwAQYBkwIBRNMSxFswAT/t/jCoFVmQjRlDgQNtFkT9c6sjVbZAbxUgQCC29OUZxcm2H3tVjAhkjIH7Wu8s37y9Vn51/iWr+TZCMYsBSuYYCx1sFvmwJ/HV8LQZjkAJgAmDKkAEyAISlfRSg+0fOTs2bPZJ598gguSQVKC/vL2gN4I+vIHo7rZouws5hAWsKdOh+6poJQ5yOfoNTlHtuEcVjChvLw8aM8EwAQYBkyIdWaCHYgQ7Ni2GjAGlDMUHMvLEw87Ss17JGizHSSPJ9eqzCHSzIRYljmocCJfgRN1Vxfdm+WcvcHYJ8G4PVqYoG3AqF5/eo67lmcpIDMBMGHI1d/fz6qrq9mNN94ImABBUNrq1KlTrKOjA00ZM04EBipYu6YJoxVg8OnNH7ErsxxMtAkTfOfo1Z/DDDBE2oCxtlbtmTB69Pv7BaEbMAGGARMCMxMMZQr+Zoz6pRntgACrIJ/3JLATmBv3a3szqE0lXcOVTAFNs0JtOQRBAfMGjCaZCQGvnTdj9L92Y1+FWPzctE0fL9UE9VbbrWCCcZUGO0tD+gGEenxeApF1wdXP+WCC95jR/C7gQyVBMEH+oc4eNuzMZ8XFyXuLRas0jB8/ni1atIj9+Mc/BkyAIAiCUlvU82DhDn82gLKyguSDAlTCkCVZlSWQ/OUPh1ZaZC9EcY5olob80Y/2/6Stre2LuPeCYcAEM5jghwR8NYeSt2oWVF1fIJa+OEtyF0Z7PbSZDN50+l2VkvXSlWawgQfZDi9M4OP8Kw/kneAgQf3mX780ZLDSCv1qDsVv1cyvqpZf+ws1cVgaUgtZ1NUU8v5XO2//9pI3tSUOHCbYacAoX5PTwcYEHktZweI+sUC9XjxzQbkeWM0h9WDC2LF93Twlcc+eJLzf6u5mubm5bPXq1cpjlDlAEARBqS8VBsg3Yd6/Y7f4swt8GQfav3O36LIPAlZ/yM5i0lPGvgrGcyzQnyPbeA7af0bZHw1M2L17933yPw7ce8Fw+sEEONg3/87f19hoIDmUx8ok4yIkCCYUFR3t4TChpye5brU4SKB/uULBBCqHaG9vx30qBEFpo5kzZ7KWlhY0ZoSGTIAJMAyYAIf/zb+z3lMdbTaBsaQCBkwATIhABBDGjBmjdDjXKhhMIJAgv0a2b98+3AlCEJQ2Onr0KLv00kvZ9773PQAFaEj09a9/nYmiGDZMePttxm6++Z3fStIqJwIkGAZMyCQrfRSo5COK5RzjUeIAmADHFSZMmPDaZg4TenuT6+aZbJQVTGhoaABIgCAobUWwtLS0lHk8HgAFKK66+eablfeZw+EIGyZMnKg2YMzJ+ftxrOYAw4AJMAyYkOYwQZJWFZeWvvO75ctT4ybHCiZQFgNAAgRBqaCLLrqIdXV1hQ0FCCiUlZUpmVgAClA8RCBh3bp1bNeuXRGVOWBpSBgGTIBhwIQMggnkVFgakssKJlx33XW4C4QgKCVE3/hec801bMWKFWFDAVo6knooAChA8dD+/fuV91WkPRMAE2AYMAGGARMAE4ZctFqDnRUZsJoDBEGpLoIJAwMD7Pbbb1eWvI0EKLS1tQEmQHFTpDAhJwcwAYYBE2AYMCGjYMKqVZtmJfKmhQBBUVGRaY8Es7F2YUJfR5lmTBnr6NPs7JL8+8o6WF8U8x+q80AQlB7iMIG0Zs0adtVVV7GTJ0/iwkBJo0hhQmMjvb8Zy8v70155OJqHwTBgAgwDJqQzTKip2TKXvkEYP56+7Rr6Gxa+aoPdfgf2YUIXkzTBuxLwS10m+/pYR5nAyjoiDfOH6jwQBKWLtDCBRIHb1KlT2VtvvYWLAyWFolkacs2aP6zr7OwESIBhwAQYBkxId5gwdmxfN09JNKzCGHf19PSE3Thx1apVEZU5dEnWgTwBANN9lFWggwGGrINYnQeCoIySESaQent7WUlJidL4LtzyBcrq2rp1K8oeoJgpGpiwe/fu++htjnsvGAZMgGHAhDSHCUVFR3s4TJBj+yET3TgTSNgTBsGgTubjx4+PrMzBly0QMErJGLDazeFAMBAQi/NAEJQ5MoMJJPqMu/baa5Vu+uGAgePHj7NRo0axLVu2AChAMRFgAgwDJsAwYAKctDDB5XIp36TZFd1ky/Nn8pwjykxQAn6TngX6sgQzdTFJOYfE7HCAyM8DQVCmyAomkKi54rx589iyZcvCAgMEZgko/OEPf8AFhqJWpDBh/37Gamree2Xu3J/MkIcjQIJhwAQYBkxIZ5gwYcJrmzlM6O1NzpsaDhKoHCLy1RwICujLFKwCf536OlhZGDAh4vNAEJQxCgYTuGi1hurqavbJJ5/YPu4TTzzBzjvvPHbkyBFcZCgqRQoTJk5kTBRpVYe/H8dqDjAMmADDgAlpDhMkaVVxaek7v1u+PHlvatrb2319FWzDBOp3oM0EUFZV8AMBKl8InSngL02wzCyIyXkgCMok2YEJpG3btimNGd977z3bxyYIQb0XPv74Y1xoKGJFChOys7E0JAwDJsAwYELGwASyHKBPT5UbHPuZCSoI8I/RZBb4sg0s9vuGGVZmEMx6HkR/HgiCMkt2YQKJQCrBgVdffdX28alMgrIa7J4DgowCTIBhwAQYBkyAkwYmbN68WemTEK0iL3OAIAhKDoUDE0jUYLGsrMx2g0Xqu0AZCmjGCEWqSGFCTg5gAgwDJsAwYEJGwYRVqzbNiudNCS1bFu7KDVYCTIAgKNUVLkwgESCoqalhy5cvBySA4q5IYUJjI72/GcvL+9NeeXgW7r9gGDABhgET0hgm1NRsmUvfIIwfTzersb8hoRvgKVOmKH0PYiHABAiCUl2RwASuu+66S/m8C6cxIwSFq2iWhlyz5g/rOjs7ARJgGDABhgET0h0mjB3b181TEmOQOBCgpUuXKrW7sRJgAgRBqa5oYAJpw4YN7Nprr2UnT560NZ43sIUgu4oGJuzevfs+epvj3guGARNgGDAhzWFCUdHRHg4TenpiezOydetWVlRUpCztGCv9+Mc/NoUJV199Ne7+IAhKCUULE0gU7FFjxgMHDoQcSw0ZW1paUB6RhHrz0B0sa3s1E7bpfcu7Z1gi22cCJsAwYAIMAybACYMJ1DAsVn0SuHp7e9mXv/xlU5gwfPhwNn78eOW8EARByaxYwAQS9aOhpSN37doVFBTQ5+L555/PXnjhBQAFM73XIQf0S9mKvwywwaF8LuMwQX3+gG5bYoFCpDBh/37Gamree2Xu3J/MkIcjQIJhwAQYBkxIZ5gwYcJrmzlMkGP1mImyEbq7u2N2vFWrVrFRo0aZggStCTZs374dN8cQBCWtYgUTSPRZO2PGDPbwww8HBQVPPPGEksnw8ccf4wdgVJLBBMb+hy3afgMTX36RnU4Q/IkUJkycyJgo0qoOfz+O1RxgGDABhgET0hwmSNKq4tLSd363fHny3udRva9VRoIVUECGAgRByapYwgSuW2+9VelREwwoNDQ0ZHC5w7ts5a4bmMNXSrCCPT34J9ah2+a1HMSf0Vyj7lf0Y6b2/lHebzye+XPZeytZ1vYa3X4tIAgLJsjHyg5yLHWutSxrW2DZhDpn+1crUpiQnY2lIWEYMAGGARMyBiaQ169fPz1Zb/9oNYiCggLbIIG7uLgYEQsEQUmpeMAEUkdHh9KY8cSJE6b7CbJedNFF7A9/+EOGXXFv4P/yHn+gTxkF/HGQ7AICCRUH5UCcb1DG1rBb3vUG/8EyE7wgwTf2r79kV8qPyzSBvRlMUIGAATB4QcICXvpgciz1eSvYU4PqXMxBhT0BJsAwYAIMAybAQw4TYp0RsHr1avaFL3whbJiQm5sb0zILCIKgWInDBArY6P/hfr6F8oUX/iM7cuSI6blpJQjqsxAPmJG8om/6a1j5wT+aB9VhlSr4swaCg4h32Y8UgKHPVFAD/HZDwG/IJHju5+yg/JxBk2OdtjyWOq9yXQaC2TZ7ihQm5OQAJsAwYAIMAyZkFExYtWrTrFjcrtHqDfI5YnoLSDcusb7RhmEYTpRHjhyp/EvBPAX28+b9AxsclCMvFhs//7zApkwZJ3sKe/HFF01LGvbu3ZthpQ7+koSpZkAhLJjAsxxCwARv5oAvK8F3Lsow8GcLGLMHTJsv+o51JsixkgMmNDYSLGMsL+9Pe+XhWbj/gmHABBgGTEhjmFBTs2UufYMwfjyVFER+q0blCFRaEOtsgAsvvBABCAzDaed4woSrripm7733ntKYsaurCys4eKXvfUA9E7zf/geFCSF6I4SACaJJ/wJhmzVM8GUhaMoV7B4rGcocSGvW/GFdZ2cnQAIMAybAMGBCusOEsWP7unlKYjSrOLa3t7Pq6uqY3/zRcmYIPGAYBkwIDybwMoqrrroqw0oabEgOziuU4NwLFIKUKiggwVt2oNsWaWaCQaYBv7c/wi2G/gjBl4rkEMIcNISraGDC7t2775P/ceDeC4YBE2AYMCHNYUJR0dEeDhN6eiK7L6OlyYqKipRVF2ItuhFG4AHDMGBC7GECfXaTM1JaCBACCChNDo2AIWTPBHslBvZWc7BxLGWut7P2COEBYAIMAybAMGACnBCYQMuRkeOh5cuXs+zsbAQfMAwDJsQYJmzbto3V1NSkf+YCBfzP/SIwu4BnHHgzFcq0qzYYgnreRNFXKsG3mayqwNXn639gyDrY9Qtfg0WrUgTzkoVq/2oOJseyWhZyQdCMhtjChP37mfyeeu+VuXN/MkMejgAJhgETYBgwIZ1hwoQJr23mMKG3N/x7tKNHj7IxY8bEfBUH7fFpZQYEHzAMZyxM6BPYwnI5MhP9z7+lXTB9XjgwgXrd0FKRW7ZsSfu+Cn0H79AH2rrSBcN+7QoMhn4FU3v/yJ5+Wb9KQ592RQbD6g18eUirlRos+xp4Sx2maiGFd5v5scyzFyLtmxApTJg4kcnvU1rV4e/HBazmAMOACTAMmJDeMKG5+cGiioq+7vXrI7tBo4aL6yN9sk39+Mc/Zmeffbbtm3SCDz2RpllAEATFWXxpSFswoVtgFQ6BiSafdVPbBTYwGF3PBMpOKCkpQV+FFJdxyUmfbPVbCFSkMCE7G0tDwjBgAgwDJmQMTCCvX79+erLfKNEN8Re/+MWQIIGgw2233YY7SwiCklbhwISVFd6MhKkCOzSgbuteKDCHN0vhaXnbYJQNGC+99FK2a9curPqQyvJmLehLGkxWhrApwAQYBkyAYcAEOG1gAqmlpYXl5ORYgoR//Md/VLIYIAiCklm2YUKfPyvhlqc1ZQ1W2yOECR0dHZnROyHdZSyDMCmrsKtIYYL8JxowAYYBE2AYMCGTYMIDD3TOTpV7JXm+piCBVpOg/goQBEHJLtswoVuQx6qfce2H9BkIC2MIE6h3Ai3D+4c//AE/HEhRpDChsZHe34zl5f1przw8C/dfMAyYAMOACWkME2bNemoRfYMgx+LyDaX9G42tW7cmJHin/gxmMGHu3Lm4+4MgKCUUCUwwljNwmGDsmxAJTCDRXGj1HJQ6QKRoloZcs+YP6zo7OwESYBgwAYYBE9IdJkSyNCR9i0UrOOzbt2/Ib3AAEyAISnUlI0zIVNFKRNSwN1N87NgxW9clGpiwe/fu++htjnsvGAZMgGHABMCEAFFWwpQpUxJy4weYAEFQqivZyhwyWbQs5urVq9njjz+e9qbX+ctf/tJW9glgAgwDJsAwYAIcF5hQXV2t3JQkQoAJEASlumLZgNEIGQATwhPBBFoek/pFpLvpdcYbJshPY1df/efX6+qeuEEejgAJhgETYBgwIZ1hwoQJr23mMKG3N/SNF6WE5ubmKqUOiRBgAgRBqa5wlobkGQjapSFXLgxcLjJWMKG/vz9hn++JEGCCuSKFCRMnMvm9Sas6/P04VnOAYcAEGAZMSHOY0Nz8YFFFRV+3HKPbUnt7e0IDd8AECIJSXeHAhL6VAnOI5svhGkscYgET1DnNy5hsBsAEc0UKE7KzsTQkDAMmwDBgQsbABLIcoE+3e+NVXFysNHFKlAATIAhKdYUDExSg0C2w8nJvNoI3S6F9h2D6vGhhAmWfjRo1in388ccZ8bMATDBXusGEljnOr4v51/ymTvLkDvW5W1ulMU5BODSpznO90Nmp6yXR2jhpZqLmpZnbQbO5wYAJMAyYAMcUJlD6a6KDdsAECIJSXeHChHAci54JM2fOVBr2RbpMZPeiLCWbYmr7ITYwaNguPc3O8I19K1mFQ1TLOJRMizO68UMhwARzRQoTcnLiBxMaSoV1oigM+OZTPPunQl2dsgRla7OruEAQ3ufvpRIKjpnas6GtTcpx5Qu/njTnrut4wGwcL+RVPWcW0KvnLH1zltuTHyzg855jp3y8QXV+JW9pn7OkKv92h3POBsHlyjY+RzuvuwPntctsXo2lwmN25mWY24BvbpK7wD+3wqXGucGACTAMmADbhgkPPNA5O1VuwgETIAhKdSU7TFizZk1UpQ4cJgjCLezpMwNsULvdBxO62aIsByvzAYc+trJiIesa8I8fCgEmmCtSmPDNb9L7m7GxY9/cKQ/PiklWQUvTefTNvqNk9k84POCBfmHV4m95PE0X0P7CykV3UlBOwfM1Bc7VTW53HgcH+ULpnjq3J4+CNjW4zn/ctfhuJz3mmQP8+dpsAhUO6MGAJejIv+YZHvgbH9/tnYP2OMZtNK9r8/N/5pI8E6l5pW5eHJqEOS8feNDMxfj47sWu4gKx9EU7x4IBE2AYMAEwQbd91qynFtE3CEVFjKVCzy3ABAiCUl3JDhOOHj3Kzj///OhggtTO2stEVq7JTtDBBCUroZy1HxpaeGAUYIK5olka8qc/fenhzs7OrFjdv2gC87PN9qtZBgUHKpUgPDAoo6yAYM/n53A452zkQTs/56I5kxtEsfRwsEBbzSYoeGO61DyJr2Bh3GZW6kAZAaFKHCjwV+blzRrgIMDOvCznpsADedt8eRvzzQ2lDoAJMAyYAIcPEyJZGjKRAkyAICjVxWECBXfnnXcWmz49N2YuLs5h1dVXRb00ZGlpKXvxxRcjKnXwQYMdC1mWQ/JlJ5hlJoi3aMoeEiDABHNFAxN27959H73NY5mVMElTtmA3c8EKFJjDCOH9EqueBiZBu7b8oaXJ+XXjGDN4wDMp+DyMoMAcBMjzqvVU252Xr/zBW8bgG6cpazCDB/Q87dxgwAQYBkyAYwoTqF8COdECTIAgKNXFYQJpz549SlPbWJp/VkcDE1pbW9ny5cujgwkDVLrgYKIXIAT0TOhexLIcovIZbuyvMFQCTDBXssCEUFkHPqBADRZF4QzNMX/Gom/zIJn3S1ACZU1AHtBjwSRgtwsTlrjyb5f/36cdw/sUFFb5Syd8UMPlytbt1wTwd0c5LyNMULIfaG4amGB27lBgAwZMgGHABMCEqGACBevr7a4fGUcBJkAQlOrSwoR4KhqYQECCVnaIRDpooACDMqWcoWuhASZ41beygjlEMaDHwlAIMMH6vRMJTJCfxq6++s+v19U9cQNPqx8KmMCtlDQoUEHtJ8CzFrT9EALO4c0iMMtssAraA88ZGiZ4yy2UsgbdvKwyJrTzMgT5dualntMeTLBTcgEDJsAwYAJgQgBMmDDhtc0cJvT2Wt9YjB8/Xt7fm/CbcMAECIJSXakAE6KRPgPBn53wtOQwhQmKvCs7lK0Y2gwFwATr904kMGHiRMZEkVZ1+PvxWKzmYKfMwRxACO/ny4G6sTmj5XMsgnM7QbvZGPMeCeHBhGjnpRsXoswBMAEwAYYBE+CIYEJz84NFFRV93cGSDugbqtzc3KS4CQdMSF51SWq6clnH4cDtUpf/28a+DlYm+n92UlfsI4euhf7l5hRLO5jv/lk+f7n2/DsGbXwT2sc6yuVjao8DQREqs2AC82UnTJ0q+koezH7HCDqUtwMmpDJMyM6O/dKQoXoeGK0tbZA80pfMyhxiGbTbacCoex1ByhxiDRPsNGCkbShzAEyAYcAEOCKYQJYD9OlBbwy7u5nL5UqKm3DAhOQVhwmCIDEtH9DDhC4miVrgIAfpZfL42M1CPr6ohwdMhQt0zkF5/0KR/997/nKab6iba8AEKHbKOJjAsxMI4nkbLiqlDfLvkxE4rDiEMgfABNNMgz8byxDom345AN6wuKrwW/Qv36f2Tyj4sxpAC6IRRihLRea7NvPVHXhg7yi1X+ag7Zlg9nzjOXVjNCszaAP4u9V5Pc6zA8yeE2pexp4Jds4b7DwwYAIMAybAUcOElpYWxckgwITklQoNOlhHmT47QQcTlKyEMmZIXojpHMSyDnbY6l5ZyUqg84MIQIlTqsAE6pmwZs2asJswBsIE5itj0K7eoIzzZQlNTcgykYAJ1u+dSGBCTk7sYYI220AUhEHffIpn/1S3lKMoDKj78j7kIIFDB+PSkPrx+mOZ7tcdl4lamKCsmuAta/DNL6/qOW3JgN2lIVUYYJiXJsAP2G+YlxEmaM590De3C6p2mcwNS0MCJsAwYAIcGUx44IHO2cFuKqqrq5XshGQQYEK0okwAOZju62KS7/rRY76ftsuPu+Sgn+87rH2uqLnuFhkIXRITNfvMMhN0ZQ9WouOIgunPm0oTTJ6gZCUEL1tQMxOECDIMlNKJoM/zZi9ors8OpDFAJkolmHDRRRcNeWbDUAowwfq9YwYTamtrg8KEb36T3t+MjR375k55eMTLDEqSdEVNTc035PuWFrp3aWxsvNbj8ZwXaWZDvlC6p87tyUtU0Ha3dw7aTAKzbQmZm1L2UPpioucBmIDrAcOACSkIE2bNemoRfYNQVMTYqVPmNwfULyEZloUkASZEqz4lc0ALEPo6ylQwoDzikMFYeuAFCRoIQM9TsgC8j/3QQD82oGeCAhsE0/4K0b00m1kHXQt9kMJf7hBawWFCYBlEX0d58CwJKGOVSmUOBBPee++9tP1ZACYEiv7eX3bZZfLnpBjwt3bYsGHK39u///3vls//6U9ferizszMikODxeMbIemXEiBH9w4cP/xs/Lz2Wz/3xlVdeeV9nmN+e86yGSXPuui5R37zzkgxtlgEvL0jkvHiGhHFuMGACDAMmwLZggp2lIXuCrRk5xAJMiFYqTJB0pEAFCOo27f+1TzMrT6BMAP82HTRQgIG6LwAm+A5Z5oUK+gyHyF9aeCUMSrAfRgZBUJhgem7KgihHSQUUoFSCCTNnzmS7du0Ku9QhVQSYEPiekYN507+z3GeddRYrKChgb775pumxdu/efR+9zcO9T6mpqWmUj/3nYOceNmzY388991wKwM4N59hKH4UErVZgVuLg20e9DxK4igJKHAATYBgwAY47TEgmASZEq2hggkXJgZcE6KGBPzuhSwpS1uA9rmmGQlzKHALPXy7ay1AIDRNEy7kCJ0BapRJMuPXWW9m6desSDhPmz58fF6gBmODX22+/zb785S8HBQlaE3T429/+FnCcSGAClTWEAglaE1CQ/8U36TBgQpp7ySON9zi2VZ8WtlUzrS9fddecus66LFwjGDABMCEsxRImnDp1ii1fvtzXYDLdfPToUZNXbQITKKD3lT2Ek5mgl3k5QxkrKwvWI0GFDrEqd1AaMIbVD0EtT4gNTEBjR8ieUgkmtLW1KZ8niYQJBBLiBTRCwYSHbtQ2ieSuYR0vvcxeSQpIsI19q9g4R/P5hYIJTqfTtLQhSJaA0lNJ20NBfsuxq6/+8+t1dU/cwJciDGX5PTby7LPPPiJomyuGMJVATJkyZUVdHYIJGDAh3m5dteAmcWvDh9MevPvKcMuMfM9dGf5zfTBha8MJ7fM5YABQgAETkgAmTJjw2mYOE3p7k/8mPJYwgco3ioqK0hIkFBcXK9cqUPZ6JgTABJOeCUYFljNoGjZ6tyulDSbAIWatE7yZBsYGi0pJg3zew/z8fJ/SP8EPARRgYNHnQA8TvD0Sytq9Y0MvHakeux09FKAhhQmTJk1SvtGnz7tI/L3vfY9de+21UR0jGtO5v/3tb8ft/LRaRUiYcEMHe+nlVwyA4TJ2+5YEA4Vt32LFWQ4m1ljM75f6+dHr/O53v8u+8Y1vBHjatGkUoNsGCZqgXvkZ8eN8+cvfkLd/g2VnN3xy+eVX/OTyyy/fEMpjxoz5gyiKp8M9d1ZW1mcTJ078Eb+/gYfevDEmvlkHTBhKmNDa6slzbqs+kLXpjm1C98rheC/BgAkJhAnNzQ8WVVT0dZvGnbL27NmjdPROV5ggX5O0DFboegSDCVJXsNUczGACf67xWyurVRv4U7zlEZrtyjjtuWO+TKQa2OvmqQnylaBed37/jCOHCZpthuvD+zEAJkBcQwkTRo0aFXaAmEmePXs227p1a1gwwbf98tvZFsP2obTV3HzZCgbIQDChoaEhrOwDGA5lao7Z2NhY2YmeCykNE9ra2s52dVY/59hWPaCUEmxf8O6sH3gudz1Zs8u3jXvTHdu1QXzjpuqfymPO8P0XrLvr+1Jr67nK8bYGf64CG7ZVf2a1PxyYcI98LEeQY5nN1TfnR5f94OKV7mF4XwImwGHCBLIcdFpG1Mm0LCQJMMGeQsMEBHSBooaJ8SpVQDNGyC/AhNSHCUpWgOMKdkfCshMeYjdmOdgNHS+xl18x6Y/wrWKW5dCXOwAmwPFyTk7O+/K/+IY4RWECgYRr5cA/62d3bOXBtxLkb/rWz+lxsMwECs6LHvtOqzwu2w8Haj7jJQjBMhM4SOBjWx5cXFawrfrYBes83+fHM4MJChDY2tCv3cZBwuVrNcfaqj+WChIWvOP6wd1FdM2XPNb4XfXYnq8ChgEmwHGCCRRsp8JqDpTWH24pAKVkTpkyJS2DFcCE8EWlEOVhLBWZLMeGUkuU6QWYkAYwIUQwPzQlDlewO35pATMeupFlOW4ATICHzGgkmLowQfmmf/v1vfmPLbuPB96RljmoWQPX94rerAErmMAzIbQAww8PFrztC/jNGjA++c2XKltbvhzyWAosuFk5VkuLJ5+yGfLXy6/Rm4HAMxy022DABDgCmPDAA52zrW5GCSaYN/JLjDZv3hzTP34EIZJDe5kkf0CWHXw3JkcDTICg5FR/fz9gAmACYAKcVs7Ozj5VWVn5Jdxvp3ZmApUzUImCESiEAxOMgb0VTOBZCCWr756tbaKoZBhoxhszE8yaL/IsBOtjeb7qaXUXACYAJsBxgAmzZj21iJovFhXR6gaBN6PUoDCZYALNBTAhtKxhAgRBiRZgAsocUOYAp5NnzJjxLayskbowgbvhp9dv8vUT2L7gXdcPmpXsgGAwwddrwaI3QiiYIG6vHjT2LxC2NfzFCib4ezvc/EeevcBhgvWx1DIGlDkAJsQvvafp0XuXFq99r7W1tUC3vXpj59Lpq/bK23ON22+/fuUv/M/dwLTm+3THMYwxO18iYEKopSGTDSaQli5dCpgQQoAJEJS8GkqYUFBQoGSYReMxY8awioqKqI8T6hzjx4+P6znM/B//8R8p2oDRvMliqAaMCxYsYBdeeKHyt13r888/X3lfhvs3lJ6Tn5+vO9bo0aP7c3Nzj9r1F7/4xfdFURwI99zyc87I5/p/kyZNWoWVFRK7ogMCsfSACQGB/rYFfyKg0LJqQb0ZTPBlIXR+c29lW+uoWGQmGG3WM8HXH2GVvj9CsGOZQw8/aMD7ETAhOpjgWVVxZ/Fj797taSnzbWt9sOiu4g3vLi1+7K9m2+9a1FLngwka4MD339n0wL1m8EEPGPTHDjpHk2MMBUwYOXJkUt6M33PPPYAJQQSYAEHJq6GECVdddVXU57rooovYkSNH4jbP+fPns3Xr1rHBwaHvKrJly5aUXxry8tt/qctOUOenz0rgMOGXv/yl5XW+88472Ze+9CXbfz/lQIht2LAh4P21e/fu++htHs49yvjx438u/158Fs4KAnIQVo4afRgwIU6xkSYbQQ7eZ5vBBLOGiXZhAu+toJQYmPRpCAYTjKs56MoVLI6lzHV7Q+/0ByNbohIGTAhO4Fpaz/nu9A0v6gCAFzDcOW3DO2bbOQQwwgSzwN8KBFhlPiQTTKA/2skqSk8dCpjQ9TLRy3ambzMQGPz3HVzKhOd+wfq8+zj5NAUE77VrUrCWso6/AiZAUKYIMMEvCkbpsyoRIIFkCyaIhr8dlyV2SUizcgfdkrSXXcYuE2mZ2sAyh2Aw4dSpU+yKK65gw4cPD/m384tf/CKrr69nZ86cMbznGLv66j+/Xlf3xA2UPGD3HkUOQEZ+6Utfekf+3fjcBkj4qKKiYjnS6mHAhBiCgyeX/D4gu8CbcWAGDbRAQNQs0ehbetFb5mD1XB8oMPQ/oKyDLM1czGCC/zyakgV+rLUmx/I2a7RaFlL7HBgwIfJfJENgT5CAgnf+r2+cMRPB+FiBDRv+wjMXgsIEA5jgUENbCtHS0naFfltgGUU0MKG4eN96DhPMqhn27duX1DfltGxluKs4hLuaQ1gwwQcHvBu90EAHCbzbpPe8j//6C1YWDDxEIMAECEpeASYkj0LBhFS22jdBZDXevgqhYAKJGoTeeOONStaBVTCfm5vLbr/9dtP31cSJjIkiYzk5fz9OffnCuU/xeDy5hYWFu7Kzsz+2OvdZZ511orKyshnfLMKACbH1kkea9Ksm0IoJ3oA+YL8XFGizE3i/AmrgOHtT9RNZm+7YwsfoVmTQPNcHMrZVf2Z9XnOYwEsdtA0j+TbfsTr9qz5YNVtE3wTAhNjBhEWP3MT7GGgzFbTbORjQZSqY9EwIlangJ3r+kgl+TisIEa/MBI+nbUxV1Rs/37w5827oaclLqpkNpXBhgg8SaJ+vZCyQ3mUdz8mPX96rH+QFCoAJ/KJJTCzrYIcT8mVlF1so3w1LOwYDl3LsWpic80roz0q+JuV0TRI1K/m6OOi6DARel+6FzCHP7VBC5tYtz8vBpKfleRlOn2ow4Qtf+AL7+OOPU/fzJIjSGSYEwAUbMIFr586drLS0VGnWePbZZyvlD3KQzyZPnsxeeOEFy2PIQxj/giJcmMB9xRVXPGrWQyEnJ+f4/PnzJ6C0AQZMgMOGJZplIrXX206/BRgwwR5M0AT2yv+veKyXMgastltlKviyHAwAIhRMMJ2T5tjxgglkOeicnm43iHYUH5hgHMe382wFq3KG1C9z6JLUDuFlHYcDt0td/kCvr4OVadKGpS7jTWkf6ygX/dvl8eXaNGOLYJ7OIwoS22ErblTP4b9Rpef5n9jXUc5EmvOg+by0r6Vc2xm9rN18bgv53AZtzUu0mtdKmtcOFuvYWJmf9hrfojlH30rda7xFBzP62MpyA+AwjFevyaDJOR3yOW9hOwYGbf28Vuqui/55/LoMDBqf41Ahw6B3Xg79vMwgQ7dmXoN25lXhCJiX/9JVMIcyL/2RUg0mDNV8EyHAhNDav38/6+3ttfW8WMCE66677t+puaIRJlx++eUbUdoAAybAkdjXtFFT0mC2MgSuFWBCdEDBG7Ar2Qja0gVvNoIxS8ESJhhKHeyWOfDnmWU5ACbEXgmBCZYZCOkDEygA1vIBPUzoYpKoBQ5y8Fwm6a+ZEqDzY1BwXcY6+vgB6fmi8nz/KdRt/uDbxlwpeNZACeNj/xwGTeY16J97eTnrOOyfG2UOlLXr57ZQN7dBG/PyB9/Gx2qgbgdK2P6pKfMTb9EDCjpvOV3jQc1r8v48VpYv9F+DgPnQfvWa8J83ZQ34n+/fJppAAevr4jBcF4f5ddEeS4EHkje4N86r2zuvQ5p5dQfMK9TMur3zOOQ9r/ExzaHCNwe/ABOSR4AJsVVODmACDAMmJDdQ0PVMoFKIlWopBAyYED1M8IKBlqbH2s36JBi3Rw0TNH0aTHstDFFmwn33bV/Q329xs9zdrTRlSkcNLUzg29M8M0HqYB1l+uwEHUxQshLKmCF5QX+9OsqClhIoGQj07bz2MY2n0gjRBkxQoECZBgKYbQssKVCyFUKUOCjBvyZzwAcDdvC5Ddqal/5b/jJ9cB7DUocAWBEwJzp/OWs/bH4+JSOgvD1oiYMS+GuyBnwggF+TUDDBbA4B2wJLHWhujvJ2yxKHbt+8DCBAnpdDlELDBAUUyHM4NKCbl36bealDKvZMsHMMJRPDB8+m6q9N9yKlfl/ZN1UDXMKUcg6H/xwrLM+xgh20cQ7AhNjqO9+h9zdjl1762pN1dZ0RBf6ACTBgAgzDqQkTNJkBuqDeYrslTDA2c7SxNGQAgOBLU2pggt2VH8KBCZWVzyyjbxDGjKFOzoE3BhRs95gt85AGsgsTTCGBSYaBvpxBE0wlVc8EygSgb/q7mOS7SaPHvtnK2+XHXXLQz/cd1j5XXxpgmoFAQb1mn1lmgq7swRh8GmCBfvpqyYO0w7TOwRIm6MoMqMY/ILAPDNLpOdoMCCMoMJ9bkF4LJjAh0nmpWQNm5zBvWnaLKXywAybMMxeY7Wuy0ntNBkyvicMEJgSUP5iOC4QH9DztdTHCgoB58ecbd3cvtIQJuhII03FqdoMWHnQr8zqkK8FIJZhADfmo2V7oAFR+7RUd7LD3hfISjzPK4262yLdPLQ0pbz/EwucJ2uOEOkeWfI6DIc8BmBB7bdu2ZwULc2lIwAQYMAHXA4ZTHib4V1PwB/n67foSBx9MsNGAMdSYwGM99tfv/vuaDmPmQqxXcwi1NGQ6rwpgFyYEBPoWqy8EW81B25QxoFHjkK7m0KdkDmgBAmUCKGDAG6RJHBQEPE/f+8CXQcCDOR800I8N6JmgwAbBtL8CP4+ujMHQM0HaYZmyYAsmKBkGASUHaq8Ca3gQuN8/N1E3N9PZ2YAJyrzEwHmt5OcdtBnA21VA1oOFlLl7+2HoyhXUuZW3G8BGQI+FActrYgcmKNkPAeMCz63PgFD7JZRryxgMPRNuMQMJSrxqDyao38IbxwUGyvQch/S0DmqkEkygFX2mTp0a9jG6F2UFQBT/W6SCVRj3UVYBNcv0wYAK1nFoIOh7M+xzmAgwIfbavXv3fQwwAYYBE2A402BCOjtSmMCXUUxH2YYJTAsKeMmDmmFgWuaggQNmqzvYPV40CgUTJB0pUAGCuk37f33QHFieQFkG/m06aKAAA3VfAEzwHbLMCxW0GQ7+ngrmt7ve/ghmmQs2yxzswgR9WYNZP4TAuS3kczPNGghe5mAXJijBdVkMVk+wCxOY5ryit5+Acm5jPwWLa+JQMxsGTK6Jw0aZg12YoC+5MOuJoAtDNfMyDAgCE4zBqh2YoIwr16f1pxJMoAC0pqYm/DKHW572ZgwEfgbRNZJ2nAl4T3A4cKjDGgToyhyCniPL9BxGASbEXoAJMAyYAMOACYAJijZv3qwEpumocGCCrdjMomdCIhQfmGCeQs9XXdBDA392QpcUpKzBe1x/hkIomMCsoYHdngk2ywnChwnMGhrYgAm252UFE+JS5hAQySlZBypAsAMTmDU0sAkT7JY5hAcTmDU0sAkTmM0yh1SHCdQzhzr5h/15aPK6fdt9pQkBF5UtyqLVMW5hT58ZCPm+DHaOLMtz6AWYEFvt3MnYlCkn36yt3d4Q6ZrtgAkwYAIMw4AJKQITiov3recw4ejRwBuDPXv2xDTgTiYBJvBN1B+Blz2Ek5lgiPlMyxnKWFlZsB4J/rIG4+O4wQRbDRhtljkEzC0KmGCrAWMMyxwiOpY2I8CizMHkmkQFE2w1YLRR5mBUtDDBVgPG1C9ziFwEBsp1pQpWwb/+mtqHCVbnyJLPcdBmQwbAhNhqwgQmf9YxNmLEp/1YzQGGARNgGDBhCC1/oLja2tpGDiVM8HjaxlRVvfHzzZvNbwyo+VZRURFLRyUvTFBXdhBCOFhJRLQ9EwJggknPhICYMaCcQdOw0btdKW0wAQ5aSKFrwEgBdlkH69PU6VNQH26Zg67RofYYln0I1DFisDE0t3Lt6g6Bz9FMIHQDRjvn9AbzsYIJvv4GhgaLyrf88jkOd5Trz6W8jjJfEB94TVZ6r8lgwHztljkENGA0OYZxhQizMboGjKbzsmjQaLcBozddP2BFCN0x+ZgMgAl03RZqXruysoLkgwJUwkBQxTpbwF/+cLjDInuBjrlQsz3scwQKMCG2ys7G0pAwnC4wocEpPOoQBfl3Me/E9Cb3ZCHCbCMYBkwYQpgwbty4rfEACsGWhpSDzqARdW5ublouDxlrmJBMCp2ZEGw1BzOYwJ8rGlLorVZt4E/xlkdotivjtOc2ZDsYl4ZU4IL2nAaQELDfd1xDloGuT4K3vwEfH7Dko72lIdXjGuYWbL93bu3eg4Sel3HZxdguDekL4soN87zFADRE/dzNSwvMxqvHGtBdE4dJOYYWUBhhgvd1OzRzNLsuIZaG7Dae19AvodtqXoYsAz9MULYEzEv/rXt6LA1p+31Uob2GmuwCJePA+Lugzz4IWJkhi66bseeBeg6H5TkcQc9hJsCE2AowAYZTEyYQOMhy1m8ULnYPo8ct7llXFIgFr09vav5KskMEee6POMSSPtf8xUXI8gBMAFCIE1CIBiYcNat/SANlNkxI4skr6f76ZScTN4fB4NuGfF4rlTnsSOQcknE+fB4Dg/ptDhvlCnGeV4XJHFIFJhBEfuKJJ+LesC+RAkyIrXJyABNgOB1gQmvjpJmi6Dw4S3IXxmJ+xuPHwq2t0hinIBxwCMKgIBS/BZgAmADHESgEgwn33bd9QX9/2t4rWgowIVmlpvtLCaQJShYCZVMMms8rUTPj5QfJE9upWQ2xzZSI/LoEfItd7lCzFQYTNS/123ZjKUWqwISdO3faXskhVQWYEFt95zv0/mbs0ktfe7KurjOiwB8wAQZMSBKYkO/aWVnnGRWP48cqIyErv+qZRfWTGgl8ACYAJmSkW5t/MP6eJf813eg518399riLLv39XYvvqzLbH66vnPS1DWTj9uuufPrHeTnH2eUFx9kbLxxnfS9njjet+SX76pVfTcsb5NSGCUztfxBQejBkJ7cuJaCeAck4r4T+rORrUh6DpSqjuS6GEgefqI5fntuhhMzNvMSBlCowobW1VVkaGJkJgAnhaNu2PSsYloaE4ZSFCf5eCd7fv+KbNhkhgJoVUPD7qroqqUAU3xeFvA+pr0JLk/Proih85ntuXskrJfniS/K2gaDHayy5Vv69/8xsRaoJNc03BPvdV58LmACYkGEv+O4FD8y+fdK6/qXFG5iVqy9qZv98dilbcvkjLNg4O54yplpxtMdJJ984dhmb7CxLyxtka5gAQVCilSow4YYbblCCbcAEwIRwtHv37vsYYAIMp3VmgrfEoFcUSo/wUghvn4XXzJo1xiMzATABzliYcHfzD4rtBryxAgqACYAJEAQlh1IFJowaNYqdOHEirX8WgAmxF2ACDGcOTHDW3lnDwQHvYVA4Y4FHcK3MBkyAARPi5GWz21vDCXpjARQAEwATIAhKDqUCTOjt7WUXXXRRWvdLIAEmxFY7dzI2ZcrJN2trtzd0RtgBHjABBkxITZigBQqi0hTRv6RkKJiAMgcYMCEM39X44NJwA99ogQJgQhLChPfambCtWvZS1vFXw76//oKVyfvKDr6r29x3cKn3OV4/9wvWZ3JowAQISl6lAkxoa2tjixYtSusSBxJgQmw1YQJjosjYiBGf9mM1BxjOPJigD/InyUF+wXECCo0THY8hMwEGTIjVm97TOuaOKY8dH0qgAJiQfDBBBwZe3qvfaQIT1PF68EDbjMCBBJgAQcmrVIAJM2fOZF1dXYAJgAlhKTsbS0PCMGCCam0PBQUm5Fc9UynFZnUIwAQ4o2GC8sZv/sH4O699eOu3Ktf0hOPakv/4v2P/sfiDpTMe+m04zyu76OtHyWb7vjtrw77/XrCThfL80v9i/3VTJ7MzNhV829cfYFO/Up6wm1gOB6SXAyFBIEzYyyQz6GAhwAQISl6lSs+ETBBgQmwFmADDmQsT1EwEQVeqcHlN8w2C/HurggXhmFL+YLKaQ4RzfkS36oTivBPT57inCBGWWcGACRlh+YPHNW7cuK1tbW0j7T5n+vTprWSzfXLQOd3OTQItEUZOF/X09DD5mgRsV4J8pXzAG8B7bV5y0M66vIG/boyvhMEi84BpMw1MQIEVTLAoazAKMAGCkleACckjwITYKicHMAGGUxEmwDBgAoBCxDDhvvu2L+jvD32TsG/fPlZcXJw2N5FBYYKxl4EXDgSWHZj0PPCOld7zPg7a/0B9bkAJg8lzul62BhNGASZAUPIKMCF5BJgQW33nO/T+ZuzSS197sq6uM6LAHzABBkyAYRgwIcmAghVMqKx8Zhl9gzBmDGOnToW+UaDg+5SdgSmgUDDBBwO8UoJ5TWYAH6eHBO+yjucCA35fFkPANg4QDNkJFgDCBxRCZCkAJkBQ8gowIXkEmBB7bdu2ZwXD0pAwDJgAw4AJ6QMUrGBCUdHRHp6SKMfWGaXgMEEf+Pu3+7MHzBoicghgBBFqtkJg88TA43mfawETVHmBhUX5BQkwAYKSV8kME3bu3MluvfXWtG+8yAWYEHvt3r37PgaYAMOACTAMmJA6QIEMmBCe4gkTBFMHhwm6vghBYYJhvMnSkoAJEJS8SmaYQKs4PP7444AJgAkRCzABhgETYBgwIc0MmBCoyGCCf3tYmQkmMn0+77dw0A5MYIH9GbwCTICg5FWywoSjR4+yUaNGsY8//jhjfhaACbHVzp2MTZly8s3a2u0NnRF2UwdMgAETYBgGTEgRmDBx4surOUw4ftz+DQPddKa6gsOEwG/7zXsmGMep2QIhIYDl870lDM8ttQUTrOYKmABByatkhQmtra1s0aJFGZOVQAJMiK0mTGBMFBkbMeLTfqzmAMOACTAMmJDmMMHjaRtz442v/Hjr1vBuGHJzc9nxcOhDEiqS1Ry0GQBWgbxpA0d6vqFhotXztctK6peaNGRL8JIKk9UdABMgKHkVCUzoXuhgDvEW9vTAILMbCoYLEy666CL2wgsvACYAJkSs7GwsDQnDgAkwDJiQMTCBLAed08O9YVi6dKniVFbIMgdD/wNjKYElDCBpgIDVygvWz/c3WNRlJhiPGSRzIRYwod/OeqEQBIWt8GBCN1sojxeVgCp+MIECzZKSkoxb+QEwIbYCTIBhwAQztzZOulbMd+2slDyjhvzcrdIYpyAccNbeWWP8DGltLEnYvELNDQZMiNotbldJviB86Ptjmud6Vmpry7Hc72zYOFQwgbISxowZk9LLRIbbMyGVFC1M6O7uZrNnz86ooAKChkrhwAQlI6GsnR3aIcnPk+IGE8rKypTAOpOyEkiACbFVTg5gAgwnCibIx/qqfP83nVvW9/j9P1ne74y0lwm5wSk86hAF/+9m8U2bhIvdw9SYZNYVBaJwTBSEQeX3tab5BsH7+9rWJuVcky90Oes91fx32DheuKByl1lAL5/zEYdY0ueav7go2HVSzpEndMnzG1DnV/yW9jlLqgpvy3LOXi9c7BpufI5+XpXyvMT3YjUvfh5XnrDDf+1Czy0am52vskm6MN2hFT5UzN4I+flPutwtJcqbu6XpPKcgHMmvWtLMH5cKpc80tbScpwULfH84MOGee3YsjqRiobq6mrW3t6fsTSRggkXw0t2t/GxTGRRBUDIrop4J3QvjChP27duXkT8LwITY6jvfofc3Y5de+tqTdXWdEQX+gAlwpsKEUDCgqKjoOdk93PLvyYD2d6SgoOC32v3Tpk27T/t8SZLOjSSg9H573usovumnHB5wuFBYJd3p9jTl0f7CGQs8gmtlthLDFDpXNbk9+XQ+FRyUvjBLchfSY9p/bUHBJpfUPEno7HTwb+f587Xf2DuUoF4ffFuAjkey8que4YG/8bFxDmbblHkX5P2U5tUZo3np5tLk/rLZYxVgOH9fY+NYNqFP0PMBJmSw5TfDxmDZB8H2W8GE6dN7WukbhJEjGQs3dqSbz1TOTgBMMIlXABIgKO5KRpiQqQoOE7axbxU7mCh6b9ZrOthLL7+i2+fg+4Qa1vHSy+wVLA0pn2fPCoalIeGM+xKwbaQWBtCS7bGGAfIxZ2hhQzRZBuFmJCjBaJ15KYAalBe8Pr3JPVkwmZPyzXv+Nb8JVkqgnMNZv5F/O88D4EX1kxpF0XkwWNDuPf9r2vMbt5mVE6jzcv06xLweMZuXVD/p30LNyw8K1Hl0+uam3+abW03zDdF+xnmP/f+mz3FPMZxPtw0wIQPNMw+cja2zYgkTol0aMpWzE6xgQjroG9/4Bvv617+uvD67lm/U2Lnnnsu++tWvhvU8GIbDs3wDCZiQ9DDBCxJu8AOEh27MYrUrX2Ivv+IFCZp9275VzBxX3MG2+GBD5sKE3bt33weYAKcbDKioqFiuhQF5eXl7tDAgOzv7lBYGjB07tjsUDMjNzT2c7D0TeFYCBeGCRSBqlbkQCAoC9/kDf+HY5VY9DUyCdm2ZQWvjpJnGMWbwgJ5TVCXdybMMjKDAPDAX37vcJMi3My/abjbOztz05xE/NX4eki+taa61mFevtqzBe743nDW33xBpxhhgQooDBP6mCQYSQsGGeMEEyk6gpcQAE5JLN910EzP74IFhODmcKjCBspToOPR5mY6WAwi2devWwOB727dYseMKdscWk2wD030PsRuzrmDNW5I3OwEwAU5nezye3Pnz50/jgXp9fX21fI/XEisYUFlZuUwLAyRJivpb3lRowOjPOmj+ihDk9aoBvfAZXcv8GQuW8aCY90soNATKxp4JEyy+lbcTtC+pKlzqEJ2HtGN4P4TCSunbZvDAbL8WIMRiXrSdsh/M5kY9DYos5hbNz2tJVb5yPi1M0J7vYgugA5iQCWDB2zPBLPPA+yZ5NpIGjNHChFRWOsOEG2+8EQEbDAMmBIUJFFzOmTPHcj812h03blxaZ4n867/+K3vooYfYK68YMgoeupFlOW4wL11QYAJfYUPvmg7KXMhcmLBzJ2Olpf1vX3fdjvmRBlqACYABZjBg8uTJ7XKQv4sH+6NHj94nv08G+ftjxIgR/fL25/l++bNr67Rp0+6NJwyI1ukEE/zBLAXPwueCUKL0E/DGL7q+AxaZDQeylMwGfTBtFbQHnjM0TNCWNQzFvILNzQgT1LlV/TravgaACXDwVKNG5yxBcB7hTRc1FGyjcaUHuzBh4sSXV3OYEEkTRsAEwAQYhlMPJlDGwaWXXsq6urosg8ujR4+yiy66KK3LJCzLHMLOTEADRlJenno/kZ19+hRWc8i0L71aRocLAwTeMd8GDKiqqlr6jW984yoNDCiW33JJG4SnC0ywU+ZgDiCEY/lyoO5tzhg0aA8WnNsJ2u2WEoQLE6KdV/hzC4QJKHMATIg7TFBAgglgsAsTPJ62MTfe+MqPt27NLJAAmADDcCrABGVpSNH4/Kms/dBASKgQDCZ0dHSwmpqaoPPIaJgQZs8EwARV2dlYGjJdYIB8reu1MGDSpEkPa2HAueeee0ALA3Jyct4PFwYkcxANmKD70jJozwOzjGle2iB5pLPNyhxiGbTbacDofR0hyxxiDRPsNGA0zi26TBI0YIR9bwZXSX6+60mebWBWymAXJASDCeT169fHJKKmulO6+QRMSLz+7d/+jZ199tkI2mA4XTITIpAVTKCshPPPP18JMIMps2EC74OgKWcIupoDOblXdABMSG97PJ7CWMKACRMmPKGFATNnzrxVCwMWL158SabDgEyBCTzTwNhgUfk23dmwXqoqvJP+5ftaGyfJgXbBcR7IG2EEHS8//9qfzWpyn+ODD3Jgn1Va/xO75QTa3gRmzzcG53bGUNBN86rzrloR7bwEvtxknrAj1NyMYyK1nfMBJmSQVVig+WOqAQnG5ox+53/ocreUJAIm0KoOtLoDYELixZeGpAaZxoZj999/P6uoqGC//vWv07apGgwnsyNaGjKGMOGuu+5SGueGCioBE9LLQwETcnIAE2IFA2pqar6hhQHFxcXrtDAgNzf3LS0MkB+/DRgAmBAv82wDhyj4l7MsvmkTBwQEDOR93t/bvBPajACzpSH14/mx/MGuGpQLhs8B/3EDVk3wlg44+O/EBZW7tOezuzRkwHltzqvc+62/cV7ac2vm1qMtZ4jl0pCa471hdT7ABDgiB4MJ99yzY3Es+iXQt13yHzu2efNmwIQkgQlGdXd3K8CHflYQBCVGQwET6Hd83rx5bPny5brgce/evUpWwnvvvRfyGIAJgAnh6v776f1NTRhfXhtpbW6qwoRYwwB5/AYtDJCvyzwtDHC73RcCBgAmpEa2NWU2lL4wS3IXJuq1ms0hGebFMyIKROfva0KUTMCACUkJE6ZP72mlbxBGjqSbz+hvJOibcPmPoNIFPNmVaTABIAGCkkPxhgn9/f1s5syZbN26dQGBI/VKoJI0OwElYAJgQiRK1aUh5eB8HA/UybNmzVrI753Il1122eNaGJCTk3MMMAAGTLCf1eCs91QnCgiqJRmz12uzDHgZQyLnZTU3GDAhZWBCPJaGbGlpYS6XK+lvIjMNJhDgMQMJfR1lmhu2MtbRp9nZJfnrhcs62OEI50PnELXnOBz7c0BQqiieMKG3t5eVlpayXbt2RR00AiYAJkSiRMEEmzCgxwADfMc/99xzD2r3T5w4cY32+bW1tXO0MMDj8ZwHGAADJtiz0kch37VTW1IwZOc2KXHwz6skYfMKNTcYMCFjYQIvdzBLs08mZWKZQ6C6mCQH8JwfKGBB6jLZ18c6ykRW1hFJqB94DlE+x2CQcwwm6XWFoFgoXjCBeiRMnTqVHTlyJCbHA0wATIhEkcIESZKuoCC9vLx8uSiKA0aYcPbZZ/9R+83/iBEjToYLA7SwgWAA7g9hwAQYBkyAkwwmkHi5QzILMCFQXZIgB/N9pvsIAgTso6wCXzYBwQBDZoPpOayhBD8HYAKUzooHTFizZo3SbPHEiRMxOyZgAmBCONq/fz974IEeNm7c08enTv3PB6qqXEu1wfz48eO3aIN9IwwYPXr0fu8qA73a8gFuKjGQA68ZmjKBc3B/BwMmwDAMmJBAmDBx4surOUxIgTYHMRVggipdmYMvKyFglJI1IHUF3oRyOGAKGzTnEDXnGAzzHBCUToo1TLj99tuDrs5Aqzd0dXWFHUQCJmQWTKDmnNpVR9ra2pSyRe5rr71W+ZvJLQdCumD/iiuuYCNGTJf/P52J4rSBSZOmrNTChLq6uhptZoAVDMDSkDBgAgzDgAkpAhM8nrYxN974yo+3bs28G3rAhEApYEFTkqDdLlpCgC4mKWutS8wOB1COZdIbIfg5ICh9FCuYQI0WKcBbsWKFZYC4YcMGdskll7CPP/447OMDJqSXV61axS677DIfDDjrrLN0wfrkyZN1sMDj8ehgAgEpLWw4efJkwPXMzsbSkDAMmADDgAkZAxPIctCZnhF1CAEmmKmLSYYmjFbBv2YAKwsDJqjwQd+EMeQ5ICiNFAuYQIE+lTUEyzigZoyjRo1ib7zxRsTnAExIH//85z9n3//+95XmnPT375NPPon59QRMgGHABBgGTABMiLlorfNkWy4SMIEpPQ90pQ30mKCA72GwsgSSvzTBMrOA+ipotyurN/jBA5VJCMhIgDJI0cKEPXv2KI0WX331Vcsx1Aj30ksvZQ8//HDENfKACeiZEK5ycgATYDgdYUKDU3g0y1m/UbjYPSyS5zpEQf6dzjsxvck9WejsdGTCz1dZKUJ0HnTNX1wUq5+xb/WJJveXbVz3R+hnVidJo1x5wo7J9c3VdXWd+tUs1NUk3nDW3H6DcR9gAmwbJtxzz47F8Y7z29vbky5wB0wgEQzQ3rD5QYKScWC4mTNmHwSszCAKJj0PVOBgegxfVoP+HDtAFqA0VjQw4YknnlAyEo4dPMgY1adZBIbz5s1j1dXVUYEAwATAhHB1//30/mastPTltZHemAImwIAJqQkT2tqknGvyha6s0vqf8HEt7llXFIgFr4UDEZTj5PHjuIZHOy5dYAK9XoICznpPtZ3PQjswgbzEle/Ocs5en4zXMONhQktjX50gHDre1NKS8OWHrGDC9Ok9rfQNwsiR9E1WfG/aXC4XW7p0adLcRAImQBCUCEUKE1pbW9ns2bPV9PQNGxgTRcZMjkMrO1x44YVRr+wAmACYEIkiXRoSMAEGTEg/mNDaOCnsgBowwSKudFdeUSA6f19j83h2YUK4xwVMAEzQbY/X0pBmorTb4uJiJUshGQSYAEFQIhQuTKDPzjlz5ihN8HyB4BNPMHbWWaYwgYJGAgHRCjABMCESASbAcGbCBPOAepKall/nGZVpP99Yw4QlVfm3ZeVX/dpOiUM4MCFdSh0AEzIAJvCb0zFjxrDu7u6E30QCJkAQlAiFAxOo1wyVNTz++OOBQWBvb1znmUwwoXtRFnNIT7MzA31sZYWDSTvOsIEYxMSACbEXYAIMpx5M4FkFDlEYUH/nSt6aJbkL+dyMMKG1cdJMURQ+8/2OXlC5i4CBdpy/V4J3TPFNm7QwQg1iC35fVVclFYjicVHI+5CXQ/BAmDIO1KBc1J9LUuEEH9fkdp9DWQqT6usXOkXxkEMQBpUeDXPcU7TlFWrZhfCeqOznny/quM4QZRg8E8J/jYrf0oIC9Rt+0XvsvBNf+1rJvaLoPMTH6Pf7z13uPTcvY/BfM/3xtddEOyfdc4rrfsb3W8EEPo/CGQuWXez9edDYoirpzosj6IkBmACYMKQwgUTNwwgo9Mb5RjiUABMgCEqE7MKEffv2KY0WX3zxxcCd/f2UgmDZMyEWAkwATAhXO3dSv4T+t6+7bsf8zgibrAEmwIAJQw8SrjWUJyypKrwtK/+a3/CMAi0k8PZBeH16U/NXjH0QTKCDZWaC9xvxA6JQesT47T0PhN2Sa1KwngtGmOAQ8/6XAwRlX37VMxw88PPJQbRHcK3MDqefg1lJhXqNXL+m4/Ognu/n53IIxcpra2lpOk9/7krfubUgIfD4aiYC319UKX3bJT9fCxK0z6HXPLnecz19VprBhLsXzyo1ggQrUAGYEK+Uldbui5zCif/ranzRnS+wDwXhxN9c7pYSZZ97b4W6jYJzebvr0PJkhwkTJ768msOEoVxsgQJ5ulFOpAATIAhKhOzAhJ1yVEYZCW+99Zb5AE3PBCqDoD4JsQ4SMwEmfO9732Ny8MpefvllwIQYKC9PvZ/Izj59Cqs5wHBqwAQzOMCzBiq927SQwBso9xbOkL4teAPbaGCCs/bOGuPvNg9uJXdTgTYIDwUTtM0JjWUGRnjAAYGdhobG4N8//3z5Grknt7hdJQH7Nee/u9lVbAYP+LmDHP93dHyPRzqfShHoOnCYYPYcs2vDYcKkysqWAlF8/3KTcgalCWMYJRSACVHDBHbECAlaW9ee68pjzwrOpzqDjUs2mODxtI258cZXfkxNwTNNgAkQBCVCoWBCR0cHu/baa9nJkyetD+LtmXDq44/ZzJkz2aJFiwATItCTTz7J/v3f/5298sorgAkxUHY2loaE4dSECcIxffq99/eupvkGI0zQgIBentKvKU+IKUzQf8uvP1e4MCGazATzEgXVl9Y0197TOHmWsT+C9vyhMhNCHd/T0nSBESZ4j99b2SRdaPYeMsIEvjxnuUlJB2BCAmCCs7F1lm67e29FnnDibZ6loLzxUqDMgSwHnekZUYcQYAIEQYlQMJhw6623Kqve2Ar4enuVJSBphYd4BIhDDxNUUODgy8XeQvBAfV2WMKFvJauQr2fZikMRwQVe5kA9KRobG9MaKgAmwDBggt3MBJPA1LIBo9o/oeA4BcaNEx2PxRom6M9FAXTBMWNvhXBggkMTsE+oab7BzudKqCwA08wCE5igPTdBAn7uUMc3K3MINzOByhyWuIpud4j5x41AAWUOSQATzMABYIJ9LV++XEnVHUoBJkAQlAiZwYT+/n6lrOHhhx+2F+zJ4x+qrGTXulzs448/jss8hxYmeEGCpAcIC73QwBQmRAkSSBwmUC8fKnf49a9/DZgQhXJyABNgONVgglnPhHBggh9GxB8mGLMJwoIJ9JjmIoW/skSoZSgDsx54poHaRFEBLnRui2/+zfofWMEBvj+SnglU3kDbHWJJH89osHNuwARkJgSFCUuWPPfdGKwiFpUo+HXJN8VDCRQAEyAISoSMMIGCdmq0uGvXLtuB3mb583JQFJUyh3hpSGGCAgbKWfuhAWZ2BQJgQvsKViZfR+np6ModjA0Yf/Ob3yhQ4YUXXgBMiED330/vb2rC+PLaSJcYA0yAARMSAxT0qznoV3TQ9UwwruTAyyHUADamZQ6e+knX61ZyMGQThAMTlJinqvA2+TV+bnU8O0BBf438Ky7oSxWK36pZUHV9gVj6Qo13v9m5tdkJgas56I9vtjQkX9bRl/FgYzUHHzzIu/pZOhaWhkwWmODdnl/12Hc4XFCbMSY3TKio+N1y+gZh5Ei1OXgiRQFwdXX1kAEFwAQIghIhLUx4/vnnWUlJCTtw4IDt51NPBU9RERsYMUJpwBgvDSlM6F7EshwSe/qMPZiglkJMZSss4MOGDRvYqFGj2IcffshaW1uZfNNu+v+cnBz205/+1BdwP/HEE3IgXKqAHcCEyISlIWE49WBCJlgN5v1LNVoBh2Q9twornL+vifFc43VcwIQwYYIeIFB636HjjUterMsXDr+OpSHtaygzFAATIAhKhDhMoIA3ZKNFE9GyulQWweK8vG5SZybsOMMOd1TI17LMEijYkTEzwe12s7vuuisteycAJsAwYEKmwwS+lGOwID9+59ZnFYR7buMKEDGbGzVfdM5en8olDikFE1LVqQITSBQIU5DfH+dUCcAECIISIYIJHo9H+T395JNPIjsIfT7KwSGLY2CY9D0T+HbxFsuMhlDSwoSNGzeiAWMMBJgAw4AJyWjLMoXFNZOdotjrMFlJwVhqEM25g5Uw2P5Sm/d9iNGqC+lS4gCYYMOSJBXX1NTMzQSYQFq2bJlS8hBPASbESF0SEwWJdQ0m9SUJ8RoWMrGsgx0ejOB5osR2KDfnXWyhKMpBziBL5UsBxV8EE/7rv/4ruqBuwwYmv/nSp8xBUTdblOWQP0/CWM2BQ4iyFexQBM0TOEz4zne+wyZOnMhefvllwIQotHMn9Uvof/u663bM7wyx1BpgAgyYAJgAw4AJQ+ixY8d2yx86rljChMmT97bzngnHj2fWDT1gQoyUIJjQJYlK0FHWcVgXvCvbpR3+L2z7Oli56L8hDQz2+1hHucikrggggA4m0KnK5XN3xeTL4r6V5bpj+08pv76ydnbYbLv3davPNZD1W3bo5qWMN44Rbgk4HxR7HQ2j4y1laFEpBC1dqAsCn3iCsbPOSjOYMPTiMOGpp55S+lekK0gYKpiQl6d+OZGdffoUVnOAYcAEGAZMSCK3tbWNzMvL20NZCrGCCR5P25iGhpf+O5myEoZKgAkxUoJhgiBQwG3Y7oMJaraAHzgQOKC5ap6gwAbDNtuT0MMEfqwdsaEJ8rHKWMdhLeRQX48glLF2k+0clCgwQcm0GNTtL2s/7AMKWvjgfzkEGIzHDvbyA48BxU4UzFMzQPp9Ng0A06lnQoK0Zs0a9uUvfzmtMxKGEiZkZ2NpSBgGTIBhwISktcfjGUNAobm5uSgWMIEsB51JH1HTt3P79u2L6TEBE2KkRMIEqYN1lOmzE3QwQQnu1YDcSko2QSQlDsrJDDAhpqUOfWxluReE+LIsVMBQxl+zYTsHD4EwITDwtwIBVpkP5i8fMCFe2rNnj7IagWU5RNr1TEiMfvjDH6Ztw0XABBgGTIBhwIQMcV1d5+wRIz7t1/wRhofABQU/S8sb5OAwoU8JwP03aZIcAuv3SV1dTPLtpyBV+/QOViZq9nVI6jEGrc4lj+mTjydaHI/RPnlbl3xc3/5BxssPtPM0zUAgmCH695llJghBAt7AgJieI89hB71OfxYAf+3louh7He3tUkApAh2v3FB64d1hUlZgVXqhmZsmsFcggTzXwx3lujkb4UEATFBggx5yWIIAZWy5JjtBhRqirhTisPKzEYOUUUCRi74tP++885QUfMvALy17Jgy9jKs5ACZEJ5Q5wDBgAgwDJiTAFRW/W47gfuj9pS+9kZY3yNYwgcMCTcAqyTdqvg0cNBAA4Pvl4JkCU99+URmv3o5ySBAMJog6gNDXUWbIZDA7hhckULDLtxgyCHzQwDA2oGeCJogvCwjy1efqt/NSAmO5gjo2AFQIgTAhZt/W6zIfNJkKhowIH8DQwgUjuDBkG1jPU5tdoZ7TCkIgMyH2amtrY5dccgl7440Qn03omRATASbEVvffTz2YBk5Pnrx3ZaSdwQETYMCE5HeDU3hUXZkg78T0JvdkIcKGqzAMmJDQbIa62RMmTNhsZ6xVmQOHGNSAMc4rMcZMS5cuZePHj1fWWo9GKHNQRcE9wQKVHQTCBl0Zg5KVYMgsCFrmoMIESbdThQf+bcbHzKI8wZvB4N3mhwneOXj3BcAE3yHLNT0WDL0ETGBCQLaA2ZwCyhyiLJsIkHYu9P9ybymD1XbvHKzKHMRbdAAiNEww+YnSsctVMAGYEHvR55rtZXHj3DUXMAEwIRJhaUgYTh+YoCynmC90ZZXW/0S42D2MtrW4Z11RIBa8Pr2p+SvJCBEanMIjDrGkL9rlHGHAhIxwZWXlsoqKiuWRwoRkXRoylFavXs3GjBnDtm7dGvExMhYm9PFyAu231jZhghk4iBtMsC4JUE+rgQma7IQdUpAA13tcPzwIAyaYgIOwYEIEZQ7q0zTlHOV+QODLRjCbgwlMMJY62C5z8D7PLMsBMCGBQs+EmCjWMIFWhKB+F4AJgAkwnK4wobVx0kxRdB6cJbkLk2nura3SGKcgHHAIwqAgFL8FmACYANv0xIkTV8+aNWtRJsEEEt2wzZ49O+LnZyRM8IIELSwY8syEgGPYzUzQSw8TmC87gZoTWvdIMJY1WJc5RJqZEOsAm4OBHVQeYtInwbhduy8SmKDr02DSawGZCbEVNZY9depU+E9Ez4SYiGACNWF8+OGHY2L5bzG7/vrr2apVq2J2zFiZXicBBcAEGAZMiCpoJ5iQ79pZWecZlWwZCVn5Vc9I9ZP+jWAHYAJgAhyGx44d2x1sych0hAnRCjCB5G20aBcmeAP/Mn8DBG8zxuh7JuizFwJ7JhgVABO0DRu9Aa6SJUD9HXT9E/RAwLwBo1mav2Z5Re9rLw/omWDsqxADaTIDdHOy2s6ClDlo+ibYWhoyACao10DUZibYXPkBClRrayu78MIL2YkTJ8J/MnomxER/+9vflNcZKz8h/1x27NjB3nrrrZgeN1aOCFyFoSefZPJ7+pMPKiufuaMzwvRnwAQYMCG5TP0Rspz1Gykzwd8rwfu7WXzTJp6xYMxmkMcNGMco+/I0+4QSywyC1saSa+XPgs/MMjon1DTfYPV5oD4PMAEwATb7Zd5o/GXKr1rSrP5yto2MJDNh8uS97bxnQpzLb5NOmVrmoGQiCIbVGGzDBGZYzUHefpgeh8pMCLI6hClM8D633JBeL5is2qB/cWp5hHEJRN25DS0YA8oSgvQM0K3mIM/F99rjsTSk/zqoqylognzddmOjyDAaMIYYE3gs7woWvNxCWwKB1Rxsi3oi1NTUKJ8/J0+ejPxA6JmQlD/beAfsySys5gDD6Q0TQmUmmJVF0PMn1XuulzzSlwgkaPctqSq8LSv/mt9USrHLcgBMAEyAg8EEZ8PGSJ5rBRM8nrYxDQ0v/Xe6ZCVQ2YPdxoNowDgUMuuZkGRSAIEWCER/rB2IqiELUXkWrdZw2223RZdujp4JSSn57ypbvnx5xl6z7GzdikmACTCcYTDB25zxNbMVHsz2qX0OCn5fGcNmjoAJgAnwEMIEshx0pk1ETTfqtNKDy+Vix0N8aweYMBRKAZjgzYCgOUY7y4CyCgjyir6tvuuuu9h5553Hurq6oq9bR8+EpBQ1YKQ+GIMZ+iEAmADDmQ0T5H2WgbwKE4RjotIgMXTZAsocYMAEwISE3bQvW7aM5ebmBg2oAROGQqkAE5jaSyHq5RzjUeIApYso/b2trS26sgat0DMhaX/OKHNAmQMMIzPBXmZCPAyYAJgAB4MJ2j+uea5npba2nGhhwpIlz31XvmdMO4XKUgBMgCAopYWeCTERBf+UUfDJJ59E/f958+ax73//+xkLYO6/n3owDZyePHnvyrq6zogCf8AEGDAhdWFCuD0TABNgwIQEmX5ZXXnCs3aBghVMqKj43XLegJFKcNNRVL9KNrtRpuwFs/SpdHBPpi3PAUFJpJ07dyqfMXETfWBTqQN6JkStvXv3shkzZrAXXnhBgdDR/L+0tFT+sWzI2DIHEpaGhOHMhQnKfqUPgnDAV84QdDWH4Cs6hDnPR3QrTSjOOzF9jntKPDMhYMCElHVro3OWIOR/6HK3lEQKEzJ5aUgIgqBYi9Lc6dtpyoo6cOBA/E6EngkRqXtRFnNIT7MzAyhGipcAE2A4vWACDAMmpDVMcB5pamk5DzAhPNE3SBAEQbEUZSNQg0WPx6OkvcdV6JkQkQAT4i/ABBgGTIBhwIRkBAea5ostLU3nOQXhiN2GjIAJelEfBTsrPkAQBIWSNhvhxRdfHLoTZ3zPhG62KKucdTzdzsodDiYKU9mKgwNqA9TuRSzLIfqD0am3sFvKRCaKmgD1FkCFWOvJJxm78MJPPqisfOaOzgjTigETYMAEGIYBE2JsX48EzR/W/KolzXafbwUTJk/e2857JmRaXE19FMaMGcPa29txBxhEXRK/IS9jHYeH/OTyzb/EduB+PzXeKwvlYE3awTIpPiOQcP755w9NNoL+xOiZoMAEggi3sKfPDPhXUelbySqyyln7wYGAlVWQmRBfYTUHGAZMgGHAhDS0FUzweNrGNDS89N+Z2i+ht7eXVVdXs6KiIrZ161bcCRrV18HKxARABK6Yw4Q+1lGu+bZSoGMPhv18CpiTr79aH1tJc/O9tluCvDbv2Bi/juSHCfS6HfprNBDdUp4EE+hzZMiFngmMwwTp6TOG95y6vXzFwYD3ImBCfJWdrcIErwETYBgwAYYBE9IZJpDXr1+fnusjhiFa+aC4uFgBC5BGFMzLAXfXYALPH0OYoAS7ZR3s8KD549BKXpigvpZ2+bUMmj42vo5MhAndCx3KNTnkfdHGx3bUnyzL3qBnArOGCf59Kjjylz8AJsRXgAkwDJgAw4AJgAkZq6QJFJJFFMxTsJ3I81vBhL4OVq5kTdgMCszGh3uMZFXfSt/rGAy2Ld4/rmSGCXQ9HOWs/ZDhGhm3WYj6q9x6661MvvljR44cSY7XhJ4JQWCCdhj1TyhXgELXQsCEeAplDjAMmADDgAkZBhOWLHnuu/FcDj2VRQFEpgKGLkl/IydIXd6Aq491lOlLBfyZC11MogC2q4OVBe2zYDFOKasQ/D0aOiRvKYLVLP1lC1Ko9IWuhV4wMaibx0JRVJ47aDpe8/qVb/n9AbN6GPX8UtcO+fX4e0u06+CEN5vBdx212QCGfcHKLpT5qMceNM493NfGjK+DH180vN4gWQ0m5RRamNC3spyJ5dpjyPNxiKys/bDunA6a98Bhw3VQyw/UIY6ADAvdsZVj6OdtmmnQzc+lvR7dypykHQOWGRqnTp1ira2tCkS47bbb2MmTJ5PjFxQ9E5htmKDpoaDAhPIV7CBgQlx0//3Ug2ng9OTJe1fW1XVGFPgDJsCACTAMAyakCEyoqPjdct6AEV/KB2r16tUsNzdXadZIQUXGKSAzwQsSfGCBN2jkQIEggREwmB7YZJzx2F3eAN1OmYMeKpgnMpQrJRv6gFt9XlnHYf1zgmQsmMEEUQMQ/OUFmv2aoJ32S100x8B9yhyVsgvzF6wtXdDOQwmuxcDXtpK/tkEW/HXYzmJQj6m9xtrj6DITlGOW++GHHPSXL5RYme5aOOTx7ay9zBvQM+1273EUWKCFKOocyglKHDacI9jM5WsUCBPUHgrl7YdMr9GaNWuUpR5nz57N3nrrreT63UTPBGYJE4wrOci+hY9RwIK3/AGrOcRFWBoShgETYBgwIUNgQqYuDRnuDTX1UqCVH9avX59ZL94IE0x7KKhgQFI2av8f9MCB48yaPYbdM0EFEAFwgIUJE7zf6ivfohvPYJqZoAlQtVkCwcooTPfRecuDBPXeeZWV6bIYooYJ2tcbZmylzRLQlzlogn4v8FioZHAs9GYdcDAR2HFfn9WgP44eUphkOwSZZzgwgZZ6lD8z2auvvpqcv5vomQAlqQATYBgwAYYBEwATIIP27NmjBBfUqLG7uzszXvRQwgSzY9uGCV2+MgOrzISwyxy8+4ylC2HBBNNzeqXABP23p9yWr4FxcCAElAtEXebgHS9qXu+g+QQC511mBhO8c1UeU9C+UP7ZDipZBwsJICjHUYP7YMf0HccLF6zKJ0LOO8Iyh6RWxvdMgJJRgAkwnHkwocEpPOoQBf/vbfFNm4SL3cNoX4t71hUFonBM/js9SPsm1DTfEIvfZfmcj9A582csWCa4VmZrt2c56zcKF7uGa87/XqzPDwMmACYAJkQkWkJy/PjxygoQaa+kz0zQQ4SgiqYBo6ZfAZV1xC8zIYS8QbckSfrAOYIGjIEwwfz1DpqdXwMorDMT+HgK4HewheUd/h4HC3ewwx1e0HC4w3vMAdNj8p+zGvSrvRXMshn4vJWSCLOGikEaMH7zp7tYV3e3fC1SiCigZwKUhHryScYuvPCTDyorn7mjs7MzIqAAmAADJqSOW1ulMU5B6HUU3/RTDg84XCisku50e5ry5P0HCmcs8FDA39Ym5bgKnaua3J78aF83hwmCUPyWa/7iIn48LUzwzi/g/HWSuwAZIYAJcAxgwuTJe9t5z4Q4f8kFpaICeiZ4ex0Yeyb4xkQBE7zbfCUHSrAtWPdMCDsY9/ZVMPQvsLU8ouZcYcGEMHsmhJq/djlH/dKPgUs9hnptQff3WfQiCIAJ3mwGi8wEXymDdIu+l0K5xCTeJ8F3zAH/MR2By1oqfRREfXNGy3mbrs6gljSo81D3LquUH3/5IlZUVMS2bNmSWjABPROgJBRWc4DhzIIJBA2y8queqazzjDLbr2YFFLw2vck9WYgQMAaDCVkTr/5lVX7WM4WV0rd5doIWJsTz/DBgAmCC7La2tpE33/y7tt5e3ARFK2rStmzZMmUFiLSR6dKQvHkiT0cPhA2RwQRmWM1BDsgP0+NQzRzDekGa0gXv3C2/mTcvPQirzMHsnEFXc7Be0SGwL4Kxz4HxtbVbNnJkxtdhXMmBGtZZNbL0lln4yj/a5feIN+vAbGlIPv4WHyzgq0H4oUCwY2p/JsqqDbdojm9cyUHwnsfyZXezeQ7N9f6HIrbi8cdTCyJwoWcClITKzlZhgteACTCcxjCBZyU4a++ssQrUeWaAMXPBdGxjybXy7/5nZuWfZqUJHBp46iddL4rOgzw7wSwzIUs5v1r2AAMmwDGECeT169dPxy1QbG68586dy0aOHKn8u2/fPlwUCIqV+uyv3GClbdu2KUs8UkPVXbt2pf41Qc8EKMkEmADDmQMTvN/6vz69qfkrwb71b22cdK0oCgokMPY3iDozwVm/scntPueaPKErq7T+JwQMjD0TtJAilueHARMi9pKq/GZBcB5pamk5z/Cm3ijkuZ6V2tpyArY7GzYCJmSGKDOhpaVFWf3B5XJlTrNGCIqjAvsoRPa7SQFyWgg9E6AkFMocYBgwwTp+KrzNIQqfC0KJrsdBtDBByUBQgEHBselz3FPmTHQ8poUJgecvjsn5YcCEKH55XCX5Qv4hl7ulxLetpek8pyAcEYT8D822OxtbZyUjTECZQ/x06tQpZSlJataILAUIikaG5SFtaOfOnWzz5s2pWcJgR+iZACWhVq5k7NxzP/tbRcXv7u/sZGjACMNpDBPslDmYAwjhWL63IaI+gyGyMgeCBtRYkWcn1DuzNprBBM353zM7PwyYMGRWOoHmCc/mVy1pNgKG/HzhkNl2LWBIJpiABowQBKWLCOBtkIPsSy65RIF4XV1d6QsT0DMBSlJhaUgYzgyY4A3oH1UD9+D9ELQxFAX9tNJDtMG8eTlDwbG8PPGwo9S8R4Lv/JqGjTBgQvwyEFqazisV8l9yNbpuzheED7VZB8aSBqX0wdmwkf/Lj6E89o4LdrxEwQQsDZkYFRcXK3Xb9M0pBUAQBEUu6oUwb948ObY+i9XX16c3RNAKPROgJBRgAgxnDkzgmQbGBotUUpDlbFgvVRXeSf/yfd6A/3gsVlcwwgQOChyiMCAU37SJtqvzmL3eCByoHAKrOwAmDAlMUEsXAvsjtDY6Z/Ht2kwF7XYOHXimQrDjASZklngJBPVUyM3NVRo29uAHAEFha82aNeyqq65iDz/8MDt58mTmvHD0TICSVIAJMJw5MMEXxOd7g3j+O6sE8ypAoOwFeZ/3dzrvRKyWaTTCBA3ceM/hhQl8nO78AAmACUMNE8z6HWj3+TIO3C0lVttDHQ8wIXNFTeHa29uVtGxa7x4NGyHI+neln4JoCD0ToKTU2rVqz4Rp056/Dz0TYDgzYAIMAyZEABN41gGVNCjZCJqSB56NYMxSSEaYgJ4JyaXe3l4ESxCkEe+DUFNTo2TxrFu3LjNKGEIJPROgJBRWc4BhwAQYBkywCRN4P4RGV36LWZ8E4/ZkhAlYzSH5tXz5cjZ79mylvwIEZYooQ4f3QaD+Io8//jj75JNPcGGGUIAJULjKzlZhgteACTAMmADDgAlWwb+6UgM1UhSYdozl9iSECeT169dPxy1Q8ooyFai/gvzzU76ZXbRoEUohoLTWtddeqzQppT4Ix44dwwUx/2BAzwQo6QSYAMOACTAMmGAz+OeNF42rMvi36xstAiZAsbi5p/4K1Lhx5MiRbOnSpbgoUMqKShieeOIJlPZEIvRMgJJQKHOAYcAEGAZMSKBXSVJx39ix3fuKi9dTCUKsHi8cPXrfjK9+9QfG/SvnL/7Ka3mTj3xUM1e9E9i3j8mRKmNzo3y8aJH6eM+e1HjMg3J6PH167B5TV8s4PaZA7DiVPhj29xcXh3+8Zcvi+7ilRX1MGRXJ/HjrVvXx8uXRP6ZvjI2P+c8rnMdXXTX0j9vb1cdUlx/J4xUrzB/LAfDHkyez5+rq2LXy790tw4ax/3fuuewvbW2+/cr4hx9Ojsdr1qiP162Lz+OOjsgf088KPROgJBMaMMIwYAIMAyYk0GslacrRoqKe1yZM2EzBfqwe3/pP//QawQTj/psvfeSJHmE6eyh7qdqA0RgMExwwezx7Nn2tGPoxP16yP7YKtq1ev/GxFqZoH/NgksOLOD/+s3wn94cvfYn9OCtLqTPfKW8/NWVK6OfbDZZ58G18zI8X6vFQXg9tMG/3sTaYJxkfW71+42OCKXQ8ekzBH8EKerx6tR9e2HlMwWciHtsNhnnwbXzMj+d93H/bbexW+Rrffe657H++8AW2U35Pdnd1qa9XO54fP1kehwrurV6/Bp6YPuaworU1usdxFmACFImwNCQMAybAMGBCmhlLQ2aWKG2cGjbOnTuXjRkzRll2kkoijmPJDigBolVKVq9erQSnUOoIMAGKRIAJMAyYAMOACYAJUBpp3759yqoQvVi2A4qDCFJt3bpVAVZFRUXstttuw/KNaSDABCgSASbAMGACDAMmACZAGSBq5kg3abRSxLJly5SAENkLkB1t2LBBKaWhzBcy/Z/eTwSuoPQQYAIUrtAzAYYBE2AYMCGDYMLkyXvbCSSMHMkYYsjMVU9Pj5K5QAEhLT9J3y7P5X0foIwWZbPsod4iBnV0dCilNChdSF8BJkDhCqs5wDBgAgwDJmQQTFCaMN78uzZkv0NaWQWQVPfe3d2NpfzSVPRzpZ9vS0uLkq2iBUsoW8g8ASZA4So7W4UJXgMmwDBgAgwDJqQzTCCvX79+Om6BIDuS3yu+1HZq6jh79mwl8KTyCHxDndpqbW1l8g08Sl4gnwAToHAFmADDgAkwDJgAmABBIUWBBv8Wm765pnp5rU6dOqVsoxIKBKWJEV13uv70cyBAQKCAMg1GjhzJjh07hgsEhfwdB0yAwhHKHGAYMAGGARMyCCagzAGKlwgmUHd/ni7PGz3ybAY06oudzLJCqJ+BfKOiXPNFixYp15zAAlb0gMJ5XwEmQOEIDRhhGDABhgETMggmoAEjNFQiuEDBLJVK8NIIrShwcblcyj4y9Weg8WSUUKhZBlSKQNeGSk0IEkyZMkW5yS4uLmavvvoq3mRQTAWYAEUiLA0Jw4AJMAyYkCEwAUtDQskkXjZBpm/TKWAmU48GghBaUaDDx/JyCnKqNIckuELZA/w1EEih10pggG6cd+3apRtPGQV8LCALNBQCTIAiEWACDAMmwDBgAmACBCW1CBrw4Jr3A9AG448//rhuPJVV8DFm7jH8AlAmAD++mY2rXdDxr7rqKh/8MN4IG+ejhQO0LCcHBChDgJJFgAlQJAJMSIxbWz15zm3Vh8RtC/40q9VTMFQBamurNMYpCAdFofTILMkd9XljfTzABBgGTIABEyAoJuIBu5mNGQ1aWGFmswwIfiw0nITSQYAJULhCz4TkgAk1P7h7gquzukfcVj0obKtm3Pk/+2Zn3YMtl8m3fGJra2tu4JiGv+T/7I5H69razgZMAEyAYcAEOCRMQM8ECIIgyEyACVC4wmoOyQ0TFHcu+Z+6ttZcc5jg9c/u2CZ0r8y2d970gQlLqgqXiqJwOn+G5BGG4L0GmADDgAkpDxOwmgMEQRBkJsAEKFxlZ6swwWvAhETDhK1zPqp88O5yykRoaVtcXrCt+n1xW8NfaFtLa8s5xjFLHluwVNxafYaAwyx5P2ACYAIMAybAQWECef369dNxCwRBEARpBZgAhSvABGNg7P32v/Obe6s2NT4hbq0ZEDbdsU1YuTL77jbP5a7Oxu3iNnkbZQP8fEEvD+rpuY2PNT5QuLX6f0WeLWDYT8+f+GTNH9TMgoa/FK9bssK5rbovNExQeyr45mYGE4JkJrQ0N40tLRBelIPuQUHI+7C4sqrVKYp9PPhvaWk6zwgDjICg0ZX/3QJR+LPIf755JS9Pl5onqeUXwWFCW5uU48oXusW8a56d0zhJKhDF9+XjDGqPQWMaSwvuL1TPMUjnuOCCqp/XSJ5L5P+K2mNc7Sx8xOz9prznau+sETo7HfF6fwAmwDBgAmACBEEQlJYCTIDCFcocLGCCtpRg0x3bmlubi9QsAmOJwYJ3KdBvafHkm+63U6IgHyNYmcMFjy27T+isy7I8RpCsBG8QvlMUhYHA4LvkLTswocZdN8kpCod4kO/zBVW7ZjW5zzF7vilMsJqDW7o01ByDHwMwAYYBE2DbMMHjaRvT0PDSf6P5IgRBEKQVYAIUrtCA0RomONff/a1OpgamLasW1MvbTmvhQOOm6sfFrdUDzlV313taW0ctXnW7y9PW9g/K+LbF5RM1KzW0Puj2ZRnUrGy5XL5CuswDK5iQt+72Djk4zrIEHSGAwt2LXcUFonBcCfTnN19KQbBum53MBDnYdzc1VXg8nn/gx1ThgvXzzWFC3gfO2kX/RsE+ZUuozxEGr/ja1+4tEMU/a+eo3U+AQPJIX+Iw4fIZ0iL+vkKZAwwDJsBhwgQ0YIQgCILMBJgARSIsDWkCEzSlBErQ+ljj9+Qg/kxgVkE1I5hAATKVHBR0Vh/RB/tq5sI9q+bPVmDEJn85QrCeCS0PNl8x0ZvpwI9vNjcd/PCO072exkkzKdgWimf/VHC5vOfVlyXYKXNY4po0v6BAPKCWSoTObLCCCdObmr/Cr+mcUuExhyicKSkpeVR5/xTftElw+Us1+H49TNAfAzABhgET4DBhApaGhCAIgswEmABFIsCE0DDBmJlgfB7fT8s0UiaBncyEJSsWVwVkJuj6IXgBhrFUIgyYYJaZ4Ha7yuVt7wfChLwPeaCufV59/aSF8s/3dF5xfQcBiVhkJviPn/dhZWVpKx1fgRMhMxMAE2AYMAEGTIAgCIJiLsAEKBIBJoSGCf4sAvOeCb7MA5N+CLrmiaF6JuhAgXzO7dUHA1ZzsDjGrDaPVSBvpx+B5RgOE8LpuWAOE0yOf0HVria3lGd5fm9fBqvsBg4T0DMBhgETYMAECIIgKAoBJkDhauVKtWdCRcXv7kfPBGuYoHzLT6sxdM7pMStjUHsoNKymHgp8JYeSTTW/F7fd/Efar/QqMKzmcMW65nuv6az5LY0xgwl0zsZN1T9TjvmzO7ZJra3nmsGE/J99s7PuwZbLtHPVZU0YVnMoqZzzrWvyxd+IYumbPPgPOsYtXdo4seABed8ZvpJDSan4DH9+OJkJxZWlK9T+COpqDtpMhGsmFqz2nUPIO0GZEHUeT67xGFqYQOUY8rxfUEFE3gntPsAEGAZMAEwwgQnyH/zlvGdCfz9uhCAIgiBVgAlQuMJqDnC8bQUCUtGACTAMmJDyMIG8ZMlz35XvGSEIgiDIJ8AEKFxlZ6swwWvABBgwATABhgETQn6o5QnP+v7gORs2Wu4TnEeaWlrOSzaYsH79+um4BYIgCIK0AkyAwhVgAgyYAJgAw4AJ4YIEDUBocAobnY2ts8z2LanKbxbyXM9KbW05gAkQBEFQMgswAQpXKHOAYcAEGAZMsOkWt6skX8g/5HK3lNjZR01lSoX8l8zGJwomeDxtYxoaXvpvNF+EIAiCtAJMgMLVk08yduGFn3xQWfnMHZ0RdsEHTIABE2AYzgiY0NronGVVuqDCBOHDwKVvBEaZC8kCEyZP3tvOGzAeP44bIQiCIEgVYAIUibA0JAwDJsAwYEIcMhPCcXNzc9HcuXOnx8ryH+ENZOP20aOf2CcIPYzc3t7DenpgGIZhuIdt2bKFXXjhhYAJEGACDAMmwDBgQqwdbs+EcFxcXLy+qKioJ1bOzc09SjZuHzFicr8gTGfk4uLpbPp0GIZhGJ7OysrKkJkAASbAMGACDAMmxC07oaXpPKcgHLG3mkPiVnSwKnMoKjrawzsvo28CBEEQpFV/fz8uAmRb999PZZMDpydP3ruyrq4zosAfMCHEl1j5wk5RyPtgutQ8Sb4sGRWEtrZKY+R77oOiUHpkluQuSFQQ7p1Hr3cehZHOAzABhgETUsZWMKGi4nfLec8E3DNCEARBEBSpsJpD4mHCUAXciQjsARNgGAZMSDKYQF6y5LnvHj2KmyAIgiAIgiJXdrYKE7wGTEgTmLCkqnCpKApn8mcs+rbg/RkAJgAmwDBgAmCC4vXr10/HLRAEQRAEQdEIMCHxMCEeNoMJCQziARNgGAZMAEyAIAiCICidlIllDhTgX+MsWC0H2wM0z/zi+vY6yXM239c4seCBfFH4X9H7OvLyqn5eI9093ttz65BYWrVltquglY/JL7n60cWL5zid+cIe+ZiDgpD3YUntXdVCZ6dDCxNKrnb+MF8U1ePmlbzM4YIx4PY9J++aZ+urJjUXiOKfdc9hTGx05X+3QBT+zOfI93k80j8oz/W+Nu6SWk+1vO98Y2CvvN7SggcKTV6v91jdweZB10wzl0HBsD8YTPC+TuX4VzsLHyH4IRTftElwrcxuaW4ae21+/s/k99WAYH7Ouwv153xFu/9u+fmlBcIL6nXIO1FcWdVaKoqHARNgGDAh42GCx9M2pqHhpf9G80UIgiAIgqLRk08yduGFn3xQWfnMHZ1y8JvuMMEf3HuDUF2w7fkHs32qS96qcddNcorCIfP9geNnuT35mvMNmI6RA2wvpAiECWbPuaBql9Rcd4kCNYzzkPc1uaU8uzDBdx7RYm5u6VLL/fK5ZjW5z/HPPXAu+v1BYIL2+MU3bXJ7mvJNjxlwvYznrFTOyY/rEC2vOWACDAMmZC5MmDx5bztvwHj8OG6EIAiCIAiKXJm0NGRr46SZcvB6WoEDkucS+vadMhEmzWn5P3cvnlUqR7vvU+BL+yhgpG/IeeDurK9fqH67Lf+/Vvo3yjxoLBUeU4LhvJKXa6TmS1rcrpKJyvi8D3WZAkLeB866xY30HP8x+Zim861gwgVX33Rfncdzdmuzq7hA9M6tefEl7qamCoIfyrfwi13FExXI4Q/Y7fRM8B7zuPJ4fvOlmtd7kL9GV774a3p9hnkc1851sWEuTtF/Drsw4fIZ0iL+XvH+jD7nQELNnhAec8iv5/LaO+UfjfSlIOcsDHxdTKQxmnkDJsAwYELmwgTt0pBbt+pvCGh1h9WrGWtpUb18OWPGRo2pOIagSXs7xpDp/0aIlMlj6HrRdcuEMSdPBh9Dv0dmY9ra0m9Mby9jra0YQ16/nrFPPsEYrr17M2PMunWhxzz+OGMDA6HH7NqVgTChePZPjb0ErPZxYOCHCXJA6vbkmwXtxh4JWpig7ZnAjxk0Y4CeM9+8XGCJa9L8ggLhgFpWof/m3i5MaGlyfl0J2un1ulzZAa/XBxPkeTQ1f8WqbMFd5ZxXUCCazsUeTPAfn7Z7537aLOODYAIBGTpnofk5C/2v66ZNwsXuYZrXjp4JMAyYAJighQljxjB26pT/JqG6WtdIKW3GuFyBY8aP198gpeuY4uLAMbTNzpjBQf+YkpL0GEPXTDvmkksyZwz9rvAx9Ptx3nnxG3P99eGPOf/8oRszalTgmIULM3fMbbf5xxCY+sIXEj+GB7E05otfjN+Y//xP/ZisrNQbY2iCGNGY/fvNz/XDH+rHmB3n1luP/LqujkUc9KckTMhXMgmUvgCNVfn3TJpz9/9pbXTO0mYtWGcmRAYTeGbC3fTNuZIBESozwRwm1NdPWkjzzCuu76BzRpqZ4Au6KQgPmplgDRP4MZS5uFzZkWUm6GGCMTPB4mdodU7TzAS321WOzAQYBkwATLjXX+ZAzsn52/G2traRfN+4cQe3Gm8S0mHM2LF93cYx5577Qa/2uqTrmNGj399nHEPb7IzR/rEbM+bPr8Z3DNOMOR63Md5r5hsjX68D6THmzZBjxo07tJWPod8P+ffkWPzGHNwW/pi/vxebMX8LOWbkyFMnjGMmTnx5TaaOkf8udPAx1FcnO/v0x4kd85I8Rq2/9475e7zGzJjx3He0Y+RtZ5JrzKDJmB7jcU6bjeE9DKzGTJ/uHyNJa68wP5e/F4I6xuxcv26OtF9CysEENRg+FHbPhLyq56TmOePV50YCE0zq9/OqdtVJnlzrngnBYYJVDwbtvCLumaDrvxAaJtjtB2ELJvjOYdEzIfg5C9EzAYYBE+AgMIFuJmtqtsytrHxmWXPzg0XafR5Pa+6sWU8tkm8wWsnpM6ZtTFVV91KM6Wml/9M2jFFN14uuWyaMcbtbzgk2hn6PzMc850m9Mc8EHeN2rxwv72vRj2nNyDH090B+/5yFMaol6bHJyTVmbdhjrrtuy7xYjKmt/cUcDi2CjYkGJKQaTCAr377TygveYFW7mgPtu2aif6UHWpmB7/et5hAJTDBZEYFnP1iu5mABE6hnQoMz///zwQL5WCWl4jOiWPomD9hpfGmB8CJfXYKCdWMGBM9E8L7eM7rX6/GcbRbsm82VVoOwmkskMMH3MyooeMq3moMGJnjPeb/mnK9ozqmAAuNqDiWV9Xdeky/+xqEZA5gAw4AJGQkTYBiGYRiGk8WpBhNgOFIDJsBw7IyLEGcDJsAwDMMwnOwGTIAzxYAJMBw74yLE2YAJMAzDMAwnuwET4EwxYAIMx864CHE2YAIMwzAMw8luwAQ4UwyYAMOxMy5CnA2YAMMwDMNwshswAc4UAybAcOyMixBnAybAMAzDMJzsBkyAM8WACTAcO+MixNmACTAMwzAMJ7sBE+BMMWACDMfOuAhxNmACDMMwDMPJbsAEOFMMmADDsTMuQpwNmADDMAzDcLIbMAHOFAMmwHDsjIsQZwMmwDAMwzCc7AZMgDPFgAkwHDvjIsTZgAkwDMMwDCe7ARPgTDFgAgzHzrgIcTZgAgzDMAzDye5UgAlyADht7ty5042WJKnYGBh6PJ7C+fPnY3yE4xljST0eMAGGARMAE2AYhmEYhgETQpqCzXHjxv3v5MmT+42+5pprPujr63v+6NGjPdx33HHHW1OnTu1P1/GHDx/O2PGHDh0aDpgAw4AJgAkwDMMwDMOACSFdW1t707x58/rPnDnDoMzV/v37WXNz81eiyVRIJExo+Nn1mxzbFrwzq81TqD1/w09pe/UZYVs183n7gnddP2guAvSAARMAEwATYBiGYRgGTIhifg0NDR+dPn0aEXUG6/vf/z6rrKz8gcvlyk4lmNDa6slzbr++V9xWPUiQwAwmZG26Y4vQvXK4DjBsbeif9uDdV3Z2djrwOQUDJgAmwDAMwzAMAyYAJkAZBBMoIyHrySV7pNULFonbbj5qByb4tsvPq2xrHYXPKRgwATABhmEYhmEYMAEwAUpRmEBZBqVbG16qWrW4uWBb9fvitoa/TPdmD7SuWnCTuLXmc1+pwpPffEkLApT9YcCElgcXlxVsazhYufLuCmQnwIAJgAkwDMMwDMOACYAJUArDBLVk4eY/zWr1QwE7gX+4MEE517breyetunt2XSeWaIUBEwATYBiGYRiGARMAE6CUhglygF+v/d3g2/MfW3afsHJlNmACDJgAAybAMAzDMAyYAJgAASYEhQnafUqjRU35Q6QwAWUOMGACYAJgAgzDMAzDgAlR2O12j3vkkUeODQwMIKIGTIgpTGhpaRkdDlgIBhN045T+CQ0faldjCBcmoAEjDJgAmACYAMMwDMMwYEKU/uijjw7L8eQgQurMVX9/P1u7du3oaN5HRpgwceLEH8nv//l23+d2YYJZVkE4MAFLQ8KACTBgAgzDMAzDgAmACVDsNCKWMIFcXFz8Y7tAwbJngnElB9mXr1Z7HdDSkI5t1We0+6gMgoMCBRwY9xtWgoBhwATABBiGYRiGYcAEwAQoiWBCuEABhmHABMAEGIZhGIZh2TNmzLjDDCbk5eXtkf/NToY5vvPOO28CJkDxggkACjAMmACYAMMwDMMwHIZnzpx58/Dhw/uNIIHscDhOn3vuuQclSfrXSLvfx8K1tbU3zZs3r//MmTO2os2VR55mWdtvYPq0ctUjn7qJ/fGTD3VU4kchx3+QVOPfMRmfHfb42qQdf93e/2SfDwT+rPfv38/KWhoemfbwwnunr17UGonP+qcvfTixpf4hq/1jyi75w7h/m7Y9mnMYfd1DS+ZhaUcYMAEGTIBhGIZhOG08fvz4LSNGjDAFCVqfddZZJ+rq6mrkeC4hQMHu0pB7Tx5mbYe3sDODWPUhVfX2x//L/uXZxeyzgcCfNa3mkD3nX5nwy+tNQYUtX5DDhIcrmbA1yJiri5jwHyVM2BLFeQwu+Fnjby/udg3H5w4MmAADJsAwDMMwnNKmjISRI0eeCAUSuHNyco5LkpSXzDBh4x93sXmvPgSYAJgQHUyIE1BwrVp8CzIUYMAEGDABhmEYhuGUtcfjKRw5cuQHdkGCpofC3kT0UABMAEwYcpgQB6BQsVb6gWvlyqToQQLDgAmACTAMwzAMw2F74sSJD4miOBAuTKAeCueff/4rRUVFPUPpc88998A//dM/nZ42bRqT76tMXV1dzf593d1s7h9+BJiQ4vrth6+zgcHBxMOEGAOF2pXu62gpSHwGwYAJMGACDMMwDMMp6X/8x398TRCEwXBhQtL7qnx20+/a2OnBMxkYgqe/EgITYgQULt04v/Pile5h+PyBARNgwAQYhmEYhlPW2dnZf007kOCFCTf0/CCjYMLOV25kw7b/kG0fOMMGTPcZA1vzsakCEy6a9ZXd0x6S7ovXag6xXuWhcvWiZfPbPGXISIABE2DABBiGYRiGU94Oh+MTwIRU1/+wxb+qZVlBAIECE15+gX2qKRnY+UodG7b9NvbgR6dZql0lggmVlZU/cLlcEfcdOOeccw42NTVdHMlSp8XFxT++7rrr5tfVoYkiDAMmACbAMAzDMJyBTtsyh389l83//YqM6JmggILnOtkb73aw4dvbbcMEH1Cg5w4MsMEkfG1WPRP6+/vZ2rVrR0fz3o8GJgAowDBgAmACDMMwDMMZ7UgbMCa7R48ezf72t7+lcKbBHaz93Z+ziu03MHEbZQ+cUbMHjv2IDZe3+UoVnutkBzgIUPaFBxPYX7ewafK5ViRhdkKw1Ry8GpFImACgAMOACYAJMAzDMAxnrN1u97izzjrrz+EG63Ig9mZjY+PX5s6dO32o/dRTT/2pp6dnUDYz8759+9jgYDJ+zx4OTKhljm0/ZL/SggEl8L/dOvCPBCZ4zyW9+zk7nWSXLBVgAgcK8nGc6IUAAybAgAkwDMMwDGeUZ8yY4RkxYkS/XZBw1llnfShJUl6i5vvOO++8KQeSqUwLbMEE6d3ThgBf3V7e+zb73AyWACYkBCbAMAyYAJgAwzAMw3DG+sILL3xmxIgRH9kBCXV1dTVyIJeQAKy2tvamefPm9Z85k86NFa1ggn+f2mzR0Dwxg8oc9u/fz5qbm78SzfsQMAGGARMAE2AYhmEYhmNgylAYPny46VKRoiieOfvss/9I6dyJDL6uu+66f29oaPjo9OnTQQPRvScPs7bDW1K0AWMwmGDMRLjdDxQigAnJ3IAxGExI9GoOMAwDJgAmwDAMwzAMG4CCWUPGCy644KW6urqcRM/PLkzY+MddbN6rD6U3TDD2UAgTJiT70pDJABOWVBUuFUXhtPp7kHdiepN7suDtjdDaOGmmvO8zZd8Flbsq66RR+AyBARNgwAQYhmEYhjPSFKxTFoIRJlx++eUbk6FjfUbDBONKDrJvlsc8TaBge7Vuu7EEYqfZmCReEjIZYEJrqzTGWXjNw5LkyfWChduynHM2CBe7h2n3tbVJOa58obuwSrpTcK3MxucIDJgAAybAMAzDMAyYAJgAJVC//fB1NmDSbDIRZQ4NTuHRwirpW2bAgEBDYdXiZsAEGDABBkyAYRiGYRgwATABSlIlpMyh+KZNlJVgHMMzE5z1nmoBy0PCgAkwYAIMwzAMw4AJgAlQZsMEA1i4LSv/mt/ManKfE7DdW/6AzxAYMAEGTIBhGIZhGDAhCWGC2+0e98gjjxwbGBgATABMGFKYQH0SSoWCFyqbmr/CMxCsAAMMAybAgAkwDMMwDAMmJBFMIH/00UeH5XgyaN/A5z94nd3x+jrAhBSXVc+E/v5+tnbt2tHRvI9CNmBsnDTTMbFhHc84UFdvcB6aJbkL6TnUQyHLWb8RGQkwnIEwoXFT9ZPCtgV/amppOQ8wAYZhGIZhOH1gApT6Craag1cj4gkTeC8Ehyh4l0oteYuDhBb3rCsKROGYKAiD/t8T/358lsCACWnqlhZPvnN79RF1WRzABBiGYRiGYcAECDABhmHAhBBWMhI6l+xdsmrBLZHChHHjxm1tbm4uAkyAYRiGYRgwYWj9zjvvvAmYAJgAmADDgAlRWcky2Nawz7Vq8dL8bdUfCtsa/uJqa5ms7Fu1YI6afeB155K9Ultbju+5yv7IYIIkScVFRUU9Ho8nFzABhmEYhmHAhKFxbW3tTfPmzes/c+YMou14aediNuLKdvbG52fiQGx2ssUjhjFp+6fs9EDkMGH//v2subn5K/J/IwYBgAkwDJjgLVnQQ4HWBxdX5G9vOMLBgulzo4AJZPnDx0UZCm1tbSMBE2AYhmEYBkwYmvnZWRpy78nDrO3wloQ0YNy5eDjLdixgv/rsNBsI2K6/roIQOC5WcxiWpTnPzdvZpzx6f/MhNm14NnN4992sC+zfZA9NG84WPhU62A89hxHyHG5m2z/Vv743H5rGhi98yj+fCGBCIlZzgGE4TWHCpIdaas225z92d0u8YAK5pqZmbnFx8XrABBiGYRiGAROSByYkZmnInWyxL0i3gAnSr9hnmiBaBQxT2Q8PfC7PNVZzGMaybt4ecJ4r299gn5/pVjIDyh+k/w964cGtbMfn3rkqoGEhe+rTaACHmn2QpVyHQJhg9xyACTAMmJAQmKDdp5Y5+MsfYgkTwoEEgAkwDMMwDAMmpC9MUMBA+Q/ZgacWsmHZki2YoHteDMoKlIyE8getSxSUQL6CrXjDHF4oWQMVK6IqcVAyEmgO8nUYPkwKhAk2Sx0AE2AYMCFhMCEQHOiBgl2YQOUMxj+oMAzDMAzDcBL7qnxWt3s5Oz0YaW+FnezW4Vey9l+tYBXZWUwUNNkDOxez4dkO/7mmGkCAst8+TFAC/GFygG+WnWA8l8Y3b//MEIyrWQlSwHaTrAFt2YMRBEjafTRevg7b5eswjLIuprAH3/BfhxHDsvxzmmKAGMp+M5ignkfNlAiOLH774etsYHAQMAGGARMSBxPMeiiEAxNGjBjRjz/MMAzDMAzDqQMT6n9/PzsdcWYCwQQKnqlc4Yw/GA4W+EcKE7zlEdKvPouuT0GIrAOmC/JVCDDlQW1Ar/ZLqFih3cZLFgzlCnbOFQIm6KFFeAJMgGHAhLjBhICVHGTzMcrSkIZ9ZmUQ4ZpWdqAVHmilB7P9KHOAYRiGYTjZjTIHPUygAP/MQGDgX/7DA9bfqic7TNCWNChZDxwU7DT0UwhWkmA21j5MiLacAjABhgET0s7Nzc1FBBToX8AEGIZhGIYBE2Jrt9s97pFHHjk2MDCQIJjgD/7VRosmzROTuszBDEBks7IHzZozBoMJ2qwFmo+m/AEwAYYBE+DITJkJZtAAMAGGYRiGYcCE6P3RRx8dluPJoDHo8x+8zu54fV2cYIIx2C/XA4UwYULMGzBK202yHyxpgqa0oc+yzCFUs0QVHJTrgUIMyhyseib09/eztWvXjo7mfQSYAMOACQlzg1PYaPxDm1+1pNlqPGACDMMwDMOACUMDE6KXTZhgllUQBkyI+dKQ3kwD0bA0pJIJsPAp9kb7lcq/viDeAAHMGzDagAlmJRaWMEEFGNm3BIcJwVZz8GoEYAIMAyakLkxwNmy0Ox4wAYZhGIZhwIQUhwkmZQcLvL0OVDBgLEfwgwLT/VNjk5Fglm2QLWrOo1m9QQEGWXyfvjwhsPzAAiYYV3JQyi4+9V4H7fHNzhP90pCACTAMmACYAMMwDMMwDJgQlt9555034w8TMlRKhsFC9pRJacJQnwMwAYYBEwATABNgGIZhGAZMiIlra2tvmjdvXv+ZM2cQ+Mcn0leyGhY+9Wl0K0sEZQnT9KUWEcCE/fv3s+bm5q/I/40YBAAmwDBgQmJhgvYPbZ7rWamtLQcwAYZhGIZhwIT4zc/O0pB7Tx5mbYe3RNGAMYNFJQxXtke80kKIg9vrwRACJmA1BxgGTEgbt7VJOa484dlgQAEwAYZhGIZhwIShgQnRLw0JJVqACTAMmJAxbm10zhKE/A9d7pYSwAQYhmEYhgETABMgwAQYBkyAbcIE55GmlpbzABNgGIZhGAZMAEyAotNvP3ydDQwOAibAMGBCmoEDTfPFlpam85yCcCRYQ0bABBiGYRiGAROGDiaUPt/M7jnwONtybE9AQLr9+P+w1t4nWEvv5gBjfDzGDxjGvxTWeMAEGAZMSBv7eiRo/sjmVy1pDvYcwAQYhmEYhgEThgYmvP3xn9m9B9Vgtf3NXwUEpyuPPG0ayPLxxoyGH2F8QscDJsAwYEJGGzABhmEYhmHAhOjs8XgKN23a9N7AAMoXMlmACTAMmACYAMMwDMMwDJgQlj/66KPDcjw5mPERdQarv7+frV27dnQ07yPABBgGTABMgGEYhmEYBkyAMk8jABNgGDABMAGGYRiGYRgwATABAkyAYcAEGDABhmEYhmHAhNj74MGDRwATIMAEGAZMAEyAYRiGYRgGTLDl2tram+ys5gClt/bv388WL15c1dnZ6QBMgGHABMAEGIZhGIZhwISQ8wNMgFJ1NYcW96wrCkThmCgIg8rvVvFNm4SL3cO0YxqcwqMOUTD8Dpa8NUtyFwJ8wIAJgAm4HjAMwzAMAyYAJkAZBBNaW6UxpUJpV53kLqBzcrCQP2OBR3CtzNbChCxn/UYtZFABQ97/Tm9yTxaiyMaAYcAEwAQYhmEYhmHABAgwIcUyE4y2AgfGbb7t+VXPVNZ5RuGzCgZMAEyAYRiGYRgGTABMgFIUJqjZBgUvVNVVSQWi+L4o5H3IswdaGyfNFEXhM9/v0QWVuyrrpFGRwgQ1k6Hg9elNzV9BdgIMmACYAMMwDMMwDJgAmAClMExwCkKvKJQe0fY0sBP48zKHy2vvrNGOsYIJ/FxOw3gYBkwATIBhGIZhGAZMAEyAUhAmOGs91doAn28vnCF9W9sPgbutTcq5Nl/oyiqt/4lpOQNgAgyYAAMmwDAMwzAMmBA7ezyewk2bNr03MDCAiDqD9cADD8QMJtTU1Py7fI/eEsmxrGCCdp+6ckPeCW3zRH//Aymg/wHKHGDABBgwAYZhGIZhwIQ4+KOPPjosx5ODwYLN9z/tZ//w9BwmbKsO8Oid89hfT5/SjW9+fT3L2n5DDMd/EtfxfzGM/1bY4zekxPjr9v4n+3zgTMDP99SpU2zt2rWjo3kfaTMT5Hv079J9erhAIRhM0I1T+icUHCeg0DjR8ZhDLO2zWuoRDRhhwAQYMAGGYRiGYcCEBMGEvScPs7bDW9iZQWQwpKre/vh/2b88u5h9NmBZ0jIiVjDBe68eNlCwCxN4VkHppeJvRbH0TSuQYAUTsDQkDJgAmACYAMMwDMMwYMIQwISNf9zF5r36EGBCGgCFQesfdUxhQiRAwbJngnElB/odcs24R13xgcoetL9fgSUQDlHQ/w4qK0EgIwEGTABMwLWAYRiGYRgwIWIfPHjwCGCCRn/dwqb96gYm8vKAl15gnw3qL8/OV25kw7YbSw5+yLYPnGEpfIViDhMiAQowDAMmACbAMAzDMAyYkOQwoba29iY7qzlkDkz4H7b4Vx3saQ4FvGChrPdt9rkGKCgw4eUX2Ke6bXVs2Pbb2IMfnWZnUuxV79+/nw0fPpwZ36fJ7tzc3Lfr6+v/TydKFWDABBgwAYZhGIZhwIShnR9gQnBxcPBZCJjgAwrPdbI3BgaCp3okmWhpyOzs7JSDCWR53qeampqukF+GiM8cGDABBkyAYRiGYRgwATAhhtkGd7D2d3/OKrZT+QJlD5xRsweO/YgN16568FwnO2AAAeHABDWT4Q62IgmzE04NfM6efO8FNmDyM0xlmECmUgqUUcCACTBgAgzDMAzDgAmACTGGCbXMse2H7FfangZK4H978MDfW+Zwy7un2elBFhomeM8lvfu5bnwyKNhqDmkAE+4ETIABE2DABBiGYRiGAROSDCY8/8Hr7I7X16U0TJAMQIBvLzf0Q/DrPfZQz40s+2WLBoyACUnhESNGfNTU1GS5NCQMAybAgAkwDMMwDAMmJAgmpLasYIJ/X5ZS5qBvnqgAA4v+B6lY5pBuMIF6JVx00UW/bmpqqkADRhgwAQZMgGEYhmEYMAEwYQhhgkZK/4TbFaCwQ1n60Xqpx1RswBgKJlRWVv4gmlIBq6UhQ9zPY9lIGAZMAEyAYRiGYRhONZjg8XgKN23a9N7AQDqv0mATJnh7KNzyQg3LCgISrGBCsi8NGQwmPPDAAwmBCQAKMAyYAJgAwzAMwzAcBkwYPXr0/mnTpt3H72cS6W9/+9snWlpaWDB3dXWx1AUOFjDBuJKD7Jv7Olm5suJDtW67aQnEdsOYJF8SMhhMOHXqFFu7du3oaN7rkcIEAAUYBkwATIBhGIZhGLYJE1LRF37lUvb56c/TOIMhvRUMJng1IlEwgQOFqqqqpcmQsQPDgAmACTAMwzAMwwn1jBkz7kgXmEB+9NFHUzhDASKgMGidO5FQmED2eDy5+NyAYcAEwAQYhmEYhjPeU6ZMuV8UxYF0gQlut5udOZOMHQGgGCjhMAGGYcAEwAQYhmEYhmHZjY2N18rBVdpkJvz3f/83MhPSUPv372eLFy+uimaJRcAEGAZMiMgtbldJviB86Ptj42zYCJgAwzAMwzB8r5Cfn/87+f5oMNVBwmjnWPbXv/0VkXcaaiiXhlxSVbhUFIXT6vsq78T0JvdkwQsxWhsnzZT3fabsu6ByV2WdNAqfITBgQjqDhJam80qF0meaWlrO04KF/KolzYAJMAzDMAzD9wp1sgoLC3dddtllP5s2bdq9ybCKA3ncuHFb5Tmduueee4Ku5nDHhjY29w8/YmcGkZWQqjo18Dn78du/Mf0ZDhVMaG2VxjgLr3lYktTeCEuqCm/Lcs7ZIFzsHqbd19Ym5bjyhe7CKulOwbUSKzzAgAmZ5AansDHe2QmACTAMwzAMw9GZVptoaGj46PTp00ED0Y1/3MXmvfoQYEIKK9hqDkOZmWCIGR4trJK+ZQYMCDQUVi1uBkyAARNSzGq2Qf5LrkbXzWr5Qv6HLndLCe1rbXTO0qW95bmeldracqKBCc3NzUXhdm8FTIBhGIZhGB4amPD8B6+zO15fB5gAmBA1TNCVORTftImyEoxjeGaCs95TLUTRxwGGARMSBBOcgnBEEJxHePmCsl0pYcg/xMGC6XO9ZQ7OxtZZds8nSVJxUVFRTzhAATABhmEYhmF4aGACFIV2LmYjrmxnb3x+xnpRxsgPzhaPGMak7Z+y0wOpl5mglDnkX/ObWU3ucwK2e8sf8HsKAyakKEwwAgG+3aofgkIR84RnIylxkD98XFS319bWNhIwAYZhGIZhOMNhwpsPsWnDspjIs2EX/Ip9pomYdy4ezrIdxkaRC9ivPjvNYp0/QecalqU5z83b2ad8LjTP4dnM4d13sy6wf5M9NG04W/hU6GA/6HXQHF93bmX3NDZ84VO6bakCE6hPQqlQ8EJlU/NXeAYCBwxovggDJqQZTNDuUz9M/eUPZKW8waTswa7r6upmT5gwYTNgAgzDMAzDcPzt8XgKN23a9F7yLfe4ky0evog9zcGAFyyU/fAA+/zMoB8mSGaAYSr74YHP2ZnBWM1jGMuSA3jjea5sf0OeS7eSGVD+4BveeRE8uJXt+Fwz7+EL2VOfRgo4KPNAvg6fao+Xzcp857N/jmAw4YEHHhiaBoyNk2Y6Jjas4xkH6uoNzkOzJHchPY96KGQ56zciIwEGTEhTmKD/QKD+CSpQUECCoSwiEssfZMsqKiqWAybAMAzDMAzH3x999NFhOZ6MfQZ+HLIDtPDADCb4tpf/kB2IQVmBkpFQ/qB1iYISyFewFW+Ywwsla6BiRUxLHHYuHsGGSdrsBHulDsFgwqlTp9jatWtHR/M+sgMTeC8EhygMqF9MlrzFQUKLe9YVBaJwTNQto+rfj99VGDAhzWAC76FQOkF43i5IkCRpSqhlis4///yX/+Vf/uXpYGMKCwufJyfL0kowDMMwDMOp6G9/+9sngi0LSZ77/zWzu/ZvjKIB40526/ArWfuvVrCKbCpd0GQP7FzMhmc7/CUEU81BgF2YoGYxyAG+WXaC8Vwa37z9M0MwrmYlSAHbjZkDauaCWZmBeeAvX4ft8nUYRqULU9iDb/ivw4hhWf45TTGHGIHHVLepmRKDQWHCZT1LTWGCVyPiDRNgGM5gmBCwkoNs53Wuu9QVH4wfyvoSCG5qtGj2AQ7DMAzDMAwnqa/KZ7XP/yc7PXgmCphAwTP1NDjjT8cPFvgHAIIsdsuv/IG9JUxQIEA2k371WeR9CmxkHWgBBYcAU7TlB95+CRUrtNu88EG4mW3XliXYPZe3zOEWQxaCGWAw0/uf9gfLkABMgGHAhOS22+0eb4eSf/WrX/1Bbm7u0ZKSkkenIzMBhmEYhmE4Ll6yZEn/9773vaCZCdUr/4M1vbQiyswENcA/MxAY+JdreiGYRNByUC4H4LeY9EdIBpigLWlQsh44KNhp6KcQrCTBbKzZdZBf8y2B0CBG5RSACTAMmJA+pqUiR48eva+5ubnIuI//AcR1gmEYhmEYjsy1tbU32VnNYeMfd7F5rz4UB5jgD/7V1QoCmyda9UBIjjIH88wBtUFidxgwQZu1QPPRlD9osw8s+jdECxP279/PFi9eXNXpXVEBMAGGARPSwgQSCCgQWABMgGEYhmEYjp3tLg0ZX5hgDPbLfUBBXZ3BfLnHIWvAKG03yX5gQbMH1NKGPssyh1DNEtXSiXIfUFBAQpahNIKFX+ZgpUQtDQnDMGBC3C1JUrExOwEwAYZhGIZhOM1ggiarYMet1iDBCibEfGlIb6aBaFgaUskEWPgUe6P9SuXfT/2NHAIhQAQrL2hLLHbcGhwkBCt/0OrUwOfsx2//xvRnCJgAw4AJKW11aUl9ull+1ZJmq/GACTAMwzAMwykOE0zKDhZQr4PDasNFMaAcYaoha8Gwf2psMhJMg3VRcx7N6g1q1gDfpy9PCCw/sIAJxpUclLKLT9Xr4CsB0Vp7nuiXhgRMgGHAhNSHCc6GjXbHAybAMAzDMAwPDUx4/oPXWWvvE1HAhAyVkmGwkD1lmVUwdOcATIBhwATABMAEGIZhGIbhIYUJUHRZDQuf+jS6lSWCsoRp+lILwAQYBkwATABMgGEYhmEYTjaYsP34/yhZCi29mwO87p3n2MDgYBjjn5XHD6T3+EerWNbEJrb4tZ8p48+EefzA8S9pxi9jk4ZnMefDP2H3vBF8/NLXHmMXPbMIMAGGARPSFCZoa8HyXM9KbW05gAkwDMMwDMPxscfjKdy0adN7AwP2vzan/gmtJoEvuf3NXwUE16HGnwkY32MZXKfj+J8M4fgtx/YE/HxIDzzwAGACDAMmpIfb2qQcV57wbDCgAJgAwzAMwzAcvT/66KPDcjwZ256FUErp1KlTbO3ataOjeR8BJsAwYELSuLXROUsQ8j90uf//9u5YN6koDOB4rUPlCUwHI69g+gQSwgsQujXsxMGEKONdgTfgFe7KDL4CI6lhcmFwYGOiVxgwRE1FOaecwu9Lftvp8qVpOP+292bvxAQAADHBRJ0rMQHEhBOKCTezuyy7FhMAAMQEIyaAmMDv4WDn4YtZdnd9c3Exe+yBjGICAMDhptPpTEwwYgKICc/Sz2ck7DyA8U3tQ/uxrxETAAAOU6/Xb70a0kwmk6LVatXyPL8UE0BMOHliAgDAYf7n1ZDm9MarIUFMEBMAABATjJgAYgJiAgCAmGDEBBATEBMAAMQEIyYAYoKYAAAgJhgxQUwAMUFMAAAQE4yYICaAmCAmAACw1el03g6Hw28P63GlPt/p9/tiAogJYgIAAPtbLBb36/ukmHDGs1wui8Fg8PqQ7yMxAcQEMQEAQEww5zdXYgKICWICAAB7mc/nX3u93kOWZcWfjMfjYve/IDa/xV6fL/7l/ObP6I91fjQaFavVyvm/nxcTQEwQEwAA2E+3231VqVQ+bz9b/arZbL5fXzRfHHK+Wq1+CnV+fWGt5Hl+6Xyc82ICiAliAgAA8CTEBAjHEiITEwAAIA1iAoRjCZGJCQAAkAYxAcKxhMjEBAAASIOYAOFYQmRiAgAApEFMgHAsITIxAQAA0iAmQDiWEJmYAAAAaRATIBxLiExMAACANIgJEI4lRCYmAABAGsQECMcSIhMTAAAgDWIChGMJkYkJAACQBjEBwrGEyMQEAABIg5gA4VhCZGICAACkQUyAcCwhMjEBAADSICZAOJYQmZgAAABpEBMgHEuITEwAAIA0iAkQjiVEJiYAAEAaxAQIxxIiExMAACANYgKEYwmRbUJCuVz+so0KAADAcZRKpe9iAogJz0K73S77wQ0AAMdXq9U+NhqNl+4pICYAAAAAT+wHnuzecydLg68AAAAASUVORK5CYII="/>
          <p:cNvSpPr>
            <a:spLocks noChangeAspect="1" noChangeArrowheads="1"/>
          </p:cNvSpPr>
          <p:nvPr/>
        </p:nvSpPr>
        <p:spPr bwMode="auto">
          <a:xfrm>
            <a:off x="155575" y="-2262188"/>
            <a:ext cx="9934575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09" y="1682570"/>
            <a:ext cx="7499931" cy="4845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5575" y="2350123"/>
            <a:ext cx="6096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NSDecode</a:t>
            </a:r>
            <a:r>
              <a:rPr lang="en-US" dirty="0" smtClean="0"/>
              <a:t> pseudo code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 smtClean="0"/>
              <a:t>if </a:t>
            </a:r>
            <a:r>
              <a:rPr lang="en-US" sz="1600" dirty="0" err="1"/>
              <a:t>RWr</a:t>
            </a:r>
            <a:r>
              <a:rPr lang="en-US" sz="1600" dirty="0"/>
              <a:t> = 1</a:t>
            </a:r>
          </a:p>
          <a:p>
            <a:r>
              <a:rPr lang="en-US" sz="1600" dirty="0"/>
              <a:t>if </a:t>
            </a:r>
            <a:r>
              <a:rPr lang="en-US" sz="1600" dirty="0" err="1"/>
              <a:t>rd</a:t>
            </a:r>
            <a:r>
              <a:rPr lang="en-US" sz="1600" dirty="0"/>
              <a:t> &gt; 0</a:t>
            </a:r>
          </a:p>
          <a:p>
            <a:r>
              <a:rPr lang="en-US" sz="1600" dirty="0" err="1"/>
              <a:t>NSArray</a:t>
            </a:r>
            <a:r>
              <a:rPr lang="en-US" sz="1600" dirty="0"/>
              <a:t>(</a:t>
            </a:r>
            <a:r>
              <a:rPr lang="en-US" sz="1600" dirty="0" err="1"/>
              <a:t>rd</a:t>
            </a:r>
            <a:r>
              <a:rPr lang="en-US" sz="1600" dirty="0"/>
              <a:t>) = </a:t>
            </a:r>
            <a:r>
              <a:rPr lang="en-US" sz="1600" dirty="0" err="1"/>
              <a:t>WBDat</a:t>
            </a:r>
            <a:endParaRPr lang="en-US" sz="1600" dirty="0"/>
          </a:p>
          <a:p>
            <a:r>
              <a:rPr lang="en-US" sz="1600" dirty="0"/>
              <a:t>end if</a:t>
            </a:r>
          </a:p>
          <a:p>
            <a:r>
              <a:rPr lang="en-US" sz="1600" dirty="0"/>
              <a:t>end </a:t>
            </a:r>
            <a:r>
              <a:rPr lang="en-US" sz="1600" dirty="0" smtClean="0"/>
              <a:t>if</a:t>
            </a:r>
          </a:p>
          <a:p>
            <a:endParaRPr lang="en-US" dirty="0"/>
          </a:p>
          <a:p>
            <a:r>
              <a:rPr lang="en-US" dirty="0" smtClean="0"/>
              <a:t>Using </a:t>
            </a:r>
            <a:r>
              <a:rPr lang="en-US" dirty="0" err="1" smtClean="0"/>
              <a:t>ce</a:t>
            </a:r>
            <a:r>
              <a:rPr lang="en-US" dirty="0" smtClean="0"/>
              <a:t> as a register input, </a:t>
            </a:r>
            <a:br>
              <a:rPr lang="en-US" dirty="0" smtClean="0"/>
            </a:br>
            <a:r>
              <a:rPr lang="en-US" dirty="0" smtClean="0"/>
              <a:t>not in </a:t>
            </a:r>
            <a:r>
              <a:rPr lang="en-US" dirty="0"/>
              <a:t>the </a:t>
            </a:r>
            <a:r>
              <a:rPr lang="en-US" dirty="0" err="1"/>
              <a:t>NSDecode</a:t>
            </a:r>
            <a:r>
              <a:rPr lang="en-US" dirty="0"/>
              <a:t> process </a:t>
            </a:r>
          </a:p>
          <a:p>
            <a:endParaRPr lang="en-US" dirty="0"/>
          </a:p>
          <a:p>
            <a:r>
              <a:rPr lang="en-US" dirty="0"/>
              <a:t>rs1D and rs2D process pseudo </a:t>
            </a:r>
            <a:r>
              <a:rPr lang="en-US" dirty="0"/>
              <a:t>code</a:t>
            </a:r>
            <a:br>
              <a:rPr lang="en-US" dirty="0"/>
            </a:br>
            <a:r>
              <a:rPr lang="en-US" sz="1600" dirty="0"/>
              <a:t> </a:t>
            </a:r>
            <a:r>
              <a:rPr lang="en-US" sz="1600" dirty="0" smtClean="0"/>
              <a:t>  rs1D </a:t>
            </a:r>
            <a:r>
              <a:rPr lang="en-US" sz="1600" dirty="0"/>
              <a:t>= x(rs1)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rs2D </a:t>
            </a:r>
            <a:r>
              <a:rPr lang="en-US" sz="1600" dirty="0"/>
              <a:t>= x(rs2)</a:t>
            </a:r>
            <a:endParaRPr lang="en-US" sz="1600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3081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RISCV_RB Testbench Block Diagram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726" y="83020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Key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rgbClr val="0000FF"/>
                </a:solidFill>
              </a:rPr>
              <a:t>Testbench </a:t>
            </a:r>
            <a:r>
              <a:rPr lang="en-US" sz="1600" dirty="0">
                <a:solidFill>
                  <a:srgbClr val="0000FF"/>
                </a:solidFill>
              </a:rPr>
              <a:t>internal signals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rgbClr val="FF0000"/>
                </a:solidFill>
              </a:rPr>
              <a:t>Unit </a:t>
            </a:r>
            <a:r>
              <a:rPr lang="en-US" sz="1600" dirty="0">
                <a:solidFill>
                  <a:srgbClr val="FF0000"/>
                </a:solidFill>
              </a:rPr>
              <a:t>under test </a:t>
            </a:r>
            <a:r>
              <a:rPr lang="en-US" sz="1600" dirty="0" smtClean="0">
                <a:solidFill>
                  <a:srgbClr val="FF0000"/>
                </a:solidFill>
              </a:rPr>
              <a:t>signals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Testbench </a:t>
            </a:r>
            <a:r>
              <a:rPr lang="en-US" sz="1600" dirty="0"/>
              <a:t>has no inputs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or outputs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Example timing waveform </a:t>
            </a: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CS used for register array in t. </a:t>
            </a:r>
            <a:r>
              <a:rPr lang="en-US" sz="1600" dirty="0" err="1" smtClean="0"/>
              <a:t>diag</a:t>
            </a:r>
            <a:endParaRPr lang="en-US" sz="1600" dirty="0" smtClean="0"/>
          </a:p>
          <a:p>
            <a:pPr marL="0" indent="0">
              <a:buNone/>
            </a:pPr>
            <a:endParaRPr lang="en-IE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IE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03" y="3589377"/>
            <a:ext cx="10681335" cy="30862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911" y="604854"/>
            <a:ext cx="8848770" cy="2970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797" y="1863934"/>
            <a:ext cx="12573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0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" y="1457997"/>
            <a:ext cx="11628120" cy="515627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00206"/>
            <a:ext cx="10515600" cy="626187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RISCV_RB Timing Diagram: all signals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8582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726" y="13857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E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IE" sz="18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009418" y="5225298"/>
            <a:ext cx="474562" cy="48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23" y="273828"/>
            <a:ext cx="12110977" cy="626187"/>
          </a:xfrm>
        </p:spPr>
        <p:txBody>
          <a:bodyPr>
            <a:normAutofit/>
          </a:bodyPr>
          <a:lstStyle/>
          <a:p>
            <a:r>
              <a:rPr lang="en-US" sz="3800" dirty="0" smtClean="0"/>
              <a:t>RISCV_RB Synthesised Schematics</a:t>
            </a:r>
            <a:endParaRPr lang="en-IE" sz="38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81023" y="113226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dirty="0" smtClean="0"/>
              <a:t>32 x 32-bit registers Register components highlighted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Other components are combinational logic (multiplexers, ROMs, arithmetic)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 smtClean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IE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152" y="1800389"/>
            <a:ext cx="1844484" cy="4780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2109" y="900015"/>
            <a:ext cx="1187094" cy="574479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7387" y="2397641"/>
            <a:ext cx="269516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Elaborated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technology-independent)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schematic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32 x 32-bit registers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53355" y="2361021"/>
            <a:ext cx="21891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Synthesised </a:t>
            </a:r>
            <a:br>
              <a:rPr lang="en-US" dirty="0" smtClean="0"/>
            </a:br>
            <a:r>
              <a:rPr lang="en-US" dirty="0" smtClean="0"/>
              <a:t>(technology-specific) </a:t>
            </a:r>
            <a:br>
              <a:rPr lang="en-US" dirty="0" smtClean="0"/>
            </a:br>
            <a:r>
              <a:rPr lang="en-US" dirty="0" smtClean="0"/>
              <a:t>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42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10623</TotalTime>
  <Words>108</Words>
  <Application>Microsoft Office PowerPoint</Application>
  <PresentationFormat>Widescreen</PresentationFormat>
  <Paragraphs>76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inherit</vt:lpstr>
      <vt:lpstr>Office Theme</vt:lpstr>
      <vt:lpstr>RISCV_RB Design Specification</vt:lpstr>
      <vt:lpstr>RISCV_RB Data Flow Diagram (DFD)</vt:lpstr>
      <vt:lpstr>RISCV_RB Testbench Block Diagram</vt:lpstr>
      <vt:lpstr>PowerPoint Presentation</vt:lpstr>
      <vt:lpstr>RISCV_RB Synthesised Schematics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Morgan, Fearghal</dc:creator>
  <cp:lastModifiedBy>Fearghal Morgan</cp:lastModifiedBy>
  <cp:revision>65</cp:revision>
  <dcterms:created xsi:type="dcterms:W3CDTF">2023-02-03T09:32:48Z</dcterms:created>
  <dcterms:modified xsi:type="dcterms:W3CDTF">2023-09-01T12:51:37Z</dcterms:modified>
</cp:coreProperties>
</file>