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0"/>
  </p:notesMasterIdLst>
  <p:sldIdLst>
    <p:sldId id="499" r:id="rId2"/>
    <p:sldId id="476" r:id="rId3"/>
    <p:sldId id="477" r:id="rId4"/>
    <p:sldId id="478" r:id="rId5"/>
    <p:sldId id="498" r:id="rId6"/>
    <p:sldId id="480" r:id="rId7"/>
    <p:sldId id="481" r:id="rId8"/>
    <p:sldId id="482" r:id="rId9"/>
    <p:sldId id="483" r:id="rId10"/>
    <p:sldId id="484" r:id="rId11"/>
    <p:sldId id="485" r:id="rId12"/>
    <p:sldId id="486" r:id="rId13"/>
    <p:sldId id="487" r:id="rId14"/>
    <p:sldId id="488" r:id="rId15"/>
    <p:sldId id="490" r:id="rId16"/>
    <p:sldId id="492" r:id="rId17"/>
    <p:sldId id="500" r:id="rId18"/>
    <p:sldId id="497" r:id="rId1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Architecture and Containers" id="{034C3DF1-856F-4249-ADCC-42CE91373AA9}">
          <p14:sldIdLst>
            <p14:sldId id="499"/>
            <p14:sldId id="476"/>
            <p14:sldId id="477"/>
            <p14:sldId id="478"/>
            <p14:sldId id="498"/>
            <p14:sldId id="480"/>
            <p14:sldId id="481"/>
            <p14:sldId id="482"/>
            <p14:sldId id="483"/>
            <p14:sldId id="484"/>
            <p14:sldId id="485"/>
            <p14:sldId id="486"/>
            <p14:sldId id="487"/>
            <p14:sldId id="488"/>
            <p14:sldId id="490"/>
            <p14:sldId id="492"/>
            <p14:sldId id="500"/>
            <p14:sldId id="49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422"/>
    <a:srgbClr val="10675D"/>
    <a:srgbClr val="13988A"/>
    <a:srgbClr val="5BA829"/>
    <a:srgbClr val="3F741E"/>
    <a:srgbClr val="35611A"/>
    <a:srgbClr val="00B3AA"/>
    <a:srgbClr val="17232A"/>
    <a:srgbClr val="0C2624"/>
    <a:srgbClr val="287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4" autoAdjust="0"/>
    <p:restoredTop sz="87284" autoAdjust="0"/>
  </p:normalViewPr>
  <p:slideViewPr>
    <p:cSldViewPr snapToGrid="0" snapToObjects="1">
      <p:cViewPr varScale="1">
        <p:scale>
          <a:sx n="109" d="100"/>
          <a:sy n="109" d="100"/>
        </p:scale>
        <p:origin x="-808" y="-112"/>
      </p:cViewPr>
      <p:guideLst>
        <p:guide orient="horz" pos="162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spcBef>
                <a:spcPts val="1199"/>
              </a:spcBef>
              <a:buClr>
                <a:schemeClr val="dk1"/>
              </a:buClr>
              <a:buSzPct val="25000"/>
            </a:pPr>
            <a:endParaRPr lang="en-US" sz="1200" dirty="0">
              <a:solidFill>
                <a:schemeClr val="dk1"/>
              </a:solidFill>
              <a:latin typeface="Verdana"/>
              <a:ea typeface="Verdana"/>
              <a:cs typeface="Verdana"/>
              <a:sym typeface="Verdana"/>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BEDBE90-FDBE-A44D-9062-5A5D1585D5B8}"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023181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513" name="Shape 513"/>
          <p:cNvSpPr>
            <a:spLocks noGrp="1"/>
          </p:cNvSpPr>
          <p:nvPr>
            <p:ph type="body" sz="quarter" idx="1"/>
          </p:nvPr>
        </p:nvSpPr>
        <p:spPr>
          <a:prstGeom prst="rect">
            <a:avLst/>
          </a:prstGeom>
        </p:spPr>
        <p:txBody>
          <a:bodyPr/>
          <a:lstStyle/>
          <a:p>
            <a:pPr marL="457158" lvl="1"/>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t>An application runs in a </a:t>
            </a:r>
            <a:r>
              <a:rPr lang="en-US" b="1" dirty="0" smtClean="0"/>
              <a:t>CELL, </a:t>
            </a:r>
            <a:r>
              <a:rPr lang="en-US" dirty="0"/>
              <a:t>which is a droplet execution agent</a:t>
            </a:r>
            <a:r>
              <a:rPr lang="en-US" b="1" dirty="0"/>
              <a:t>. </a:t>
            </a:r>
            <a:r>
              <a:rPr lang="en-US" dirty="0"/>
              <a:t>The</a:t>
            </a:r>
            <a:r>
              <a:rPr lang="en-US" b="1" dirty="0"/>
              <a:t> Cloud Controller </a:t>
            </a:r>
            <a:r>
              <a:rPr lang="en-US" dirty="0"/>
              <a:t>orchestrates the routing and lifecycle of all DEAs in the pool. </a:t>
            </a:r>
            <a:r>
              <a:rPr lang="en-US" b="1" dirty="0"/>
              <a:t>Routers</a:t>
            </a:r>
            <a:r>
              <a:rPr lang="en-US" dirty="0"/>
              <a:t> manage application traffic. </a:t>
            </a:r>
            <a:r>
              <a:rPr lang="en-US" b="1" dirty="0"/>
              <a:t>Health Manager </a:t>
            </a:r>
            <a:r>
              <a:rPr lang="en-US" dirty="0"/>
              <a:t>reports mismatched application states to the CC. A </a:t>
            </a:r>
            <a:r>
              <a:rPr lang="en-US" b="1" dirty="0"/>
              <a:t>service</a:t>
            </a:r>
            <a:r>
              <a:rPr lang="en-US" dirty="0"/>
              <a:t> </a:t>
            </a:r>
            <a:r>
              <a:rPr lang="en-US" b="1" dirty="0"/>
              <a:t>gateway</a:t>
            </a:r>
            <a:r>
              <a:rPr lang="en-US" dirty="0"/>
              <a:t> provides an interface for services (native or external). A </a:t>
            </a:r>
            <a:r>
              <a:rPr lang="en-US" b="1" dirty="0"/>
              <a:t>messaging</a:t>
            </a:r>
            <a:r>
              <a:rPr lang="en-US" dirty="0"/>
              <a:t> bus manages all system communication. Apps are accessed directly through the router while web and CLI clients (e.g., </a:t>
            </a:r>
            <a:r>
              <a:rPr lang="en-US" dirty="0" err="1"/>
              <a:t>vmc</a:t>
            </a:r>
            <a:r>
              <a:rPr lang="en-US" dirty="0"/>
              <a:t>, STS) access Cloud Controller via </a:t>
            </a:r>
            <a:r>
              <a:rPr lang="en-US" dirty="0" err="1"/>
              <a:t>RESTful</a:t>
            </a:r>
            <a:r>
              <a:rPr lang="en-US" dirty="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57158">
              <a:defRPr/>
            </a:pPr>
            <a:endParaRPr lang="en-US" dirty="0" smtClean="0"/>
          </a:p>
          <a:p>
            <a:pPr defTabSz="457158">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8</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5170" y="2972429"/>
            <a:ext cx="6267600" cy="5793600"/>
          </a:xfrm>
          <a:prstGeom prst="rect">
            <a:avLst/>
          </a:prstGeom>
        </p:spPr>
        <p:txBody>
          <a:bodyPr lIns="90492" tIns="90492" rIns="90492" bIns="90492" anchor="ctr" anchorCtr="0">
            <a:noAutofit/>
          </a:bodyPr>
          <a:lstStyle/>
          <a:p>
            <a:endParaRPr/>
          </a:p>
        </p:txBody>
      </p:sp>
      <p:sp>
        <p:nvSpPr>
          <p:cNvPr id="215" name="Shape 21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4267982847"/>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45404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35512029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8"/>
        <p:cNvGrpSpPr/>
        <p:nvPr/>
      </p:nvGrpSpPr>
      <p:grpSpPr>
        <a:xfrm>
          <a:off x="0" y="0"/>
          <a:ext cx="0" cy="0"/>
          <a:chOff x="0" y="0"/>
          <a:chExt cx="0" cy="0"/>
        </a:xfrm>
      </p:grpSpPr>
      <p:sp>
        <p:nvSpPr>
          <p:cNvPr id="39" name="Shape 3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0" name="Shape 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1" name="Shape 41"/>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42" name="Shape 4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43" name="Shape 43"/>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44" name="Shape 44"/>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buClr>
                <a:schemeClr val="accent3"/>
              </a:buClr>
              <a:buFont typeface="Arial"/>
              <a:buNone/>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 name="Shape 45"/>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83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4">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62" r:id="rId8"/>
    <p:sldLayoutId id="2147483683" r:id="rId9"/>
    <p:sldLayoutId id="2147483684" r:id="rId10"/>
    <p:sldLayoutId id="2147483685" r:id="rId11"/>
    <p:sldLayoutId id="2147483686"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6.png"/><Relationship Id="rId6" Type="http://schemas.microsoft.com/office/2007/relationships/hdphoto" Target="../media/hdphoto1.wdp"/><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2.emf"/></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jpeg"/></Relationships>
</file>

<file path=ppt/slides/_rels/slide5.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6.png"/><Relationship Id="rId21" Type="http://schemas.openxmlformats.org/officeDocument/2006/relationships/image" Target="../media/image27.jpe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8.jpeg"/></Relationships>
</file>

<file path=ppt/slides/_rels/slide9.xml.rels><?xml version="1.0" encoding="UTF-8" standalone="yes"?>
<Relationships xmlns="http://schemas.openxmlformats.org/package/2006/relationships"><Relationship Id="rId3" Type="http://schemas.openxmlformats.org/officeDocument/2006/relationships/image" Target="../media/image30.tiff"/><Relationship Id="rId4" Type="http://schemas.openxmlformats.org/officeDocument/2006/relationships/image" Target="../media/image31.png"/><Relationship Id="rId1" Type="http://schemas.openxmlformats.org/officeDocument/2006/relationships/slideLayout" Target="../slideLayouts/slideLayout9.xml"/><Relationship Id="rId2"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3">
            <a:extLst>
              <a:ext uri="{28A0092B-C50C-407E-A947-70E740481C1C}">
                <a14:useLocalDpi xmlns:a14="http://schemas.microsoft.com/office/drawing/2010/main" val="0"/>
              </a:ext>
            </a:extLst>
          </a:blip>
          <a:srcRect t="5795" b="5795"/>
          <a:stretch/>
        </p:blipFill>
        <p:spPr>
          <a:xfrm>
            <a:off x="-13167" y="0"/>
            <a:ext cx="9157167"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pic>
        <p:nvPicPr>
          <p:cNvPr id="8" name="Picture 7" descr="pivotal_whi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110" y="978442"/>
            <a:ext cx="1368554" cy="336279"/>
          </a:xfrm>
          <a:prstGeom prst="rect">
            <a:avLst/>
          </a:prstGeom>
        </p:spPr>
      </p:pic>
      <p:pic>
        <p:nvPicPr>
          <p:cNvPr id="7" name="Picture 6" descr="pivotal_teal.png"/>
          <p:cNvPicPr>
            <a:picLocks noChangeAspect="1"/>
          </p:cNvPicPr>
          <p:nvPr/>
        </p:nvPicPr>
        <p:blipFill>
          <a:blip r:embed="rId5">
            <a:lum bright="70000" contrast="-70000"/>
            <a:extLst>
              <a:ext uri="{BEBA8EAE-BF5A-486C-A8C5-ECC9F3942E4B}">
                <a14:imgProps xmlns:a14="http://schemas.microsoft.com/office/drawing/2010/main">
                  <a14:imgLayer r:embed="rId6">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
        <p:nvSpPr>
          <p:cNvPr id="10" name="TextBox 9"/>
          <p:cNvSpPr txBox="1"/>
          <p:nvPr/>
        </p:nvSpPr>
        <p:spPr>
          <a:xfrm>
            <a:off x="623455" y="1609787"/>
            <a:ext cx="7897090" cy="1231106"/>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cs typeface="Arial"/>
              </a:rPr>
              <a:t>Pivotal Cloud Foundry</a:t>
            </a:r>
          </a:p>
          <a:p>
            <a:pPr>
              <a:lnSpc>
                <a:spcPct val="90000"/>
              </a:lnSpc>
              <a:spcAft>
                <a:spcPts val="1200"/>
              </a:spcAft>
            </a:pPr>
            <a:r>
              <a:rPr lang="en-US" sz="2400" b="1" spc="-100" dirty="0" smtClean="0">
                <a:solidFill>
                  <a:schemeClr val="bg1"/>
                </a:solidFill>
                <a:effectLst>
                  <a:outerShdw blurRad="50800" dist="38100" dir="5400000" algn="t" rotWithShape="0">
                    <a:prstClr val="black">
                      <a:alpha val="40000"/>
                    </a:prstClr>
                  </a:outerShdw>
                </a:effectLst>
                <a:cs typeface="Arial"/>
              </a:rPr>
              <a:t>Services Overview</a:t>
            </a:r>
            <a:endParaRPr lang="en-US" sz="2400" b="1" spc="-100" dirty="0">
              <a:solidFill>
                <a:schemeClr val="bg1"/>
              </a:solidFill>
              <a:effectLst>
                <a:outerShdw blurRad="50800" dist="38100" dir="5400000" algn="t" rotWithShape="0">
                  <a:prstClr val="black">
                    <a:alpha val="40000"/>
                  </a:prstClr>
                </a:outerShdw>
              </a:effectLst>
              <a:cs typeface="Arial"/>
            </a:endParaRPr>
          </a:p>
        </p:txBody>
      </p:sp>
      <p:sp>
        <p:nvSpPr>
          <p:cNvPr id="11" name="TextBox 10"/>
          <p:cNvSpPr txBox="1"/>
          <p:nvPr/>
        </p:nvSpPr>
        <p:spPr>
          <a:xfrm>
            <a:off x="623455" y="4162894"/>
            <a:ext cx="7897090" cy="623248"/>
          </a:xfrm>
          <a:prstGeom prst="rect">
            <a:avLst/>
          </a:prstGeom>
          <a:noFill/>
        </p:spPr>
        <p:txBody>
          <a:bodyPr wrap="square" rtlCol="0">
            <a:spAutoFit/>
          </a:bodyPr>
          <a:lstStyle/>
          <a:p>
            <a:pPr>
              <a:spcAft>
                <a:spcPts val="300"/>
              </a:spcAft>
            </a:pPr>
            <a:r>
              <a:rPr lang="en-US" sz="1600" dirty="0" smtClean="0">
                <a:solidFill>
                  <a:srgbClr val="FFFFFF"/>
                </a:solidFill>
                <a:cs typeface="Arial"/>
              </a:rPr>
              <a:t>Your Name / Title</a:t>
            </a:r>
            <a:endParaRPr lang="en-US" sz="1600" dirty="0">
              <a:solidFill>
                <a:srgbClr val="FFFFFF"/>
              </a:solidFill>
              <a:cs typeface="Arial"/>
            </a:endParaRPr>
          </a:p>
          <a:p>
            <a:pPr>
              <a:spcAft>
                <a:spcPts val="300"/>
              </a:spcAft>
            </a:pPr>
            <a:r>
              <a:rPr lang="en-US" sz="1600" dirty="0" err="1" smtClean="0">
                <a:solidFill>
                  <a:srgbClr val="FFFFFF"/>
                </a:solidFill>
              </a:rPr>
              <a:t>you</a:t>
            </a:r>
            <a:r>
              <a:rPr lang="en-US" sz="1600" dirty="0" err="1" smtClean="0">
                <a:solidFill>
                  <a:srgbClr val="FFFFFF"/>
                </a:solidFill>
                <a:cs typeface="Arial"/>
              </a:rPr>
              <a:t>@pivotal.io</a:t>
            </a:r>
            <a:endParaRPr lang="en-US" sz="1600" dirty="0">
              <a:solidFill>
                <a:srgbClr val="FFFFFF"/>
              </a:solidFill>
              <a:cs typeface="Arial"/>
            </a:endParaRPr>
          </a:p>
        </p:txBody>
      </p:sp>
    </p:spTree>
    <p:extLst>
      <p:ext uri="{BB962C8B-B14F-4D97-AF65-F5344CB8AC3E}">
        <p14:creationId xmlns:p14="http://schemas.microsoft.com/office/powerpoint/2010/main" val="313014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a:solidFill>
                  <a:srgbClr val="2C95DD"/>
                </a:solidFill>
              </a:rPr>
              <a:t>BDS</a:t>
            </a:r>
            <a:r>
              <a:rPr lang="en-US" sz="2800" dirty="0" smtClean="0"/>
              <a:t> </a:t>
            </a:r>
            <a:r>
              <a:rPr lang="en-US" sz="2800" dirty="0">
                <a:solidFill>
                  <a:srgbClr val="2C95DD"/>
                </a:solidFill>
              </a:rPr>
              <a:t>Vision: Make all data products cloud-ready.</a:t>
            </a: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46371" y="3108960"/>
            <a:ext cx="4308793" cy="738664"/>
          </a:xfrm>
          <a:prstGeom prst="rect">
            <a:avLst/>
          </a:prstGeom>
          <a:noFill/>
        </p:spPr>
        <p:txBody>
          <a:bodyPr wrap="square" rtlCol="0">
            <a:spAutoFit/>
          </a:bodyPr>
          <a:lstStyle/>
          <a:p>
            <a:r>
              <a:rPr lang="en-US" b="1" dirty="0" smtClean="0">
                <a:solidFill>
                  <a:schemeClr val="bg2"/>
                </a:solidFill>
              </a:rPr>
              <a:t>Pivotal BDS on PCF</a:t>
            </a:r>
          </a:p>
          <a:p>
            <a:pPr marL="285750" indent="-285750">
              <a:buFont typeface="Wingdings" charset="2"/>
              <a:buChar char="ü"/>
            </a:pPr>
            <a:r>
              <a:rPr lang="en-US" b="1" dirty="0" smtClean="0">
                <a:solidFill>
                  <a:schemeClr val="bg2"/>
                </a:solidFill>
              </a:rPr>
              <a:t>Production:</a:t>
            </a:r>
            <a:r>
              <a:rPr lang="en-US" dirty="0" smtClean="0">
                <a:solidFill>
                  <a:schemeClr val="bg2"/>
                </a:solidFill>
              </a:rPr>
              <a:t> </a:t>
            </a:r>
            <a:r>
              <a:rPr lang="en-US" dirty="0" err="1" smtClean="0">
                <a:solidFill>
                  <a:schemeClr val="bg2"/>
                </a:solidFill>
              </a:rPr>
              <a:t>RabbitMQ</a:t>
            </a:r>
            <a:r>
              <a:rPr lang="en-US" dirty="0" smtClean="0">
                <a:solidFill>
                  <a:schemeClr val="bg2"/>
                </a:solidFill>
              </a:rPr>
              <a:t>, </a:t>
            </a:r>
            <a:r>
              <a:rPr lang="en-US" dirty="0" err="1" smtClean="0">
                <a:solidFill>
                  <a:schemeClr val="bg2"/>
                </a:solidFill>
              </a:rPr>
              <a:t>Redis</a:t>
            </a:r>
            <a:r>
              <a:rPr lang="en-US" dirty="0" smtClean="0">
                <a:solidFill>
                  <a:schemeClr val="bg2"/>
                </a:solidFill>
              </a:rPr>
              <a:t>, </a:t>
            </a:r>
            <a:r>
              <a:rPr lang="en-US" dirty="0" err="1" smtClean="0">
                <a:solidFill>
                  <a:schemeClr val="bg2"/>
                </a:solidFill>
              </a:rPr>
              <a:t>GemFire</a:t>
            </a:r>
            <a:r>
              <a:rPr lang="en-US" dirty="0" smtClean="0">
                <a:solidFill>
                  <a:schemeClr val="bg2"/>
                </a:solidFill>
              </a:rPr>
              <a:t>/Geode</a:t>
            </a:r>
          </a:p>
          <a:p>
            <a:pPr marL="285750" indent="-285750">
              <a:buFont typeface="Wingdings" charset="2"/>
              <a:buChar char="ü"/>
            </a:pPr>
            <a:r>
              <a:rPr lang="en-US" b="1" dirty="0" smtClean="0">
                <a:solidFill>
                  <a:schemeClr val="bg2"/>
                </a:solidFill>
              </a:rPr>
              <a:t>Beta: </a:t>
            </a:r>
            <a:r>
              <a:rPr lang="en-US" dirty="0" err="1" smtClean="0">
                <a:solidFill>
                  <a:schemeClr val="bg2"/>
                </a:solidFill>
              </a:rPr>
              <a:t>PivotalHD</a:t>
            </a:r>
            <a:r>
              <a:rPr lang="en-US" dirty="0" smtClean="0">
                <a:solidFill>
                  <a:schemeClr val="bg2"/>
                </a:solidFill>
              </a:rPr>
              <a:t> (includes HAWQ), Data Flow</a:t>
            </a:r>
          </a:p>
        </p:txBody>
      </p:sp>
    </p:spTree>
    <p:extLst>
      <p:ext uri="{BB962C8B-B14F-4D97-AF65-F5344CB8AC3E}">
        <p14:creationId xmlns:p14="http://schemas.microsoft.com/office/powerpoint/2010/main" val="18969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764339" y="1740810"/>
            <a:ext cx="4223443" cy="2196190"/>
          </a:xfrm>
          <a:prstGeom prst="rect">
            <a:avLst/>
          </a:prstGeom>
        </p:spPr>
      </p:pic>
    </p:spTree>
    <p:extLst>
      <p:ext uri="{BB962C8B-B14F-4D97-AF65-F5344CB8AC3E}">
        <p14:creationId xmlns:p14="http://schemas.microsoft.com/office/powerpoint/2010/main" val="297921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Advanced Key-Value Store and Cache as a Service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Redis</a:t>
            </a:r>
            <a:r>
              <a:rPr lang="en-US" sz="2800" dirty="0" smtClean="0"/>
              <a:t> </a:t>
            </a:r>
            <a:r>
              <a:rPr lang="en-US" sz="2800" dirty="0">
                <a:solidFill>
                  <a:srgbClr val="2C95DD"/>
                </a:solidFill>
              </a:rPr>
              <a:t>for Pivotal Cloud Foundry </a:t>
            </a:r>
          </a:p>
        </p:txBody>
      </p:sp>
      <p:sp>
        <p:nvSpPr>
          <p:cNvPr id="4" name="Content Placeholder 3"/>
          <p:cNvSpPr>
            <a:spLocks noGrp="1"/>
          </p:cNvSpPr>
          <p:nvPr>
            <p:ph sz="quarter" idx="4294967295"/>
          </p:nvPr>
        </p:nvSpPr>
        <p:spPr>
          <a:xfrm>
            <a:off x="366716" y="1451519"/>
            <a:ext cx="5037072" cy="3006179"/>
          </a:xfrm>
          <a:prstGeom prst="rect">
            <a:avLst/>
          </a:prstGeom>
        </p:spPr>
        <p:txBody>
          <a:bodyPr/>
          <a:lstStyle/>
          <a:p>
            <a:pPr marL="342900" indent="-342900">
              <a:buFont typeface="Arial"/>
              <a:buChar char="•"/>
            </a:pPr>
            <a:r>
              <a:rPr lang="en-US" sz="2000" dirty="0" smtClean="0">
                <a:solidFill>
                  <a:srgbClr val="FFFFFF"/>
                </a:solidFill>
              </a:rPr>
              <a:t>Pre</a:t>
            </a:r>
            <a:r>
              <a:rPr lang="en-US" sz="2000" dirty="0">
                <a:solidFill>
                  <a:srgbClr val="FFFFFF"/>
                </a:solidFill>
              </a:rPr>
              <a:t>-provision a pool of </a:t>
            </a:r>
            <a:r>
              <a:rPr lang="en-US" sz="2000" dirty="0" err="1">
                <a:solidFill>
                  <a:srgbClr val="FFFFFF"/>
                </a:solidFill>
              </a:rPr>
              <a:t>Redis</a:t>
            </a:r>
            <a:r>
              <a:rPr lang="en-US" sz="2000" dirty="0">
                <a:solidFill>
                  <a:srgbClr val="FFFFFF"/>
                </a:solidFill>
              </a:rPr>
              <a:t> </a:t>
            </a:r>
            <a:r>
              <a:rPr lang="en-US" sz="2000" dirty="0" smtClean="0">
                <a:solidFill>
                  <a:srgbClr val="FFFFFF"/>
                </a:solidFill>
              </a:rPr>
              <a:t>VMs</a:t>
            </a:r>
          </a:p>
          <a:p>
            <a:pPr marL="342900" indent="-342900">
              <a:buFont typeface="Arial"/>
              <a:buChar char="•"/>
            </a:pPr>
            <a:r>
              <a:rPr lang="en-US" sz="2000" dirty="0" smtClean="0">
                <a:solidFill>
                  <a:srgbClr val="FFFFFF"/>
                </a:solidFill>
              </a:rPr>
              <a:t>Supports </a:t>
            </a:r>
            <a:r>
              <a:rPr lang="en-US" sz="2000" dirty="0">
                <a:solidFill>
                  <a:srgbClr val="FFFFFF"/>
                </a:solidFill>
              </a:rPr>
              <a:t>persistence to </a:t>
            </a:r>
            <a:r>
              <a:rPr lang="en-US" sz="2000" dirty="0" smtClean="0">
                <a:solidFill>
                  <a:srgbClr val="FFFFFF"/>
                </a:solidFill>
              </a:rPr>
              <a:t>disk</a:t>
            </a:r>
          </a:p>
          <a:p>
            <a:pPr marL="342900" indent="-342900">
              <a:buFont typeface="Arial"/>
              <a:buChar char="•"/>
            </a:pPr>
            <a:r>
              <a:rPr lang="en-US" sz="2000" dirty="0" smtClean="0">
                <a:solidFill>
                  <a:srgbClr val="FFFFFF"/>
                </a:solidFill>
              </a:rPr>
              <a:t>Consolidated </a:t>
            </a:r>
            <a:r>
              <a:rPr lang="en-US" sz="2000" dirty="0">
                <a:solidFill>
                  <a:srgbClr val="FFFFFF"/>
                </a:solidFill>
              </a:rPr>
              <a:t>logging and </a:t>
            </a:r>
            <a:r>
              <a:rPr lang="en-US" sz="2000" dirty="0" smtClean="0">
                <a:solidFill>
                  <a:srgbClr val="FFFFFF"/>
                </a:solidFill>
              </a:rPr>
              <a:t>monitoring</a:t>
            </a:r>
          </a:p>
          <a:p>
            <a:pPr marL="342900" indent="-342900">
              <a:buFont typeface="Arial"/>
              <a:buChar char="•"/>
            </a:pPr>
            <a:r>
              <a:rPr lang="en-US" sz="2000" dirty="0" smtClean="0">
                <a:solidFill>
                  <a:srgbClr val="FFFFFF"/>
                </a:solidFill>
              </a:rPr>
              <a:t>VM </a:t>
            </a:r>
            <a:r>
              <a:rPr lang="en-US" sz="2000" dirty="0">
                <a:solidFill>
                  <a:srgbClr val="FFFFFF"/>
                </a:solidFill>
              </a:rPr>
              <a:t>health monitoring, and </a:t>
            </a:r>
            <a:r>
              <a:rPr lang="en-US" sz="2000" dirty="0" smtClean="0">
                <a:solidFill>
                  <a:srgbClr val="FFFFFF"/>
                </a:solidFill>
              </a:rPr>
              <a:t>recovery</a:t>
            </a:r>
          </a:p>
          <a:p>
            <a:pPr marL="285750" indent="-285750">
              <a:buFont typeface="Arial"/>
              <a:buChar char="•"/>
            </a:pPr>
            <a:endParaRPr lang="en-US" sz="1400" dirty="0">
              <a:solidFill>
                <a:srgbClr val="FFFFFF"/>
              </a:solidFill>
            </a:endParaRPr>
          </a:p>
          <a:p>
            <a:pPr marL="285750" indent="-285750">
              <a:buFont typeface="Arial"/>
              <a:buChar char="•"/>
            </a:pPr>
            <a:endParaRPr lang="en-US" sz="1400" dirty="0">
              <a:solidFill>
                <a:srgbClr val="FFFFFF"/>
              </a:solidFill>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9402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Apps safely send </a:t>
            </a:r>
            <a:r>
              <a:rPr lang="en-US" dirty="0">
                <a:solidFill>
                  <a:srgbClr val="FFFFFF"/>
                </a:solidFill>
              </a:rPr>
              <a:t>and receive </a:t>
            </a:r>
            <a:r>
              <a:rPr lang="en-US" dirty="0" smtClean="0">
                <a:solidFill>
                  <a:srgbClr val="FFFFFF"/>
                </a:solidFill>
              </a:rPr>
              <a:t>messages at scale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RabbitMQ</a:t>
            </a:r>
            <a:r>
              <a:rPr lang="en-US" sz="2800" dirty="0" smtClean="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058155" cy="3038475"/>
          </a:xfrm>
          <a:prstGeom prst="rect">
            <a:avLst/>
          </a:prstGeom>
        </p:spPr>
        <p:txBody>
          <a:bodyPr anchor="t"/>
          <a:lstStyle/>
          <a:p>
            <a:pPr marL="285750" indent="-285750">
              <a:spcBef>
                <a:spcPts val="0"/>
              </a:spcBef>
              <a:spcAft>
                <a:spcPts val="600"/>
              </a:spcAft>
              <a:buFont typeface="Arial"/>
              <a:buChar char="•"/>
            </a:pPr>
            <a:r>
              <a:rPr lang="en-US" sz="1600" dirty="0" smtClean="0">
                <a:solidFill>
                  <a:srgbClr val="FFFFFF"/>
                </a:solidFill>
              </a:rPr>
              <a:t>Messaging broker for communication </a:t>
            </a:r>
            <a:r>
              <a:rPr lang="en-US" sz="1600" dirty="0">
                <a:solidFill>
                  <a:srgbClr val="FFFFFF"/>
                </a:solidFill>
              </a:rPr>
              <a:t>between servers, applications and devices</a:t>
            </a:r>
          </a:p>
          <a:p>
            <a:pPr marL="285750" indent="-285750">
              <a:spcBef>
                <a:spcPts val="0"/>
              </a:spcBef>
              <a:spcAft>
                <a:spcPts val="600"/>
              </a:spcAft>
              <a:buFont typeface="Arial"/>
              <a:buChar char="•"/>
            </a:pPr>
            <a:r>
              <a:rPr lang="en-US" sz="1600" dirty="0">
                <a:solidFill>
                  <a:srgbClr val="FFFFFF"/>
                </a:solidFill>
              </a:rPr>
              <a:t>Highly available queues, flexible routing, support for multiple protocols and client libraries</a:t>
            </a:r>
          </a:p>
          <a:p>
            <a:pPr marL="285750" indent="-285750">
              <a:spcBef>
                <a:spcPts val="0"/>
              </a:spcBef>
              <a:spcAft>
                <a:spcPts val="600"/>
              </a:spcAft>
              <a:buFont typeface="Arial"/>
              <a:buChar char="•"/>
            </a:pPr>
            <a:r>
              <a:rPr lang="en-US" sz="1600" dirty="0">
                <a:solidFill>
                  <a:srgbClr val="FFFFFF"/>
                </a:solidFill>
              </a:rPr>
              <a:t>Wide range of client libraries, in all </a:t>
            </a:r>
            <a:r>
              <a:rPr lang="en-US" sz="1600" dirty="0" smtClean="0">
                <a:solidFill>
                  <a:srgbClr val="FFFFFF"/>
                </a:solidFill>
              </a:rPr>
              <a:t>languages</a:t>
            </a:r>
          </a:p>
          <a:p>
            <a:pPr marL="285750" lvl="0" indent="-285750">
              <a:spcBef>
                <a:spcPts val="0"/>
              </a:spcBef>
              <a:spcAft>
                <a:spcPts val="600"/>
              </a:spcAft>
              <a:buFont typeface="Arial"/>
              <a:buChar char="•"/>
            </a:pPr>
            <a:r>
              <a:rPr lang="en-US" sz="1600" dirty="0">
                <a:solidFill>
                  <a:srgbClr val="FFFFFF"/>
                </a:solidFill>
              </a:rPr>
              <a:t>Push button deployment and upgrades of a </a:t>
            </a:r>
            <a:r>
              <a:rPr lang="en-US" sz="1600" dirty="0" err="1">
                <a:solidFill>
                  <a:srgbClr val="FFFFFF"/>
                </a:solidFill>
              </a:rPr>
              <a:t>RabbitMQ</a:t>
            </a:r>
            <a:r>
              <a:rPr lang="en-US" sz="1600" dirty="0">
                <a:solidFill>
                  <a:srgbClr val="FFFFFF"/>
                </a:solidFill>
              </a:rPr>
              <a:t> Cluster</a:t>
            </a:r>
          </a:p>
          <a:p>
            <a:pPr>
              <a:spcBef>
                <a:spcPts val="0"/>
              </a:spcBef>
              <a:spcAft>
                <a:spcPts val="600"/>
              </a:spcAft>
            </a:pPr>
            <a:endParaRPr lang="en-US" sz="1600" dirty="0">
              <a:solidFill>
                <a:srgbClr val="FFFFFF"/>
              </a:solidFill>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49018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2800" dirty="0">
                <a:solidFill>
                  <a:srgbClr val="2C95DD"/>
                </a:solidFill>
              </a:rPr>
              <a:t>Session</a:t>
            </a:r>
            <a:r>
              <a:rPr lang="en" sz="3200" b="0" i="0" u="none" strike="noStrike" cap="none" baseline="0" dirty="0">
                <a:solidFill>
                  <a:schemeClr val="dk2"/>
                </a:solidFill>
                <a:latin typeface="Arial"/>
                <a:ea typeface="Arial"/>
                <a:cs typeface="Arial"/>
                <a:sym typeface="Arial"/>
              </a:rPr>
              <a:t> </a:t>
            </a:r>
            <a:r>
              <a:rPr lang="en" sz="2800" dirty="0">
                <a:solidFill>
                  <a:srgbClr val="2C95DD"/>
                </a:solidFill>
              </a:rPr>
              <a:t>State Caching (SSC) by GemFire</a:t>
            </a:r>
          </a:p>
        </p:txBody>
      </p:sp>
      <p:sp>
        <p:nvSpPr>
          <p:cNvPr id="211" name="Shape 211"/>
          <p:cNvSpPr txBox="1">
            <a:spLocks noGrp="1"/>
          </p:cNvSpPr>
          <p:nvPr>
            <p:ph type="body" idx="4294967295"/>
          </p:nvPr>
        </p:nvSpPr>
        <p:spPr>
          <a:xfrm>
            <a:off x="366717" y="1166468"/>
            <a:ext cx="8410499" cy="3031200"/>
          </a:xfrm>
          <a:prstGeom prst="rect">
            <a:avLst/>
          </a:prstGeom>
          <a:noFill/>
          <a:ln>
            <a:noFill/>
          </a:ln>
        </p:spPr>
        <p:txBody>
          <a:bodyPr lIns="0" tIns="0" rIns="0" bIns="0" anchor="t" anchorCtr="0">
            <a:noAutofit/>
          </a:bodyPr>
          <a:lstStyle/>
          <a:p>
            <a:pPr marL="285750" indent="-285750">
              <a:spcBef>
                <a:spcPts val="0"/>
              </a:spcBef>
              <a:buClr>
                <a:schemeClr val="accent1"/>
              </a:buClr>
              <a:buSzPct val="100000"/>
              <a:buFont typeface="Arial"/>
              <a:buChar char="•"/>
            </a:pPr>
            <a:r>
              <a:rPr lang="en" sz="1800" dirty="0">
                <a:solidFill>
                  <a:srgbClr val="FFFFFF"/>
                </a:solidFill>
                <a:latin typeface="Arial"/>
                <a:ea typeface="Arial"/>
                <a:cs typeface="Arial"/>
                <a:sym typeface="Arial"/>
              </a:rPr>
              <a:t>Configure, manage, monitor, and consume GemFire in a client/server </a:t>
            </a:r>
            <a:r>
              <a:rPr lang="en" sz="1800" dirty="0" smtClean="0">
                <a:solidFill>
                  <a:srgbClr val="FFFFFF"/>
                </a:solidFill>
                <a:latin typeface="Arial"/>
                <a:ea typeface="Arial"/>
                <a:cs typeface="Arial"/>
                <a:sym typeface="Arial"/>
              </a:rPr>
              <a:t>topology</a:t>
            </a:r>
            <a:endParaRPr lang="en-US" sz="1800" b="0" i="0" u="none" strike="noStrike" cap="none" baseline="0" dirty="0" smtClean="0">
              <a:solidFill>
                <a:srgbClr val="FFFFFF"/>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1800" b="0" i="0" u="none" strike="noStrike" cap="none" baseline="0" dirty="0" smtClean="0">
                <a:solidFill>
                  <a:srgbClr val="FFFFFF"/>
                </a:solidFill>
                <a:latin typeface="Arial"/>
                <a:ea typeface="Arial"/>
                <a:cs typeface="Arial"/>
                <a:sym typeface="Arial"/>
              </a:rPr>
              <a:t>A </a:t>
            </a:r>
            <a:r>
              <a:rPr lang="en" sz="1800" b="0" i="0" u="none" strike="noStrike" cap="none" baseline="0" dirty="0">
                <a:solidFill>
                  <a:srgbClr val="FFFFFF"/>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1800" b="0" i="0" u="none" strike="noStrike" cap="none" baseline="0" dirty="0">
                <a:solidFill>
                  <a:srgbClr val="FFFFFF"/>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1800" b="0" i="0" u="none" strike="noStrike" cap="none" baseline="0" dirty="0">
              <a:solidFill>
                <a:srgbClr val="FFFFFF"/>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1845115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lum bright="70000" contrast="-70000"/>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lum bright="70000" contrast="-70000"/>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lum bright="70000" contrast="-70000"/>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lum bright="70000" contrast="-70000"/>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15</a:t>
            </a:fld>
            <a:endParaRPr sz="800">
              <a:solidFill>
                <a:srgbClr val="808080"/>
              </a:solidFill>
              <a:uFill>
                <a:solidFill>
                  <a:srgbClr val="808080"/>
                </a:solidFill>
              </a:uFill>
            </a:endParaRPr>
          </a:p>
        </p:txBody>
      </p:sp>
      <p:sp>
        <p:nvSpPr>
          <p:cNvPr id="158" name="Shape 158"/>
          <p:cNvSpPr/>
          <p:nvPr/>
        </p:nvSpPr>
        <p:spPr>
          <a:xfrm>
            <a:off x="479806" y="3673159"/>
            <a:ext cx="6453047"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dirty="0">
                <a:solidFill>
                  <a:srgbClr val="FFFFFF"/>
                </a:solidFill>
                <a:uFill>
                  <a:solidFill>
                    <a:srgbClr val="4D4D4D"/>
                  </a:solidFill>
                </a:uFill>
              </a:rPr>
              <a:t>http://money.cnn.com/2014/02/28/technology/mobile/mobile-apps-internet/</a:t>
            </a:r>
          </a:p>
        </p:txBody>
      </p:sp>
      <p:sp>
        <p:nvSpPr>
          <p:cNvPr id="159" name="Shape 159"/>
          <p:cNvSpPr/>
          <p:nvPr/>
        </p:nvSpPr>
        <p:spPr>
          <a:xfrm>
            <a:off x="146481" y="1061400"/>
            <a:ext cx="867367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FFFFFF"/>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4075452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Push</a:t>
            </a:r>
            <a:r>
              <a:rPr lang="en-US" dirty="0" smtClean="0"/>
              <a:t> </a:t>
            </a:r>
            <a:r>
              <a:rPr lang="en-US" sz="2800" dirty="0">
                <a:solidFill>
                  <a:srgbClr val="2C95DD"/>
                </a:solidFill>
              </a:rPr>
              <a:t>Notifications</a:t>
            </a:r>
          </a:p>
        </p:txBody>
      </p:sp>
      <p:sp>
        <p:nvSpPr>
          <p:cNvPr id="3" name="Content Placeholder 2"/>
          <p:cNvSpPr>
            <a:spLocks noGrp="1"/>
          </p:cNvSpPr>
          <p:nvPr>
            <p:ph sz="quarter" idx="4294967295"/>
          </p:nvPr>
        </p:nvSpPr>
        <p:spPr>
          <a:xfrm>
            <a:off x="352200" y="869950"/>
            <a:ext cx="6250478"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Push is difficult to implement across platforms and at scale</a:t>
            </a:r>
          </a:p>
          <a:p>
            <a:pPr marL="285750" lvl="1" indent="-285750">
              <a:buFont typeface="Arial"/>
              <a:buChar char="•"/>
            </a:pPr>
            <a:r>
              <a:rPr lang="en-US" sz="1800" dirty="0" smtClean="0">
                <a:solidFill>
                  <a:srgbClr val="FFFFFF"/>
                </a:solidFill>
              </a:rPr>
              <a:t>Most existing push solutions are public / shared</a:t>
            </a:r>
          </a:p>
          <a:p>
            <a:pPr marL="285750" lvl="2" indent="-285750">
              <a:buFont typeface="Arial"/>
              <a:buChar char="•"/>
            </a:pPr>
            <a:r>
              <a:rPr lang="en-US" sz="1800" dirty="0" smtClean="0">
                <a:solidFill>
                  <a:srgbClr val="FFFFFF"/>
                </a:solidFill>
              </a:rPr>
              <a:t>Data owned by </a:t>
            </a:r>
            <a:r>
              <a:rPr lang="en-US" sz="1800" dirty="0" err="1" smtClean="0">
                <a:solidFill>
                  <a:srgbClr val="FFFFFF"/>
                </a:solidFill>
              </a:rPr>
              <a:t>SaaS</a:t>
            </a:r>
            <a:r>
              <a:rPr lang="en-US" sz="1800" dirty="0" smtClean="0">
                <a:solidFill>
                  <a:srgbClr val="FFFFFF"/>
                </a:solidFill>
              </a:rPr>
              <a:t> provider and cannot be fully leveraged by enterprise</a:t>
            </a:r>
          </a:p>
          <a:p>
            <a:pPr marL="285750" lvl="1" indent="-285750">
              <a:buFont typeface="Arial"/>
              <a:buChar char="•"/>
            </a:pPr>
            <a:r>
              <a:rPr lang="en-US" sz="1800" dirty="0" smtClean="0">
                <a:solidFill>
                  <a:srgbClr val="FFFFFF"/>
                </a:solidFill>
              </a:rPr>
              <a:t>Difficult to integrate </a:t>
            </a:r>
            <a:r>
              <a:rPr lang="en-US" sz="1800" dirty="0" err="1" smtClean="0">
                <a:solidFill>
                  <a:srgbClr val="FFFFFF"/>
                </a:solidFill>
              </a:rPr>
              <a:t>SaaS</a:t>
            </a:r>
            <a:r>
              <a:rPr lang="en-US" sz="1800" dirty="0" smtClean="0">
                <a:solidFill>
                  <a:srgbClr val="FFFFFF"/>
                </a:solidFill>
              </a:rPr>
              <a:t> push providers with services behind the firewall</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Dedicated, comprehensive solution built to scale</a:t>
            </a:r>
          </a:p>
          <a:p>
            <a:pPr marL="285750" lvl="2" indent="-285750">
              <a:buFont typeface="Arial"/>
              <a:buChar char="•"/>
            </a:pPr>
            <a:r>
              <a:rPr lang="en-US" sz="1800" dirty="0">
                <a:solidFill>
                  <a:srgbClr val="FFFFFF"/>
                </a:solidFill>
              </a:rPr>
              <a:t>Full control of data and comprehensive logging / tracing</a:t>
            </a:r>
          </a:p>
          <a:p>
            <a:pPr marL="285750" lvl="2" indent="-285750">
              <a:buFont typeface="Arial"/>
              <a:buChar char="•"/>
            </a:pPr>
            <a:r>
              <a:rPr lang="en-US" sz="1800" dirty="0">
                <a:solidFill>
                  <a:srgbClr val="FFFFFF"/>
                </a:solidFill>
              </a:rPr>
              <a:t>Direct integration with enterprise services</a:t>
            </a:r>
          </a:p>
          <a:p>
            <a:pPr marL="342900" indent="-342900">
              <a:buFont typeface="Arial"/>
              <a:buChar char="•"/>
            </a:pPr>
            <a:endParaRPr lang="en-US" sz="2200" dirty="0" smtClean="0">
              <a:solidFill>
                <a:srgbClr val="FFFFFF"/>
              </a:solidFill>
            </a:endParaRPr>
          </a:p>
          <a:p>
            <a:endParaRPr lang="en-US" sz="2000" dirty="0">
              <a:solidFill>
                <a:srgbClr val="FFFFFF"/>
              </a:solidFill>
            </a:endParaRPr>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9015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App Distribution</a:t>
            </a:r>
          </a:p>
        </p:txBody>
      </p:sp>
      <p:sp>
        <p:nvSpPr>
          <p:cNvPr id="3" name="Content Placeholder 2"/>
          <p:cNvSpPr>
            <a:spLocks noGrp="1"/>
          </p:cNvSpPr>
          <p:nvPr>
            <p:ph sz="quarter" idx="4294967295"/>
          </p:nvPr>
        </p:nvSpPr>
        <p:spPr>
          <a:xfrm>
            <a:off x="381001" y="993321"/>
            <a:ext cx="4292600" cy="1447800"/>
          </a:xfrm>
          <a:prstGeom prst="rect">
            <a:avLst/>
          </a:prstGeom>
        </p:spPr>
        <p:txBody>
          <a:bodyPr/>
          <a:lstStyle/>
          <a:p>
            <a:r>
              <a:rPr lang="en-US" sz="2000" b="1" dirty="0" smtClean="0">
                <a:solidFill>
                  <a:srgbClr val="FFFFFF"/>
                </a:solidFill>
              </a:rPr>
              <a:t>Problem</a:t>
            </a:r>
          </a:p>
          <a:p>
            <a:pPr marL="285750" lvl="1" indent="-285750">
              <a:buFont typeface="Arial"/>
              <a:buChar char="•"/>
            </a:pPr>
            <a:r>
              <a:rPr lang="en-US" sz="1800" dirty="0" smtClean="0">
                <a:solidFill>
                  <a:srgbClr val="FFFFFF"/>
                </a:solidFill>
              </a:rPr>
              <a:t>Extensive user testing of apps is critical to success</a:t>
            </a:r>
          </a:p>
          <a:p>
            <a:pPr marL="285750" lvl="1" indent="-285750">
              <a:buFont typeface="Arial"/>
              <a:buChar char="•"/>
            </a:pPr>
            <a:r>
              <a:rPr lang="en-US" sz="1800" dirty="0" smtClean="0">
                <a:solidFill>
                  <a:srgbClr val="FFFFFF"/>
                </a:solidFill>
              </a:rPr>
              <a:t>Difficult to distribute pre-release apps to test users</a:t>
            </a:r>
          </a:p>
          <a:p>
            <a:pPr marL="285750" lvl="1" indent="-285750">
              <a:buFont typeface="Arial"/>
              <a:buChar char="•"/>
            </a:pPr>
            <a:r>
              <a:rPr lang="en-US" sz="1800" dirty="0" smtClean="0">
                <a:solidFill>
                  <a:srgbClr val="FFFFFF"/>
                </a:solidFill>
              </a:rPr>
              <a:t>Existing solutions are public cloud</a:t>
            </a:r>
          </a:p>
          <a:p>
            <a:pPr lvl="1"/>
            <a:endParaRPr lang="en-US" sz="1800" dirty="0" smtClean="0">
              <a:solidFill>
                <a:srgbClr val="FFFFFF"/>
              </a:solidFill>
            </a:endParaRPr>
          </a:p>
          <a:p>
            <a:r>
              <a:rPr lang="en-US" sz="2000" b="1" dirty="0">
                <a:solidFill>
                  <a:srgbClr val="FFFFFF"/>
                </a:solidFill>
              </a:rPr>
              <a:t>Solution / Benefits</a:t>
            </a:r>
          </a:p>
          <a:p>
            <a:pPr marL="285750" lvl="1" indent="-285750">
              <a:buFont typeface="Arial"/>
              <a:buChar char="•"/>
            </a:pPr>
            <a:r>
              <a:rPr lang="en-US" sz="1800" dirty="0">
                <a:solidFill>
                  <a:srgbClr val="FFFFFF"/>
                </a:solidFill>
              </a:rPr>
              <a:t>Easy OTA app distribution</a:t>
            </a:r>
          </a:p>
          <a:p>
            <a:pPr marL="285750" lvl="1" indent="-285750">
              <a:buFont typeface="Arial"/>
              <a:buChar char="•"/>
            </a:pPr>
            <a:r>
              <a:rPr lang="en-US" sz="1800" dirty="0">
                <a:solidFill>
                  <a:srgbClr val="FFFFFF"/>
                </a:solidFill>
              </a:rPr>
              <a:t>User / team management</a:t>
            </a:r>
          </a:p>
          <a:p>
            <a:pPr marL="285750" lvl="1" indent="-285750">
              <a:buFont typeface="Arial"/>
              <a:buChar char="•"/>
            </a:pPr>
            <a:r>
              <a:rPr lang="en-US" sz="1800" dirty="0">
                <a:solidFill>
                  <a:srgbClr val="FFFFFF"/>
                </a:solidFill>
              </a:rPr>
              <a:t>Supports all major platforms</a:t>
            </a:r>
          </a:p>
          <a:p>
            <a:pPr marL="285750" lvl="1" indent="-285750">
              <a:buFont typeface="Arial"/>
              <a:buChar char="•"/>
            </a:pPr>
            <a:r>
              <a:rPr lang="en-US" sz="1800" dirty="0">
                <a:solidFill>
                  <a:srgbClr val="FFFFFF"/>
                </a:solidFill>
              </a:rPr>
              <a:t>Private cloud for control / security</a:t>
            </a:r>
          </a:p>
          <a:p>
            <a:endParaRPr lang="en-US" sz="2200" dirty="0" smtClean="0">
              <a:solidFill>
                <a:srgbClr val="FFFFFF"/>
              </a:solidFill>
            </a:endParaRPr>
          </a:p>
        </p:txBody>
      </p:sp>
      <p:pic>
        <p:nvPicPr>
          <p:cNvPr id="4" name="Picture 3" descr="app-d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430" y="1197430"/>
            <a:ext cx="4285649" cy="2764064"/>
          </a:xfrm>
          <a:prstGeom prst="rect">
            <a:avLst/>
          </a:prstGeom>
        </p:spPr>
      </p:pic>
    </p:spTree>
    <p:extLst>
      <p:ext uri="{BB962C8B-B14F-4D97-AF65-F5344CB8AC3E}">
        <p14:creationId xmlns:p14="http://schemas.microsoft.com/office/powerpoint/2010/main" val="336890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Tree>
    <p:extLst>
      <p:ext uri="{BB962C8B-B14F-4D97-AF65-F5344CB8AC3E}">
        <p14:creationId xmlns:p14="http://schemas.microsoft.com/office/powerpoint/2010/main" val="236614154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
        <p:nvSpPr>
          <p:cNvPr id="34" name="Title 1"/>
          <p:cNvSpPr>
            <a:spLocks noGrp="1"/>
          </p:cNvSpPr>
          <p:nvPr>
            <p:ph type="title"/>
          </p:nvPr>
        </p:nvSpPr>
        <p:spPr>
          <a:xfrm>
            <a:off x="366712" y="325437"/>
            <a:ext cx="8410499" cy="460500"/>
          </a:xfrm>
        </p:spPr>
        <p:txBody>
          <a:bodyPr/>
          <a:lstStyle/>
          <a:p>
            <a:r>
              <a:rPr lang="en-US" sz="2800" dirty="0" smtClean="0">
                <a:solidFill>
                  <a:srgbClr val="2C95DD"/>
                </a:solidFill>
              </a:rPr>
              <a:t>Cloud Native Application Platform - Services</a:t>
            </a:r>
            <a:endParaRPr lang="en-US" sz="2800" dirty="0">
              <a:solidFill>
                <a:srgbClr val="F27C3A"/>
              </a:solidFill>
            </a:endParaRPr>
          </a:p>
        </p:txBody>
      </p:sp>
    </p:spTree>
    <p:extLst>
      <p:ext uri="{BB962C8B-B14F-4D97-AF65-F5344CB8AC3E}">
        <p14:creationId xmlns:p14="http://schemas.microsoft.com/office/powerpoint/2010/main" val="1909470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4294967295"/>
          </p:nvPr>
        </p:nvSpPr>
        <p:spPr>
          <a:xfrm>
            <a:off x="366715" y="1074738"/>
            <a:ext cx="4464592" cy="3382962"/>
          </a:xfrm>
          <a:prstGeom prst="rect">
            <a:avLst/>
          </a:prstGeom>
        </p:spPr>
        <p:txBody>
          <a:bodyPr/>
          <a:lstStyle/>
          <a:p>
            <a:pPr marL="342900" indent="-342900">
              <a:spcAft>
                <a:spcPts val="600"/>
              </a:spcAft>
              <a:buClr>
                <a:schemeClr val="bg2"/>
              </a:buClr>
              <a:buFont typeface="Arial"/>
              <a:buChar char="•"/>
            </a:pPr>
            <a:r>
              <a:rPr lang="en-US" sz="1800" dirty="0">
                <a:solidFill>
                  <a:srgbClr val="FFFFFF"/>
                </a:solidFill>
              </a:rPr>
              <a:t>Allows resources to be easily provisioned on-demand</a:t>
            </a:r>
          </a:p>
          <a:p>
            <a:pPr marL="342900" indent="-342900">
              <a:spcAft>
                <a:spcPts val="600"/>
              </a:spcAft>
              <a:buClr>
                <a:schemeClr val="bg2"/>
              </a:buClr>
              <a:buFont typeface="Arial"/>
              <a:buChar char="•"/>
            </a:pPr>
            <a:r>
              <a:rPr lang="en-US" sz="1800" dirty="0">
                <a:solidFill>
                  <a:srgbClr val="FFFFFF"/>
                </a:solidFill>
              </a:rPr>
              <a:t>Typically middleware, frameworks, and other “components” necessary for applications</a:t>
            </a:r>
          </a:p>
          <a:p>
            <a:pPr marL="342900" indent="-342900">
              <a:spcAft>
                <a:spcPts val="600"/>
              </a:spcAft>
              <a:buClr>
                <a:schemeClr val="bg2"/>
              </a:buClr>
              <a:buFont typeface="Arial"/>
              <a:buChar char="•"/>
            </a:pPr>
            <a:r>
              <a:rPr lang="en-US" sz="1800" dirty="0">
                <a:solidFill>
                  <a:srgbClr val="FFFFFF"/>
                </a:solidFill>
              </a:rPr>
              <a:t>Can be a persistent, </a:t>
            </a:r>
            <a:r>
              <a:rPr lang="en-US" sz="1800" dirty="0" err="1">
                <a:solidFill>
                  <a:srgbClr val="FFFFFF"/>
                </a:solidFill>
              </a:rPr>
              <a:t>stateful</a:t>
            </a:r>
            <a:r>
              <a:rPr lang="en-US" sz="1800" dirty="0">
                <a:solidFill>
                  <a:srgbClr val="FFFFFF"/>
                </a:solidFill>
              </a:rPr>
              <a:t> layer</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itle 1"/>
          <p:cNvSpPr>
            <a:spLocks noGrp="1"/>
          </p:cNvSpPr>
          <p:nvPr>
            <p:ph type="title"/>
          </p:nvPr>
        </p:nvSpPr>
        <p:spPr>
          <a:xfrm>
            <a:off x="366712" y="325437"/>
            <a:ext cx="8410499" cy="460500"/>
          </a:xfrm>
        </p:spPr>
        <p:txBody>
          <a:bodyPr/>
          <a:lstStyle/>
          <a:p>
            <a:r>
              <a:rPr lang="en-US" sz="2800" dirty="0" smtClean="0">
                <a:solidFill>
                  <a:srgbClr val="2C95DD"/>
                </a:solidFill>
              </a:rPr>
              <a:t>What is a Service</a:t>
            </a:r>
            <a:endParaRPr lang="en-US" sz="2800" dirty="0">
              <a:solidFill>
                <a:srgbClr val="F27C3A"/>
              </a:solidFill>
            </a:endParaRPr>
          </a:p>
        </p:txBody>
      </p:sp>
    </p:spTree>
    <p:extLst>
      <p:ext uri="{BB962C8B-B14F-4D97-AF65-F5344CB8AC3E}">
        <p14:creationId xmlns:p14="http://schemas.microsoft.com/office/powerpoint/2010/main" val="30670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sz="2800" dirty="0">
                <a:solidFill>
                  <a:srgbClr val="2C95DD"/>
                </a:solidFill>
              </a:rPr>
              <a:t>Two</a:t>
            </a:r>
            <a:r>
              <a:rPr lang="en-US" dirty="0" smtClean="0"/>
              <a:t> </a:t>
            </a:r>
            <a:r>
              <a:rPr lang="en-US" sz="2800" dirty="0">
                <a:solidFill>
                  <a:srgbClr val="2C95DD"/>
                </a:solidFill>
              </a:rPr>
              <a:t>Types of Services</a:t>
            </a:r>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rgbClr val="FFFFFF"/>
                </a:solidFill>
              </a:rPr>
              <a:t>Managed</a:t>
            </a:r>
            <a:r>
              <a:rPr lang="en-US" sz="2400" dirty="0" smtClean="0">
                <a:solidFill>
                  <a:srgbClr val="FFFFFF"/>
                </a:solidFill>
              </a:rPr>
              <a:t> - Fully integrated, with full lifecycle management</a:t>
            </a:r>
          </a:p>
          <a:p>
            <a:pPr marL="342900" indent="-342900">
              <a:buClr>
                <a:schemeClr val="bg2"/>
              </a:buClr>
              <a:buSzPct val="100000"/>
              <a:buFont typeface="Arial"/>
              <a:buChar char="•"/>
            </a:pPr>
            <a:endParaRPr lang="en-US" sz="2400" dirty="0">
              <a:solidFill>
                <a:srgbClr val="FFFFFF"/>
              </a:solidFill>
            </a:endParaRPr>
          </a:p>
          <a:p>
            <a:pPr marL="342900" indent="-342900">
              <a:buClr>
                <a:schemeClr val="bg2"/>
              </a:buClr>
              <a:buSzPct val="100000"/>
              <a:buFont typeface="Arial"/>
              <a:buChar char="•"/>
            </a:pPr>
            <a:r>
              <a:rPr lang="en-US" sz="2400" b="1" dirty="0" smtClean="0">
                <a:solidFill>
                  <a:srgbClr val="FFFFFF"/>
                </a:solidFill>
              </a:rPr>
              <a:t>User-Provided </a:t>
            </a:r>
            <a:r>
              <a:rPr lang="en-US" sz="2400" dirty="0" smtClean="0">
                <a:solidFill>
                  <a:srgbClr val="FFFFFF"/>
                </a:solidFill>
              </a:rPr>
              <a:t>– Created and managed external to the platform</a:t>
            </a:r>
            <a:endParaRPr lang="en-US" sz="2400" dirty="0">
              <a:solidFill>
                <a:srgbClr val="FFFFFF"/>
              </a:solidFill>
            </a:endParaRPr>
          </a:p>
        </p:txBody>
      </p:sp>
    </p:spTree>
    <p:extLst>
      <p:ext uri="{BB962C8B-B14F-4D97-AF65-F5344CB8AC3E}">
        <p14:creationId xmlns:p14="http://schemas.microsoft.com/office/powerpoint/2010/main" val="32678344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759" y="894080"/>
            <a:ext cx="1879600" cy="1806788"/>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CI/CD</a:t>
            </a:r>
          </a:p>
          <a:p>
            <a:pPr algn="ctr"/>
            <a:endParaRPr lang="en-US" dirty="0"/>
          </a:p>
        </p:txBody>
      </p:sp>
      <p:sp>
        <p:nvSpPr>
          <p:cNvPr id="34" name="Rectangle 33"/>
          <p:cNvSpPr/>
          <p:nvPr/>
        </p:nvSpPr>
        <p:spPr>
          <a:xfrm>
            <a:off x="2052320" y="894080"/>
            <a:ext cx="3098800" cy="3657600"/>
          </a:xfrm>
          <a:prstGeom prst="rect">
            <a:avLst/>
          </a:prstGeom>
          <a:solidFill>
            <a:schemeClr val="bg1">
              <a:lumMod val="85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a:t>
            </a:r>
            <a:r>
              <a:rPr lang="en-US" sz="2800" dirty="0" smtClean="0"/>
              <a:t> </a:t>
            </a:r>
            <a:r>
              <a:rPr lang="en-US" sz="2800" dirty="0">
                <a:solidFill>
                  <a:srgbClr val="2C95DD"/>
                </a:solidFill>
              </a:rPr>
              <a:t>Cloud Foundry Services</a:t>
            </a:r>
          </a:p>
        </p:txBody>
      </p:sp>
      <p:sp>
        <p:nvSpPr>
          <p:cNvPr id="3" name="Rectangle 2"/>
          <p:cNvSpPr/>
          <p:nvPr/>
        </p:nvSpPr>
        <p:spPr>
          <a:xfrm>
            <a:off x="142240" y="894080"/>
            <a:ext cx="1869440" cy="2191083"/>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Mobile</a:t>
            </a:r>
            <a:endParaRPr lang="en-US" dirty="0" smtClean="0">
              <a:solidFill>
                <a:schemeClr val="tx2"/>
              </a:solidFill>
            </a:endParaRPr>
          </a:p>
        </p:txBody>
      </p:sp>
      <p:sp>
        <p:nvSpPr>
          <p:cNvPr id="6" name="Rectangle 5"/>
          <p:cNvSpPr/>
          <p:nvPr/>
        </p:nvSpPr>
        <p:spPr>
          <a:xfrm>
            <a:off x="7122160" y="894080"/>
            <a:ext cx="1889760" cy="3669482"/>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Cloud Native</a:t>
            </a:r>
          </a:p>
          <a:p>
            <a:pPr algn="ctr"/>
            <a:endParaRPr lang="en-US" dirty="0"/>
          </a:p>
        </p:txBody>
      </p:sp>
      <p:pic>
        <p:nvPicPr>
          <p:cNvPr id="18" name="Picture 17" descr="icon_apigateway_cf@2x.png"/>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234406" y="1501513"/>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73810" y="1935481"/>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22809" y="1295401"/>
            <a:ext cx="640080" cy="640080"/>
          </a:xfrm>
          <a:prstGeom prst="rect">
            <a:avLst/>
          </a:prstGeom>
        </p:spPr>
      </p:pic>
      <p:pic>
        <p:nvPicPr>
          <p:cNvPr id="22" name="Picture 21" descr="icon_gemfire_cf@2x.png"/>
          <p:cNvPicPr>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3615403" y="3754844"/>
            <a:ext cx="640080" cy="640080"/>
          </a:xfrm>
          <a:prstGeom prst="rect">
            <a:avLst/>
          </a:prstGeom>
        </p:spPr>
      </p:pic>
      <p:pic>
        <p:nvPicPr>
          <p:cNvPr id="23" name="Picture 22" descr="icon_pushnotification_cf@2x.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39486" y="2357121"/>
            <a:ext cx="640079" cy="640079"/>
          </a:xfrm>
          <a:prstGeom prst="rect">
            <a:avLst/>
          </a:prstGeom>
        </p:spPr>
      </p:pic>
      <p:pic>
        <p:nvPicPr>
          <p:cNvPr id="24" name="Picture 23" descr="icon_rabbitmq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30429" y="2139053"/>
            <a:ext cx="637540" cy="637540"/>
          </a:xfrm>
          <a:prstGeom prst="rect">
            <a:avLst/>
          </a:prstGeom>
        </p:spPr>
      </p:pic>
      <p:pic>
        <p:nvPicPr>
          <p:cNvPr id="25" name="Picture 24" descr="icon_redis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135674" y="1308722"/>
            <a:ext cx="638006" cy="638006"/>
          </a:xfrm>
          <a:prstGeom prst="rect">
            <a:avLst/>
          </a:prstGeom>
        </p:spPr>
      </p:pic>
      <p:pic>
        <p:nvPicPr>
          <p:cNvPr id="26" name="Picture 25" descr="icon_springxd_cf@2x.png"/>
          <p:cNvPicPr>
            <a:picLocks noChangeAspect="1"/>
          </p:cNvPicPr>
          <p:nvPr/>
        </p:nvPicPr>
        <p:blipFill>
          <a:blip r:embed="rId10" cstate="screen">
            <a:alphaModFix/>
            <a:extLst>
              <a:ext uri="{28A0092B-C50C-407E-A947-70E740481C1C}">
                <a14:useLocalDpi xmlns:a14="http://schemas.microsoft.com/office/drawing/2010/main"/>
              </a:ext>
            </a:extLst>
          </a:blip>
          <a:stretch>
            <a:fillRect/>
          </a:stretch>
        </p:blipFill>
        <p:spPr>
          <a:xfrm>
            <a:off x="2135674" y="2933989"/>
            <a:ext cx="640080" cy="640080"/>
          </a:xfrm>
          <a:prstGeom prst="rect">
            <a:avLst/>
          </a:prstGeom>
        </p:spPr>
      </p:pic>
      <p:pic>
        <p:nvPicPr>
          <p:cNvPr id="28" name="Picture 2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133898" y="2141593"/>
            <a:ext cx="639782" cy="639782"/>
          </a:xfrm>
          <a:prstGeom prst="rect">
            <a:avLst/>
          </a:prstGeom>
        </p:spPr>
      </p:pic>
      <p:pic>
        <p:nvPicPr>
          <p:cNvPr id="31" name="Picture 3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28268" y="3779753"/>
            <a:ext cx="640080" cy="640080"/>
          </a:xfrm>
          <a:prstGeom prst="rect">
            <a:avLst/>
          </a:prstGeom>
        </p:spPr>
      </p:pic>
      <p:pic>
        <p:nvPicPr>
          <p:cNvPr id="35" name="pasted-image.png"/>
          <p:cNvPicPr/>
          <p:nvPr/>
        </p:nvPicPr>
        <p:blipFill>
          <a:blip r:embed="rId13" cstate="screen">
            <a:extLst>
              <a:ext uri="{28A0092B-C50C-407E-A947-70E740481C1C}">
                <a14:useLocalDpi xmlns:a14="http://schemas.microsoft.com/office/drawing/2010/main"/>
              </a:ext>
            </a:extLst>
          </a:blip>
          <a:stretch>
            <a:fillRect/>
          </a:stretch>
        </p:blipFill>
        <p:spPr>
          <a:xfrm>
            <a:off x="7327059" y="1277834"/>
            <a:ext cx="640689" cy="640690"/>
          </a:xfrm>
          <a:prstGeom prst="rect">
            <a:avLst/>
          </a:prstGeom>
          <a:ln w="12700" cap="flat">
            <a:noFill/>
            <a:miter lim="400000"/>
          </a:ln>
          <a:effectLst/>
        </p:spPr>
      </p:pic>
      <p:pic>
        <p:nvPicPr>
          <p:cNvPr id="36" name="pasted-image.png"/>
          <p:cNvPicPr/>
          <p:nvPr/>
        </p:nvPicPr>
        <p:blipFill>
          <a:blip r:embed="rId14" cstate="screen">
            <a:extLst>
              <a:ext uri="{28A0092B-C50C-407E-A947-70E740481C1C}">
                <a14:useLocalDpi xmlns:a14="http://schemas.microsoft.com/office/drawing/2010/main"/>
              </a:ext>
            </a:extLst>
          </a:blip>
          <a:stretch>
            <a:fillRect/>
          </a:stretch>
        </p:blipFill>
        <p:spPr>
          <a:xfrm>
            <a:off x="7331951" y="2006470"/>
            <a:ext cx="633413" cy="633413"/>
          </a:xfrm>
          <a:prstGeom prst="rect">
            <a:avLst/>
          </a:prstGeom>
          <a:ln w="12700" cap="flat">
            <a:noFill/>
            <a:miter lim="400000"/>
          </a:ln>
          <a:effectLst/>
        </p:spPr>
      </p:pic>
      <p:pic>
        <p:nvPicPr>
          <p:cNvPr id="37" name="pasted-image.png"/>
          <p:cNvPicPr/>
          <p:nvPr/>
        </p:nvPicPr>
        <p:blipFill>
          <a:blip r:embed="rId15" cstate="screen">
            <a:extLst>
              <a:ext uri="{28A0092B-C50C-407E-A947-70E740481C1C}">
                <a14:useLocalDpi xmlns:a14="http://schemas.microsoft.com/office/drawing/2010/main"/>
              </a:ext>
            </a:extLst>
          </a:blip>
          <a:stretch>
            <a:fillRect/>
          </a:stretch>
        </p:blipFill>
        <p:spPr>
          <a:xfrm>
            <a:off x="7334131" y="2748166"/>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630429" y="2941609"/>
            <a:ext cx="632460" cy="632460"/>
          </a:xfrm>
          <a:prstGeom prst="rect">
            <a:avLst/>
          </a:prstGeom>
        </p:spPr>
      </p:pic>
      <p:sp>
        <p:nvSpPr>
          <p:cNvPr id="11" name="TextBox 10"/>
          <p:cNvSpPr txBox="1"/>
          <p:nvPr/>
        </p:nvSpPr>
        <p:spPr>
          <a:xfrm>
            <a:off x="985519" y="1501513"/>
            <a:ext cx="1005841" cy="461665"/>
          </a:xfrm>
          <a:prstGeom prst="rect">
            <a:avLst/>
          </a:prstGeom>
          <a:noFill/>
        </p:spPr>
        <p:txBody>
          <a:bodyPr wrap="square" rtlCol="0">
            <a:spAutoFit/>
          </a:bodyPr>
          <a:lstStyle/>
          <a:p>
            <a:r>
              <a:rPr lang="en-US" sz="1200" dirty="0" smtClean="0">
                <a:solidFill>
                  <a:schemeClr val="accent1"/>
                </a:solidFill>
                <a:latin typeface="FreightSans Pro Medium"/>
                <a:cs typeface="FreightSans Pro Medium"/>
              </a:rPr>
              <a:t>App</a:t>
            </a:r>
          </a:p>
          <a:p>
            <a:r>
              <a:rPr lang="en-US" sz="1200" dirty="0" smtClean="0">
                <a:solidFill>
                  <a:schemeClr val="accent1"/>
                </a:solidFill>
                <a:latin typeface="FreightSans Pro Medium"/>
                <a:cs typeface="FreightSans Pro Medium"/>
              </a:rPr>
              <a:t>Distribution</a:t>
            </a:r>
            <a:endParaRPr lang="en-US" sz="1200" dirty="0" smtClean="0">
              <a:solidFill>
                <a:schemeClr val="accent1"/>
              </a:solidFill>
              <a:latin typeface="FreightSans Pro Medium"/>
              <a:cs typeface="FreightSans Pro Medium"/>
            </a:endParaRPr>
          </a:p>
        </p:txBody>
      </p:sp>
      <p:sp>
        <p:nvSpPr>
          <p:cNvPr id="38" name="TextBox 37"/>
          <p:cNvSpPr txBox="1"/>
          <p:nvPr/>
        </p:nvSpPr>
        <p:spPr>
          <a:xfrm>
            <a:off x="975359" y="2336800"/>
            <a:ext cx="103632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Notifications</a:t>
            </a:r>
          </a:p>
        </p:txBody>
      </p:sp>
      <p:sp>
        <p:nvSpPr>
          <p:cNvPr id="41" name="TextBox 40"/>
          <p:cNvSpPr txBox="1"/>
          <p:nvPr/>
        </p:nvSpPr>
        <p:spPr>
          <a:xfrm>
            <a:off x="4281291" y="2280357"/>
            <a:ext cx="910469"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5901405" y="1975131"/>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2733039" y="310890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Flow</a:t>
            </a:r>
          </a:p>
        </p:txBody>
      </p:sp>
      <p:sp>
        <p:nvSpPr>
          <p:cNvPr id="45" name="TextBox 44"/>
          <p:cNvSpPr txBox="1"/>
          <p:nvPr/>
        </p:nvSpPr>
        <p:spPr>
          <a:xfrm>
            <a:off x="8006079" y="137523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099799"/>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281848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255483" y="130556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261400" y="3989767"/>
            <a:ext cx="882314"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2" name="TextBox 51"/>
          <p:cNvSpPr txBox="1"/>
          <p:nvPr/>
        </p:nvSpPr>
        <p:spPr>
          <a:xfrm>
            <a:off x="4267969" y="3108908"/>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22879" y="1432833"/>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0404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6" name="TextBox 55"/>
          <p:cNvSpPr txBox="1"/>
          <p:nvPr/>
        </p:nvSpPr>
        <p:spPr>
          <a:xfrm>
            <a:off x="2725633" y="3779753"/>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
        <p:nvSpPr>
          <p:cNvPr id="48" name="Rectangle 47"/>
          <p:cNvSpPr/>
          <p:nvPr/>
        </p:nvSpPr>
        <p:spPr>
          <a:xfrm>
            <a:off x="142240" y="3129727"/>
            <a:ext cx="1869440" cy="1421954"/>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Security</a:t>
            </a:r>
            <a:endParaRPr lang="en-US" dirty="0" smtClean="0">
              <a:solidFill>
                <a:schemeClr val="tx2"/>
              </a:solidFill>
            </a:endParaRPr>
          </a:p>
        </p:txBody>
      </p:sp>
      <p:pic>
        <p:nvPicPr>
          <p:cNvPr id="57" name="Picture 56"/>
          <p:cNvPicPr>
            <a:picLocks noChangeAspect="1"/>
          </p:cNvPicPr>
          <p:nvPr/>
        </p:nvPicPr>
        <p:blipFill>
          <a:blip r:embed="rId17" cstate="screen">
            <a:alphaModFix/>
            <a:extLst>
              <a:ext uri="{28A0092B-C50C-407E-A947-70E740481C1C}">
                <a14:useLocalDpi xmlns:a14="http://schemas.microsoft.com/office/drawing/2010/main"/>
              </a:ext>
            </a:extLst>
          </a:blip>
          <a:stretch>
            <a:fillRect/>
          </a:stretch>
        </p:blipFill>
        <p:spPr>
          <a:xfrm>
            <a:off x="239486" y="3675380"/>
            <a:ext cx="635000" cy="635000"/>
          </a:xfrm>
          <a:prstGeom prst="rect">
            <a:avLst/>
          </a:prstGeom>
        </p:spPr>
      </p:pic>
      <p:sp>
        <p:nvSpPr>
          <p:cNvPr id="58" name="TextBox 57"/>
          <p:cNvSpPr txBox="1"/>
          <p:nvPr/>
        </p:nvSpPr>
        <p:spPr>
          <a:xfrm>
            <a:off x="807357" y="3799840"/>
            <a:ext cx="1173843"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59" name="Rectangle 58"/>
          <p:cNvSpPr/>
          <p:nvPr/>
        </p:nvSpPr>
        <p:spPr>
          <a:xfrm>
            <a:off x="5189572" y="2739867"/>
            <a:ext cx="1879600" cy="1823695"/>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Monitoring</a:t>
            </a:r>
            <a:endParaRPr lang="en-US" sz="2000" b="1" dirty="0" smtClean="0">
              <a:solidFill>
                <a:srgbClr val="000000"/>
              </a:solidFill>
            </a:endParaRPr>
          </a:p>
          <a:p>
            <a:pPr algn="ctr"/>
            <a:endParaRPr lang="en-US" dirty="0"/>
          </a:p>
        </p:txBody>
      </p:sp>
      <p:sp>
        <p:nvSpPr>
          <p:cNvPr id="60" name="TextBox 59"/>
          <p:cNvSpPr txBox="1"/>
          <p:nvPr/>
        </p:nvSpPr>
        <p:spPr>
          <a:xfrm>
            <a:off x="5913891" y="1415780"/>
            <a:ext cx="944110"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Git</a:t>
            </a:r>
            <a:r>
              <a:rPr lang="en-US" sz="1200" dirty="0" smtClean="0">
                <a:solidFill>
                  <a:schemeClr val="bg2"/>
                </a:solidFill>
                <a:latin typeface="FreightSans Pro Medium"/>
                <a:cs typeface="FreightSans Pro Medium"/>
              </a:rPr>
              <a:t> Lab</a:t>
            </a:r>
          </a:p>
        </p:txBody>
      </p:sp>
      <p:sp>
        <p:nvSpPr>
          <p:cNvPr id="62" name="TextBox 61"/>
          <p:cNvSpPr txBox="1"/>
          <p:nvPr/>
        </p:nvSpPr>
        <p:spPr>
          <a:xfrm>
            <a:off x="5972803" y="4117925"/>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New Relic</a:t>
            </a:r>
          </a:p>
        </p:txBody>
      </p:sp>
      <p:sp>
        <p:nvSpPr>
          <p:cNvPr id="63" name="TextBox 62"/>
          <p:cNvSpPr txBox="1"/>
          <p:nvPr/>
        </p:nvSpPr>
        <p:spPr>
          <a:xfrm>
            <a:off x="5972803" y="3226168"/>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Dynamics</a:t>
            </a:r>
          </a:p>
        </p:txBody>
      </p:sp>
      <p:pic>
        <p:nvPicPr>
          <p:cNvPr id="30" name="Picture 29" descr="gitlab.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1324" y="1215207"/>
            <a:ext cx="640081" cy="640081"/>
          </a:xfrm>
          <a:prstGeom prst="rect">
            <a:avLst/>
          </a:prstGeom>
        </p:spPr>
      </p:pic>
      <p:pic>
        <p:nvPicPr>
          <p:cNvPr id="32" name="Picture 31" descr="elk.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74646" y="3129726"/>
            <a:ext cx="639244" cy="636325"/>
          </a:xfrm>
          <a:prstGeom prst="rect">
            <a:avLst/>
          </a:prstGeom>
        </p:spPr>
      </p:pic>
      <p:pic>
        <p:nvPicPr>
          <p:cNvPr id="70" name="Picture 69" descr="newrelic.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287132" y="3858465"/>
            <a:ext cx="626759" cy="626759"/>
          </a:xfrm>
          <a:prstGeom prst="rect">
            <a:avLst/>
          </a:prstGeom>
        </p:spPr>
      </p:pic>
      <p:pic>
        <p:nvPicPr>
          <p:cNvPr id="72" name="Picture 2" descr="http://photos4.meetupstatic.com/photos/event/7/8/f/c/global_249990972.jpe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60969" y="3836140"/>
            <a:ext cx="583693" cy="583693"/>
          </a:xfrm>
          <a:prstGeom prst="roundRect">
            <a:avLst>
              <a:gd name="adj" fmla="val 22615"/>
            </a:avLst>
          </a:prstGeom>
          <a:solidFill>
            <a:srgbClr val="FFFFFF">
              <a:shade val="85000"/>
            </a:srgbClr>
          </a:solidFill>
          <a:ln>
            <a:noFill/>
          </a:ln>
          <a:effectLst/>
          <a:extLst/>
        </p:spPr>
      </p:pic>
      <p:sp>
        <p:nvSpPr>
          <p:cNvPr id="73" name="TextBox 72"/>
          <p:cNvSpPr txBox="1"/>
          <p:nvPr/>
        </p:nvSpPr>
        <p:spPr>
          <a:xfrm>
            <a:off x="7276738" y="3993535"/>
            <a:ext cx="1127883" cy="276999"/>
          </a:xfrm>
          <a:prstGeom prst="rect">
            <a:avLst/>
          </a:prstGeom>
          <a:noFill/>
        </p:spPr>
        <p:txBody>
          <a:bodyPr wrap="square" rtlCol="0">
            <a:spAutoFit/>
          </a:bodyPr>
          <a:lstStyle/>
          <a:p>
            <a:r>
              <a:rPr lang="en-US" sz="1200" dirty="0" smtClean="0">
                <a:solidFill>
                  <a:schemeClr val="tx1"/>
                </a:solidFill>
                <a:latin typeface="FreightSans Pro Medium"/>
                <a:cs typeface="FreightSans Pro Medium"/>
              </a:rPr>
              <a:t>Powered by</a:t>
            </a:r>
          </a:p>
        </p:txBody>
      </p:sp>
    </p:spTree>
    <p:extLst>
      <p:ext uri="{BB962C8B-B14F-4D97-AF65-F5344CB8AC3E}">
        <p14:creationId xmlns:p14="http://schemas.microsoft.com/office/powerpoint/2010/main" val="35096762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Service</a:t>
            </a:r>
            <a:r>
              <a:rPr lang="en-US" dirty="0" smtClean="0"/>
              <a:t> </a:t>
            </a:r>
            <a:r>
              <a:rPr lang="en-US" sz="2800" dirty="0">
                <a:solidFill>
                  <a:srgbClr val="2C95DD"/>
                </a:solidFill>
              </a:rPr>
              <a:t>Broker</a:t>
            </a:r>
          </a:p>
        </p:txBody>
      </p:sp>
      <p:sp>
        <p:nvSpPr>
          <p:cNvPr id="3" name="Text Placeholder 2"/>
          <p:cNvSpPr>
            <a:spLocks noGrp="1"/>
          </p:cNvSpPr>
          <p:nvPr>
            <p:ph sz="quarter" idx="4294967295"/>
          </p:nvPr>
        </p:nvSpPr>
        <p:spPr>
          <a:xfrm>
            <a:off x="366715" y="1074738"/>
            <a:ext cx="3849686" cy="3382962"/>
          </a:xfrm>
          <a:prstGeom prst="rect">
            <a:avLst/>
          </a:prstGeom>
        </p:spPr>
        <p:txBody>
          <a:bodyPr/>
          <a:lstStyle/>
          <a:p>
            <a:pPr marL="342900" indent="-342900">
              <a:buClr>
                <a:schemeClr val="bg2"/>
              </a:buClr>
              <a:buFont typeface="Arial"/>
              <a:buChar char="•"/>
            </a:pPr>
            <a:r>
              <a:rPr lang="en-US" sz="1800" dirty="0" smtClean="0">
                <a:solidFill>
                  <a:srgbClr val="FFFFFF"/>
                </a:solidFill>
              </a:rPr>
              <a:t>Flexible, </a:t>
            </a:r>
            <a:r>
              <a:rPr lang="en-US" sz="1800" dirty="0" err="1" smtClean="0">
                <a:solidFill>
                  <a:srgbClr val="FFFFFF"/>
                </a:solidFill>
              </a:rPr>
              <a:t>RESTful</a:t>
            </a:r>
            <a:r>
              <a:rPr lang="en-US" sz="1800" dirty="0" smtClean="0">
                <a:solidFill>
                  <a:srgbClr val="FFFFFF"/>
                </a:solidFill>
              </a:rPr>
              <a:t> API</a:t>
            </a:r>
          </a:p>
          <a:p>
            <a:pPr marL="342900" indent="-342900">
              <a:buClr>
                <a:schemeClr val="bg2"/>
              </a:buClr>
              <a:buFont typeface="Arial"/>
              <a:buChar char="•"/>
            </a:pPr>
            <a:endParaRPr lang="en-US" sz="1800" dirty="0" smtClean="0">
              <a:solidFill>
                <a:srgbClr val="FFFFFF"/>
              </a:solidFill>
            </a:endParaRPr>
          </a:p>
          <a:p>
            <a:pPr marL="342900" indent="-342900">
              <a:buClr>
                <a:schemeClr val="bg2"/>
              </a:buClr>
              <a:buFont typeface="Arial"/>
              <a:buChar char="•"/>
            </a:pPr>
            <a:r>
              <a:rPr lang="en-US" sz="1800" dirty="0" smtClean="0">
                <a:solidFill>
                  <a:srgbClr val="FFFFFF"/>
                </a:solidFill>
              </a:rPr>
              <a:t>Allows Service Authors to provide self-provisioning Services to developers</a:t>
            </a:r>
            <a:endParaRPr lang="en-US" sz="1800" dirty="0">
              <a:solidFill>
                <a:srgbClr val="FFFFFF"/>
              </a:solidFill>
            </a:endParaRPr>
          </a:p>
        </p:txBody>
      </p:sp>
      <p:cxnSp>
        <p:nvCxnSpPr>
          <p:cNvPr id="4" name="Shape 628"/>
          <p:cNvCxnSpPr/>
          <p:nvPr/>
        </p:nvCxnSpPr>
        <p:spPr>
          <a:xfrm>
            <a:off x="5314116" y="2140894"/>
            <a:ext cx="1310452" cy="1165097"/>
          </a:xfrm>
          <a:prstGeom prst="straightConnector1">
            <a:avLst/>
          </a:prstGeom>
          <a:noFill/>
          <a:ln w="12700" cap="flat" cmpd="sng">
            <a:solidFill>
              <a:schemeClr val="tx1">
                <a:lumMod val="60000"/>
                <a:lumOff val="40000"/>
              </a:schemeClr>
            </a:solidFill>
            <a:prstDash val="solid"/>
            <a:round/>
            <a:headEnd type="none" w="med" len="med"/>
            <a:tailEnd type="stealth" w="lg" len="lg"/>
          </a:ln>
        </p:spPr>
      </p:cxnSp>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200" b="0" i="0" u="none" strike="noStrike" cap="none" baseline="0" dirty="0" smtClean="0">
                  <a:solidFill>
                    <a:srgbClr val="F2F2F2"/>
                  </a:solidFill>
                  <a:latin typeface="Calibri"/>
                  <a:ea typeface="Calibri"/>
                  <a:cs typeface="Calibri"/>
                  <a:sym typeface="Calibri"/>
                  <a:rtl val="0"/>
                </a:rPr>
                <a:t>Cell</a:t>
              </a:r>
              <a:endParaRPr lang="en-US" sz="1200" b="0" i="0" u="none" strike="noStrike" cap="none" baseline="0" dirty="0">
                <a:solidFill>
                  <a:srgbClr val="F2F2F2"/>
                </a:solidFill>
                <a:latin typeface="Calibri"/>
                <a:ea typeface="Calibri"/>
                <a:cs typeface="Calibri"/>
                <a:sym typeface="Calibri"/>
                <a:rtl val="0"/>
              </a:endParaRP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12700" cap="flat" cmpd="sng">
            <a:solidFill>
              <a:srgbClr val="949494"/>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chemeClr val="tx1">
                    <a:lumMod val="60000"/>
                    <a:lumOff val="40000"/>
                  </a:schemeClr>
                </a:solidFill>
                <a:latin typeface="Arial"/>
                <a:ea typeface="Arial"/>
                <a:cs typeface="Arial"/>
                <a:sym typeface="Arial"/>
                <a:rtl val="0"/>
              </a:rPr>
              <a:t>C</a:t>
            </a:r>
            <a:r>
              <a:rPr lang="en-US" sz="1000" b="0" i="0" u="none" strike="noStrike" cap="none" baseline="0" dirty="0" smtClean="0">
                <a:solidFill>
                  <a:schemeClr val="tx1">
                    <a:lumMod val="60000"/>
                    <a:lumOff val="40000"/>
                  </a:schemeClr>
                </a:solidFill>
                <a:latin typeface="Arial"/>
                <a:ea typeface="Arial"/>
                <a:cs typeface="Arial"/>
                <a:sym typeface="Arial"/>
                <a:rtl val="0"/>
              </a:rPr>
              <a:t>reate</a:t>
            </a:r>
            <a:endParaRPr lang="en-US" sz="1000" b="0" i="0" u="none" strike="noStrike" cap="none" baseline="0" dirty="0">
              <a:solidFill>
                <a:schemeClr val="tx1">
                  <a:lumMod val="60000"/>
                  <a:lumOff val="40000"/>
                </a:schemeClr>
              </a:solidFill>
              <a:latin typeface="Arial"/>
              <a:ea typeface="Arial"/>
              <a:cs typeface="Arial"/>
              <a:sym typeface="Arial"/>
              <a:rtl val="0"/>
            </a:endParaRPr>
          </a:p>
        </p:txBody>
      </p:sp>
      <p:cxnSp>
        <p:nvCxnSpPr>
          <p:cNvPr id="21" name="Shape 631"/>
          <p:cNvCxnSpPr>
            <a:endCxn id="12" idx="2"/>
          </p:cNvCxnSpPr>
          <p:nvPr/>
        </p:nvCxnSpPr>
        <p:spPr>
          <a:xfrm flipV="1">
            <a:off x="7064115" y="2144233"/>
            <a:ext cx="675001" cy="749007"/>
          </a:xfrm>
          <a:prstGeom prst="straightConnector1">
            <a:avLst/>
          </a:prstGeom>
          <a:noFill/>
          <a:ln w="12700" cap="flat" cmpd="sng">
            <a:solidFill>
              <a:srgbClr val="949494"/>
            </a:solidFill>
            <a:prstDash val="solid"/>
            <a:round/>
            <a:headEnd type="none" w="med" len="med"/>
            <a:tailEnd type="stealth" w="lg" len="lg"/>
          </a:ln>
        </p:spPr>
      </p:cxnSp>
      <p:sp>
        <p:nvSpPr>
          <p:cNvPr id="22" name="Shape 632"/>
          <p:cNvSpPr txBox="1"/>
          <p:nvPr/>
        </p:nvSpPr>
        <p:spPr>
          <a:xfrm>
            <a:off x="6799463" y="2351050"/>
            <a:ext cx="633818"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C</a:t>
            </a:r>
            <a:r>
              <a:rPr lang="en-US" sz="1000" b="0" i="0" u="none" strike="noStrike" cap="none" baseline="0" dirty="0" smtClean="0">
                <a:solidFill>
                  <a:srgbClr val="949494"/>
                </a:solidFill>
                <a:latin typeface="Arial"/>
                <a:ea typeface="Arial"/>
                <a:cs typeface="Arial"/>
                <a:sym typeface="Arial"/>
                <a:rtl val="0"/>
              </a:rPr>
              <a:t>onnect</a:t>
            </a:r>
            <a:endParaRPr lang="en-US" sz="1000" b="0" i="0" u="none" strike="noStrike" cap="none" baseline="0" dirty="0">
              <a:solidFill>
                <a:srgbClr val="949494"/>
              </a:solidFill>
              <a:latin typeface="Arial"/>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B</a:t>
            </a:r>
            <a:r>
              <a:rPr lang="en-US" sz="1000" b="0" i="0" u="none" strike="noStrike" cap="none" baseline="0" dirty="0" smtClean="0">
                <a:solidFill>
                  <a:srgbClr val="949494"/>
                </a:solidFill>
                <a:latin typeface="Arial"/>
                <a:ea typeface="Arial"/>
                <a:cs typeface="Arial"/>
                <a:sym typeface="Arial"/>
                <a:rtl val="0"/>
              </a:rPr>
              <a:t>ind</a:t>
            </a:r>
            <a:endParaRPr lang="en-US" sz="1000" b="0" i="0" u="none" strike="noStrike" cap="none" baseline="0" dirty="0">
              <a:solidFill>
                <a:srgbClr val="949494"/>
              </a:solidFill>
              <a:latin typeface="Arial"/>
              <a:ea typeface="Arial"/>
              <a:cs typeface="Arial"/>
              <a:sym typeface="Arial"/>
              <a:rtl val="0"/>
            </a:endParaRPr>
          </a:p>
        </p:txBody>
      </p:sp>
    </p:spTree>
    <p:extLst>
      <p:ext uri="{BB962C8B-B14F-4D97-AF65-F5344CB8AC3E}">
        <p14:creationId xmlns:p14="http://schemas.microsoft.com/office/powerpoint/2010/main" val="50515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Creating</a:t>
            </a:r>
            <a:r>
              <a:rPr lang="en-US" dirty="0"/>
              <a:t> </a:t>
            </a:r>
            <a:r>
              <a:rPr lang="en-US" sz="2800" dirty="0">
                <a:solidFill>
                  <a:srgbClr val="2C95DD"/>
                </a:solidFill>
              </a:rPr>
              <a:t>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4271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rgbClr val="2C95DD"/>
                </a:solidFill>
              </a:rPr>
              <a:t>Pivotal</a:t>
            </a:r>
            <a:r>
              <a:rPr lang="en-US" dirty="0" smtClean="0"/>
              <a:t> </a:t>
            </a:r>
            <a:r>
              <a:rPr lang="en-US" sz="2800" dirty="0">
                <a:solidFill>
                  <a:srgbClr val="2C95DD"/>
                </a:solidFill>
              </a:rPr>
              <a:t>Cloud Foundry Services</a:t>
            </a:r>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1800" dirty="0" smtClean="0">
                <a:solidFill>
                  <a:srgbClr val="FFFFFF"/>
                </a:solidFill>
              </a:rPr>
              <a:t>Operated </a:t>
            </a:r>
            <a:r>
              <a:rPr lang="en-US" sz="1800" dirty="0">
                <a:solidFill>
                  <a:srgbClr val="FFFFFF"/>
                </a:solidFill>
              </a:rPr>
              <a:t>‘as a Service</a:t>
            </a:r>
            <a:r>
              <a:rPr lang="en-US" sz="1800" dirty="0" smtClean="0">
                <a:solidFill>
                  <a:srgbClr val="FFFFFF"/>
                </a:solidFill>
              </a:rPr>
              <a:t>’</a:t>
            </a:r>
            <a:endParaRPr lang="en-US" sz="1800" dirty="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Configured </a:t>
            </a:r>
            <a:r>
              <a:rPr lang="en-US" sz="1800" dirty="0">
                <a:solidFill>
                  <a:srgbClr val="FFFFFF"/>
                </a:solidFill>
              </a:rPr>
              <a:t>and integrated </a:t>
            </a:r>
            <a:r>
              <a:rPr lang="en-US" sz="1800" dirty="0" smtClean="0">
                <a:solidFill>
                  <a:srgbClr val="FFFFFF"/>
                </a:solidFill>
              </a:rPr>
              <a:t>to enable </a:t>
            </a:r>
            <a:r>
              <a:rPr lang="en-US" sz="1800" dirty="0">
                <a:solidFill>
                  <a:srgbClr val="FFFFFF"/>
                </a:solidFill>
              </a:rPr>
              <a:t>p</a:t>
            </a:r>
            <a:r>
              <a:rPr lang="en-US" sz="1800" dirty="0" smtClean="0">
                <a:solidFill>
                  <a:srgbClr val="FFFFFF"/>
                </a:solidFill>
              </a:rPr>
              <a:t>ush </a:t>
            </a:r>
            <a:r>
              <a:rPr lang="en-US" sz="1800" dirty="0">
                <a:solidFill>
                  <a:srgbClr val="FFFFFF"/>
                </a:solidFill>
              </a:rPr>
              <a:t>button deployment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Full </a:t>
            </a:r>
            <a:r>
              <a:rPr lang="en-US" sz="1800" dirty="0">
                <a:solidFill>
                  <a:srgbClr val="FFFFFF"/>
                </a:solidFill>
              </a:rPr>
              <a:t>lifecycle management </a:t>
            </a:r>
            <a:r>
              <a:rPr lang="en-US" sz="1800" dirty="0" smtClean="0">
                <a:solidFill>
                  <a:srgbClr val="FFFFFF"/>
                </a:solidFill>
              </a:rPr>
              <a:t>- </a:t>
            </a:r>
            <a:r>
              <a:rPr lang="en-US" sz="1800" dirty="0">
                <a:solidFill>
                  <a:srgbClr val="FFFFFF"/>
                </a:solidFill>
              </a:rPr>
              <a:t>software updates and </a:t>
            </a:r>
            <a:r>
              <a:rPr lang="en-US" sz="1800" dirty="0" smtClean="0">
                <a:solidFill>
                  <a:srgbClr val="FFFFFF"/>
                </a:solidFill>
              </a:rPr>
              <a:t>patching</a:t>
            </a:r>
            <a:r>
              <a:rPr lang="en-US" sz="1800" dirty="0">
                <a:solidFill>
                  <a:srgbClr val="FFFFFF"/>
                </a:solidFill>
              </a:rPr>
              <a: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Bind </a:t>
            </a:r>
            <a:r>
              <a:rPr lang="en-US" sz="1800" dirty="0">
                <a:solidFill>
                  <a:srgbClr val="FFFFFF"/>
                </a:solidFill>
              </a:rPr>
              <a:t>to </a:t>
            </a:r>
            <a:r>
              <a:rPr lang="en-US" sz="1800" dirty="0" smtClean="0">
                <a:solidFill>
                  <a:srgbClr val="FFFFFF"/>
                </a:solidFill>
              </a:rPr>
              <a:t>apps </a:t>
            </a:r>
            <a:r>
              <a:rPr lang="en-US" sz="1800" dirty="0">
                <a:solidFill>
                  <a:srgbClr val="FFFFFF"/>
                </a:solidFill>
              </a:rPr>
              <a:t>through an easy-to-use </a:t>
            </a:r>
            <a:r>
              <a:rPr lang="en-US" sz="1800" dirty="0" smtClean="0">
                <a:solidFill>
                  <a:srgbClr val="FFFFFF"/>
                </a:solidFill>
              </a:rPr>
              <a:t>interface</a:t>
            </a:r>
          </a:p>
          <a:p>
            <a:pPr marL="285750" indent="-285750">
              <a:spcAft>
                <a:spcPts val="600"/>
              </a:spcAft>
              <a:buClr>
                <a:schemeClr val="bg2"/>
              </a:buClr>
              <a:buFont typeface="Arial"/>
              <a:buChar char="•"/>
            </a:pPr>
            <a:r>
              <a:rPr lang="en-US" sz="1800" dirty="0" smtClean="0">
                <a:solidFill>
                  <a:srgbClr val="FFFFFF"/>
                </a:solidFill>
              </a:rPr>
              <a:t>Common view into access control and audit trails across a breadth of services</a:t>
            </a:r>
            <a:endParaRPr lang="en-US" sz="1800" dirty="0">
              <a:solidFill>
                <a:srgbClr val="FFFFFF"/>
              </a:solidFill>
            </a:endParaRPr>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13145022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PCF</a:t>
            </a:r>
            <a:r>
              <a:rPr lang="en-US" dirty="0" smtClean="0"/>
              <a:t> </a:t>
            </a:r>
            <a:r>
              <a:rPr lang="en-US" sz="2800" dirty="0">
                <a:solidFill>
                  <a:srgbClr val="2C95DD"/>
                </a:solidFill>
              </a:rPr>
              <a:t>Marketplace</a:t>
            </a:r>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spcAft>
                <a:spcPts val="600"/>
              </a:spcAft>
              <a:buClr>
                <a:schemeClr val="bg2"/>
              </a:buClr>
              <a:buSzPct val="100000"/>
              <a:buFont typeface="Arial"/>
              <a:buChar char="•"/>
            </a:pPr>
            <a:r>
              <a:rPr lang="en-US" sz="2400" dirty="0" smtClean="0">
                <a:solidFill>
                  <a:srgbClr val="FFFFFF"/>
                </a:solidFill>
              </a:rPr>
              <a:t>Broad Services Ecosystem</a:t>
            </a:r>
          </a:p>
          <a:p>
            <a:pPr marL="342900" indent="-342900">
              <a:spcAft>
                <a:spcPts val="600"/>
              </a:spcAft>
              <a:buClr>
                <a:schemeClr val="bg2"/>
              </a:buClr>
              <a:buSzPct val="100000"/>
              <a:buFont typeface="Arial"/>
              <a:buChar char="•"/>
            </a:pPr>
            <a:r>
              <a:rPr lang="en-US" sz="2400" dirty="0" smtClean="0">
                <a:solidFill>
                  <a:srgbClr val="FFFFFF"/>
                </a:solidFill>
              </a:rPr>
              <a:t>Easy accessibility</a:t>
            </a:r>
            <a:endParaRPr lang="en-US" sz="2400" dirty="0">
              <a:solidFill>
                <a:srgbClr val="FFFFFF"/>
              </a:solidFill>
            </a:endParaRPr>
          </a:p>
          <a:p>
            <a:pPr marL="342900" indent="-342900">
              <a:spcAft>
                <a:spcPts val="600"/>
              </a:spcAft>
              <a:buClr>
                <a:schemeClr val="bg2"/>
              </a:buClr>
              <a:buSzPct val="100000"/>
              <a:buFont typeface="Arial"/>
              <a:buChar char="•"/>
            </a:pPr>
            <a:r>
              <a:rPr lang="en-US" sz="2400" dirty="0" smtClean="0">
                <a:solidFill>
                  <a:srgbClr val="FFFFFF"/>
                </a:solidFill>
              </a:rPr>
              <a:t>Quick, self-provisioning</a:t>
            </a:r>
            <a:endParaRPr lang="en-US" sz="2400" dirty="0">
              <a:solidFill>
                <a:srgbClr val="FFFFFF"/>
              </a:solidFill>
            </a:endParaRPr>
          </a:p>
        </p:txBody>
      </p:sp>
      <p:pic>
        <p:nvPicPr>
          <p:cNvPr id="7" name="Picture 6" descr="Screen Shot 2015-08-10 at 2.37.2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7082" y="716864"/>
            <a:ext cx="2732931" cy="2069658"/>
          </a:xfrm>
          <a:prstGeom prst="rect">
            <a:avLst/>
          </a:prstGeom>
        </p:spPr>
      </p:pic>
    </p:spTree>
    <p:extLst>
      <p:ext uri="{BB962C8B-B14F-4D97-AF65-F5344CB8AC3E}">
        <p14:creationId xmlns:p14="http://schemas.microsoft.com/office/powerpoint/2010/main" val="10574026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79735</TotalTime>
  <Words>1158</Words>
  <Application>Microsoft Macintosh PowerPoint</Application>
  <PresentationFormat>On-screen Show (16:9)</PresentationFormat>
  <Paragraphs>193</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Pivotal_interim_040113_template_</vt:lpstr>
      <vt:lpstr>PowerPoint Presentation</vt:lpstr>
      <vt:lpstr>Cloud Native Application Platform - Services</vt:lpstr>
      <vt:lpstr>What is a Service</vt:lpstr>
      <vt:lpstr>Two Types of Services</vt:lpstr>
      <vt:lpstr>Pivotal Cloud Foundry Services</vt:lpstr>
      <vt:lpstr>Service Broker</vt:lpstr>
      <vt:lpstr>Creating and Binding a Service</vt:lpstr>
      <vt:lpstr>Pivotal Cloud Foundry Services</vt:lpstr>
      <vt:lpstr>PCF Marketplace</vt:lpstr>
      <vt:lpstr>BDS Vision: Make all data products cloud-ready.</vt:lpstr>
      <vt:lpstr>MySQL for Pivotal Cloud Foundry</vt:lpstr>
      <vt:lpstr>Redis for Pivotal Cloud Foundry </vt:lpstr>
      <vt:lpstr>RabbitMQ for Pivotal Cloud Foundry</vt:lpstr>
      <vt:lpstr>Session State Caching (SSC) by GemFire</vt:lpstr>
      <vt:lpstr>Diversity of clients, more load</vt:lpstr>
      <vt:lpstr>Push Notifications</vt:lpstr>
      <vt:lpstr>App Distribution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Ben Bertka</cp:lastModifiedBy>
  <cp:revision>389</cp:revision>
  <dcterms:modified xsi:type="dcterms:W3CDTF">2016-02-02T21:39:30Z</dcterms:modified>
</cp:coreProperties>
</file>