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2"/>
  </p:notesMasterIdLst>
  <p:sldIdLst>
    <p:sldId id="499" r:id="rId2"/>
    <p:sldId id="476" r:id="rId3"/>
    <p:sldId id="477" r:id="rId4"/>
    <p:sldId id="478" r:id="rId5"/>
    <p:sldId id="498"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4" r:id="rId20"/>
    <p:sldId id="497" r:id="rId2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499"/>
            <p14:sldId id="476"/>
            <p14:sldId id="477"/>
            <p14:sldId id="478"/>
            <p14:sldId id="498"/>
            <p14:sldId id="480"/>
            <p14:sldId id="481"/>
            <p14:sldId id="482"/>
            <p14:sldId id="483"/>
            <p14:sldId id="484"/>
            <p14:sldId id="485"/>
            <p14:sldId id="486"/>
            <p14:sldId id="487"/>
            <p14:sldId id="488"/>
            <p14:sldId id="489"/>
            <p14:sldId id="490"/>
            <p14:sldId id="491"/>
            <p14:sldId id="492"/>
            <p14:sldId id="494"/>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115" d="100"/>
          <a:sy n="115" d="100"/>
        </p:scale>
        <p:origin x="-728" y="-104"/>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1199"/>
              </a:spcBef>
              <a:buClr>
                <a:schemeClr val="dk1"/>
              </a:buClr>
              <a:buSzPct val="25000"/>
            </a:pPr>
            <a:endParaRPr lang="en-US" sz="1200" dirty="0">
              <a:solidFill>
                <a:schemeClr val="dk1"/>
              </a:solidFill>
              <a:latin typeface="Verdana"/>
              <a:ea typeface="Verdana"/>
              <a:cs typeface="Verdana"/>
              <a:sym typeface="Verdana"/>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0876" y="686430"/>
            <a:ext cx="3692769" cy="208290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smtClean="0"/>
              <a:t>CELL,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35512029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83" r:id="rId9"/>
    <p:sldLayoutId id="2147483684" r:id="rId10"/>
    <p:sldLayoutId id="2147483685" r:id="rId11"/>
    <p:sldLayoutId id="2147483686"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jpe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8.jpeg"/></Relationships>
</file>

<file path=ppt/slides/_rels/slide9.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0"/>
            <a:ext cx="9157167"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10" name="TextBox 9"/>
          <p:cNvSpPr txBox="1"/>
          <p:nvPr/>
        </p:nvSpPr>
        <p:spPr>
          <a:xfrm>
            <a:off x="623455" y="1609787"/>
            <a:ext cx="7897090" cy="1231106"/>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Services Overview</a:t>
            </a:r>
            <a:endParaRPr lang="en-US" sz="2400" b="1" spc="-100" dirty="0">
              <a:solidFill>
                <a:schemeClr val="bg1"/>
              </a:solidFill>
              <a:effectLst>
                <a:outerShdw blurRad="50800" dist="38100" dir="5400000" algn="t" rotWithShape="0">
                  <a:prstClr val="black">
                    <a:alpha val="40000"/>
                  </a:prstClr>
                </a:outerShdw>
              </a:effectLst>
              <a:cs typeface="Arial"/>
            </a:endParaRPr>
          </a:p>
        </p:txBody>
      </p:sp>
      <p:sp>
        <p:nvSpPr>
          <p:cNvPr id="11" name="TextBox 10"/>
          <p:cNvSpPr txBox="1"/>
          <p:nvPr/>
        </p:nvSpPr>
        <p:spPr>
          <a:xfrm>
            <a:off x="623455" y="4162894"/>
            <a:ext cx="7897090" cy="623248"/>
          </a:xfrm>
          <a:prstGeom prst="rect">
            <a:avLst/>
          </a:prstGeom>
          <a:noFill/>
        </p:spPr>
        <p:txBody>
          <a:bodyPr wrap="square" rtlCol="0">
            <a:spAutoFit/>
          </a:bodyPr>
          <a:lstStyle/>
          <a:p>
            <a:pPr>
              <a:spcAft>
                <a:spcPts val="300"/>
              </a:spcAft>
            </a:pPr>
            <a:r>
              <a:rPr lang="en-US" sz="1600" dirty="0" smtClean="0">
                <a:solidFill>
                  <a:srgbClr val="FFFFFF"/>
                </a:solidFill>
                <a:cs typeface="Arial"/>
              </a:rPr>
              <a:t>Your Name / Title</a:t>
            </a:r>
            <a:endParaRPr lang="en-US" sz="1600" dirty="0">
              <a:solidFill>
                <a:srgbClr val="FFFFFF"/>
              </a:solidFill>
              <a:cs typeface="Arial"/>
            </a:endParaRPr>
          </a:p>
          <a:p>
            <a:pPr>
              <a:spcAft>
                <a:spcPts val="300"/>
              </a:spcAft>
            </a:pPr>
            <a:r>
              <a:rPr lang="en-US" sz="1600" dirty="0" err="1" smtClean="0">
                <a:solidFill>
                  <a:srgbClr val="FFFFFF"/>
                </a:solidFill>
              </a:rPr>
              <a:t>you</a:t>
            </a:r>
            <a:r>
              <a:rPr lang="en-US" sz="1600" dirty="0" err="1" smtClean="0">
                <a:solidFill>
                  <a:srgbClr val="FFFFFF"/>
                </a:solidFill>
                <a:cs typeface="Arial"/>
              </a:rPr>
              <a:t>@pivotal.io</a:t>
            </a:r>
            <a:endParaRPr lang="en-US" sz="1600" dirty="0">
              <a:solidFill>
                <a:srgbClr val="FFFFFF"/>
              </a:solidFill>
              <a:cs typeface="Arial"/>
            </a:endParaRPr>
          </a:p>
        </p:txBody>
      </p:sp>
    </p:spTree>
    <p:extLst>
      <p:ext uri="{BB962C8B-B14F-4D97-AF65-F5344CB8AC3E}">
        <p14:creationId xmlns:p14="http://schemas.microsoft.com/office/powerpoint/2010/main" val="313014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a:t>
            </a:r>
            <a:r>
              <a:rPr lang="en-US" dirty="0" smtClean="0">
                <a:solidFill>
                  <a:schemeClr val="bg2"/>
                </a:solidFill>
              </a:rPr>
              <a:t>Data Flow</a:t>
            </a:r>
            <a:endParaRPr lang="en-US" dirty="0" smtClean="0">
              <a:solidFill>
                <a:schemeClr val="bg2"/>
              </a:solidFill>
            </a:endParaRP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184246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16</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sz="2800" dirty="0">
                <a:solidFill>
                  <a:srgbClr val="2C95DD"/>
                </a:solidFill>
              </a:rPr>
              <a:t>Pivotal</a:t>
            </a:r>
            <a:r>
              <a:rPr lang="en-US" dirty="0" smtClean="0"/>
              <a:t> </a:t>
            </a:r>
            <a:r>
              <a:rPr lang="en-US" sz="2800" dirty="0">
                <a:solidFill>
                  <a:srgbClr val="2C95DD"/>
                </a:solidFill>
              </a:rPr>
              <a:t>CF Mobile Services</a:t>
            </a:r>
          </a:p>
        </p:txBody>
      </p:sp>
      <p:pic>
        <p:nvPicPr>
          <p:cNvPr id="16" name="Content Placeholder 15" descr="tablet-phone.jpeg"/>
          <p:cNvPicPr>
            <a:picLocks noGrp="1" noChangeAspect="1"/>
          </p:cNvPicPr>
          <p:nvPr>
            <p:ph sz="quarter"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a:prstGeom prst="rect">
            <a:avLst/>
          </a:prstGeo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pPr>
            <a:r>
              <a:rPr lang="en-US" sz="2000" dirty="0" smtClean="0">
                <a:solidFill>
                  <a:srgbClr val="FFFFFF"/>
                </a:solidFill>
              </a:rPr>
              <a:t>Consumer-grade, mobile backend services built for the enterprise</a:t>
            </a:r>
          </a:p>
          <a:p>
            <a:pPr lvl="0">
              <a:spcBef>
                <a:spcPts val="0"/>
              </a:spcBef>
              <a:spcAft>
                <a:spcPts val="600"/>
              </a:spcAft>
            </a:pPr>
            <a:r>
              <a:rPr lang="en-US" sz="2000" dirty="0">
                <a:solidFill>
                  <a:srgbClr val="FFFFFF"/>
                </a:solidFill>
              </a:rPr>
              <a:t>Built on Pivotal CF for simplified </a:t>
            </a:r>
            <a:r>
              <a:rPr lang="en-US" sz="2000" dirty="0" smtClean="0">
                <a:solidFill>
                  <a:srgbClr val="FFFFFF"/>
                </a:solidFill>
              </a:rPr>
              <a:t>deployment </a:t>
            </a:r>
            <a:r>
              <a:rPr lang="en-US" sz="2000" dirty="0">
                <a:solidFill>
                  <a:srgbClr val="FFFFFF"/>
                </a:solidFill>
              </a:rPr>
              <a:t>and operation </a:t>
            </a:r>
            <a:r>
              <a:rPr lang="en-US" sz="2000" dirty="0" smtClean="0">
                <a:solidFill>
                  <a:srgbClr val="FFFFFF"/>
                </a:solidFill>
              </a:rPr>
              <a:t>in private cloud</a:t>
            </a:r>
            <a:endParaRPr lang="en-US" sz="2000" dirty="0">
              <a:solidFill>
                <a:srgbClr val="FFFFFF"/>
              </a:solidFill>
            </a:endParaRPr>
          </a:p>
          <a:p>
            <a:pPr lvl="0">
              <a:spcBef>
                <a:spcPts val="0"/>
              </a:spcBef>
              <a:spcAft>
                <a:spcPts val="600"/>
              </a:spcAft>
            </a:pPr>
            <a:r>
              <a:rPr lang="en-US" sz="2000" dirty="0">
                <a:solidFill>
                  <a:srgbClr val="FFFFFF"/>
                </a:solidFill>
              </a:rPr>
              <a:t>Enables businesses to apply the power of </a:t>
            </a:r>
            <a:r>
              <a:rPr lang="en-US" sz="2000" dirty="0" err="1">
                <a:solidFill>
                  <a:srgbClr val="FFFFFF"/>
                </a:solidFill>
              </a:rPr>
              <a:t>Pivotal’s</a:t>
            </a:r>
            <a:r>
              <a:rPr lang="en-US" sz="2000" dirty="0">
                <a:solidFill>
                  <a:srgbClr val="FFFFFF"/>
                </a:solidFill>
              </a:rPr>
              <a:t> Big Data Suite to mobile solutions </a:t>
            </a:r>
          </a:p>
          <a:p>
            <a:pPr>
              <a:spcBef>
                <a:spcPts val="0"/>
              </a:spcBef>
              <a:spcAft>
                <a:spcPts val="600"/>
              </a:spcAft>
            </a:pPr>
            <a:endParaRPr lang="en-US" sz="2000" dirty="0" smtClean="0">
              <a:solidFill>
                <a:srgbClr val="FFFFFF"/>
              </a:solidFill>
            </a:endParaRPr>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5780088"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6770688"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Tree>
    <p:extLst>
      <p:ext uri="{BB962C8B-B14F-4D97-AF65-F5344CB8AC3E}">
        <p14:creationId xmlns:p14="http://schemas.microsoft.com/office/powerpoint/2010/main" val="229289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API Gateway</a:t>
            </a:r>
          </a:p>
        </p:txBody>
      </p:sp>
      <p:sp>
        <p:nvSpPr>
          <p:cNvPr id="3" name="Content Placeholder 2"/>
          <p:cNvSpPr>
            <a:spLocks noGrp="1"/>
          </p:cNvSpPr>
          <p:nvPr>
            <p:ph sz="quarter" idx="4294967295"/>
          </p:nvPr>
        </p:nvSpPr>
        <p:spPr>
          <a:xfrm>
            <a:off x="381000" y="884464"/>
            <a:ext cx="6589089" cy="2362200"/>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Legacy APIs are not optimized for mobile</a:t>
            </a:r>
          </a:p>
          <a:p>
            <a:pPr marL="285750" lvl="1" indent="-285750">
              <a:buFont typeface="Arial"/>
              <a:buChar char="•"/>
            </a:pPr>
            <a:r>
              <a:rPr lang="en-US" sz="1800" dirty="0" smtClean="0">
                <a:solidFill>
                  <a:srgbClr val="FFFFFF"/>
                </a:solidFill>
              </a:rPr>
              <a:t>Too much unnecessary content delivered to devices</a:t>
            </a:r>
          </a:p>
          <a:p>
            <a:pPr marL="285750" lvl="1" indent="-285750">
              <a:buFont typeface="Arial"/>
              <a:buChar char="•"/>
            </a:pPr>
            <a:r>
              <a:rPr lang="en-US" sz="1800" dirty="0">
                <a:solidFill>
                  <a:srgbClr val="FFFFFF"/>
                </a:solidFill>
              </a:rPr>
              <a:t>Mobile very sensitive to latency (often weak or no signal)</a:t>
            </a:r>
          </a:p>
          <a:p>
            <a:pPr marL="285750" lvl="1" indent="-285750">
              <a:buFont typeface="Arial"/>
              <a:buChar char="•"/>
            </a:pPr>
            <a:r>
              <a:rPr lang="en-US" sz="1800" dirty="0" smtClean="0">
                <a:solidFill>
                  <a:srgbClr val="FFFFFF"/>
                </a:solidFill>
              </a:rPr>
              <a:t>Mobile apps often require several API calls to display a single page of content</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Allows mobile developers to easily transform APIs</a:t>
            </a:r>
          </a:p>
          <a:p>
            <a:pPr marL="285750" lvl="2" indent="-285750">
              <a:buFont typeface="Arial"/>
              <a:buChar char="•"/>
            </a:pPr>
            <a:r>
              <a:rPr lang="en-US" sz="1800" dirty="0">
                <a:solidFill>
                  <a:srgbClr val="FFFFFF"/>
                </a:solidFill>
              </a:rPr>
              <a:t>Deliver mobile-optimized, device specific content </a:t>
            </a:r>
          </a:p>
          <a:p>
            <a:pPr marL="285750" lvl="1" indent="-285750">
              <a:buFont typeface="Arial"/>
              <a:buChar char="•"/>
            </a:pPr>
            <a:r>
              <a:rPr lang="en-US" sz="1800" dirty="0">
                <a:solidFill>
                  <a:srgbClr val="FFFFFF"/>
                </a:solidFill>
                <a:sym typeface="Wingdings"/>
              </a:rPr>
              <a:t>Results in improved performance and user experience</a:t>
            </a:r>
            <a:endParaRPr lang="en-US" sz="1800" dirty="0">
              <a:solidFill>
                <a:srgbClr val="FFFFFF"/>
              </a:solidFill>
            </a:endParaRPr>
          </a:p>
          <a:p>
            <a:endParaRPr lang="en-US" sz="2200" dirty="0" smtClean="0">
              <a:solidFill>
                <a:srgbClr val="FFFFFF"/>
              </a:solidFill>
            </a:endParaRPr>
          </a:p>
        </p:txBody>
      </p:sp>
    </p:spTree>
    <p:extLst>
      <p:ext uri="{BB962C8B-B14F-4D97-AF65-F5344CB8AC3E}">
        <p14:creationId xmlns:p14="http://schemas.microsoft.com/office/powerpoint/2010/main" val="369444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chemeClr val="bg1">
              <a:lumMod val="85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2191083"/>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API Gateway</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endParaRPr lang="en-US" sz="1200" dirty="0" smtClean="0">
              <a:solidFill>
                <a:schemeClr val="bg2"/>
              </a:solidFill>
              <a:latin typeface="FreightSans Pro Medium"/>
              <a:cs typeface="FreightSans Pro Medium"/>
            </a:endParaRP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descr="elk.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4646" y="3129726"/>
            <a:ext cx="639244"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dirty="0" smtClean="0">
                <a:solidFill>
                  <a:schemeClr val="tx1"/>
                </a:solidFill>
                <a:latin typeface="FreightSans Pro Medium"/>
                <a:cs typeface="FreightSans Pro Medium"/>
              </a:rPr>
              <a:t>Powered by</a:t>
            </a:r>
          </a:p>
        </p:txBody>
      </p:sp>
    </p:spTree>
    <p:extLst>
      <p:ext uri="{BB962C8B-B14F-4D97-AF65-F5344CB8AC3E}">
        <p14:creationId xmlns:p14="http://schemas.microsoft.com/office/powerpoint/2010/main" val="3509676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dirty="0" smtClean="0">
                  <a:solidFill>
                    <a:srgbClr val="F2F2F2"/>
                  </a:solidFill>
                  <a:latin typeface="Calibri"/>
                  <a:ea typeface="Calibri"/>
                  <a:cs typeface="Calibri"/>
                  <a:sym typeface="Calibri"/>
                  <a:rtl val="0"/>
                </a:rPr>
                <a:t>Cell</a:t>
              </a:r>
              <a:endParaRPr lang="en-US" sz="1200" b="0" i="0" u="none" strike="noStrike" cap="none" baseline="0" dirty="0">
                <a:solidFill>
                  <a:srgbClr val="F2F2F2"/>
                </a:solidFill>
                <a:latin typeface="Calibri"/>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flipV="1">
            <a:off x="7064115" y="2144233"/>
            <a:ext cx="675001" cy="749007"/>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799463"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79718</TotalTime>
  <Words>1234</Words>
  <Application>Microsoft Macintosh PowerPoint</Application>
  <PresentationFormat>On-screen Show (16:9)</PresentationFormat>
  <Paragraphs>204</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Pivotal_interim_040113_template_</vt:lpstr>
      <vt:lpstr>PowerPoint Presentation</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API Gateway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Corporate User</cp:lastModifiedBy>
  <cp:revision>386</cp:revision>
  <dcterms:modified xsi:type="dcterms:W3CDTF">2016-01-29T18:53:54Z</dcterms:modified>
</cp:coreProperties>
</file>