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4"/>
  </p:notesMasterIdLst>
  <p:sldIdLst>
    <p:sldId id="499" r:id="rId2"/>
    <p:sldId id="476" r:id="rId3"/>
    <p:sldId id="477" r:id="rId4"/>
    <p:sldId id="478" r:id="rId5"/>
    <p:sldId id="498"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7" r:id="rId2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499"/>
            <p14:sldId id="476"/>
            <p14:sldId id="477"/>
            <p14:sldId id="478"/>
            <p14:sldId id="498"/>
            <p14:sldId id="480"/>
            <p14:sldId id="481"/>
            <p14:sldId id="482"/>
            <p14:sldId id="483"/>
            <p14:sldId id="484"/>
            <p14:sldId id="485"/>
            <p14:sldId id="486"/>
            <p14:sldId id="487"/>
            <p14:sldId id="488"/>
            <p14:sldId id="489"/>
            <p14:sldId id="490"/>
            <p14:sldId id="491"/>
            <p14:sldId id="492"/>
            <p14:sldId id="493"/>
            <p14:sldId id="494"/>
            <p14:sldId id="495"/>
            <p14:sldId id="4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87284" autoAdjust="0"/>
  </p:normalViewPr>
  <p:slideViewPr>
    <p:cSldViewPr snapToGrid="0" snapToObjects="1">
      <p:cViewPr varScale="1">
        <p:scale>
          <a:sx n="130" d="100"/>
          <a:sy n="130" d="100"/>
        </p:scale>
        <p:origin x="-808" y="-96"/>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1199"/>
              </a:spcBef>
              <a:buClr>
                <a:schemeClr val="dk1"/>
              </a:buClr>
              <a:buSzPct val="25000"/>
            </a:pPr>
            <a:endParaRPr lang="en-US" sz="1200" dirty="0">
              <a:solidFill>
                <a:schemeClr val="dk1"/>
              </a:solidFill>
              <a:latin typeface="Verdana"/>
              <a:ea typeface="Verdana"/>
              <a:cs typeface="Verdana"/>
              <a:sym typeface="Verdana"/>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0876" y="686430"/>
            <a:ext cx="3692769" cy="208290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618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a:t>DEA,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35512029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83" r:id="rId9"/>
    <p:sldLayoutId id="2147483684" r:id="rId10"/>
    <p:sldLayoutId id="2147483685" r:id="rId11"/>
    <p:sldLayoutId id="2147483686"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6" Type="http://schemas.microsoft.com/office/2007/relationships/hdphoto" Target="../media/hdphoto1.wdp"/><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jpe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8.jpeg"/></Relationships>
</file>

<file path=ppt/slides/_rels/slide9.xml.rels><?xml version="1.0" encoding="UTF-8" standalone="yes"?>
<Relationships xmlns="http://schemas.openxmlformats.org/package/2006/relationships"><Relationship Id="rId3" Type="http://schemas.openxmlformats.org/officeDocument/2006/relationships/image" Target="../media/image30.tiff"/><Relationship Id="rId4" Type="http://schemas.openxmlformats.org/officeDocument/2006/relationships/image" Target="../media/image31.png"/><Relationship Id="rId1" Type="http://schemas.openxmlformats.org/officeDocument/2006/relationships/slideLayout" Target="../slideLayouts/slideLayout9.xml"/><Relationship Id="rId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0"/>
            <a:ext cx="9157167"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8" name="Picture 7" descr="pivotal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pic>
        <p:nvPicPr>
          <p:cNvPr id="7" name="Picture 6" descr="pivotal_teal.png"/>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10" name="TextBox 9"/>
          <p:cNvSpPr txBox="1"/>
          <p:nvPr/>
        </p:nvSpPr>
        <p:spPr>
          <a:xfrm>
            <a:off x="623455" y="1609787"/>
            <a:ext cx="7897090" cy="1231106"/>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endParaRPr lang="en-US" sz="4200" b="1" spc="-100" dirty="0" smtClean="0">
              <a:solidFill>
                <a:srgbClr val="00AE9E"/>
              </a:solidFill>
              <a:effectLst>
                <a:outerShdw blurRad="50800" dist="38100" dir="5400000" algn="t" rotWithShape="0">
                  <a:prstClr val="black">
                    <a:alpha val="40000"/>
                  </a:prstClr>
                </a:outerShdw>
              </a:effectLst>
              <a:cs typeface="Arial"/>
            </a:endParaRP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Services Overview</a:t>
            </a:r>
            <a:endParaRPr lang="en-US" sz="2400" b="1" spc="-100" dirty="0">
              <a:solidFill>
                <a:schemeClr val="bg1"/>
              </a:solidFill>
              <a:effectLst>
                <a:outerShdw blurRad="50800" dist="38100" dir="5400000" algn="t" rotWithShape="0">
                  <a:prstClr val="black">
                    <a:alpha val="40000"/>
                  </a:prstClr>
                </a:outerShdw>
              </a:effectLst>
              <a:cs typeface="Arial"/>
            </a:endParaRPr>
          </a:p>
        </p:txBody>
      </p:sp>
      <p:sp>
        <p:nvSpPr>
          <p:cNvPr id="11" name="TextBox 10"/>
          <p:cNvSpPr txBox="1"/>
          <p:nvPr/>
        </p:nvSpPr>
        <p:spPr>
          <a:xfrm>
            <a:off x="623455" y="4162894"/>
            <a:ext cx="7897090" cy="623248"/>
          </a:xfrm>
          <a:prstGeom prst="rect">
            <a:avLst/>
          </a:prstGeom>
          <a:noFill/>
        </p:spPr>
        <p:txBody>
          <a:bodyPr wrap="square" rtlCol="0">
            <a:spAutoFit/>
          </a:bodyPr>
          <a:lstStyle/>
          <a:p>
            <a:pPr>
              <a:spcAft>
                <a:spcPts val="300"/>
              </a:spcAft>
            </a:pPr>
            <a:r>
              <a:rPr lang="en-US" sz="1600" dirty="0" smtClean="0">
                <a:solidFill>
                  <a:srgbClr val="FFFFFF"/>
                </a:solidFill>
                <a:cs typeface="Arial"/>
              </a:rPr>
              <a:t>Your Name / Title</a:t>
            </a:r>
            <a:endParaRPr lang="en-US" sz="1600" dirty="0">
              <a:solidFill>
                <a:srgbClr val="FFFFFF"/>
              </a:solidFill>
              <a:cs typeface="Arial"/>
            </a:endParaRPr>
          </a:p>
          <a:p>
            <a:pPr>
              <a:spcAft>
                <a:spcPts val="300"/>
              </a:spcAft>
            </a:pPr>
            <a:r>
              <a:rPr lang="en-US" sz="1600" dirty="0" err="1" smtClean="0">
                <a:solidFill>
                  <a:srgbClr val="FFFFFF"/>
                </a:solidFill>
              </a:rPr>
              <a:t>you</a:t>
            </a:r>
            <a:r>
              <a:rPr lang="en-US" sz="1600" dirty="0" err="1" smtClean="0">
                <a:solidFill>
                  <a:srgbClr val="FFFFFF"/>
                </a:solidFill>
                <a:cs typeface="Arial"/>
              </a:rPr>
              <a:t>@</a:t>
            </a:r>
            <a:r>
              <a:rPr lang="en-US" sz="1600" dirty="0" err="1" smtClean="0">
                <a:solidFill>
                  <a:srgbClr val="FFFFFF"/>
                </a:solidFill>
                <a:cs typeface="Arial"/>
              </a:rPr>
              <a:t>pivotal.io</a:t>
            </a:r>
            <a:endParaRPr lang="en-US" sz="1600" dirty="0">
              <a:solidFill>
                <a:srgbClr val="FFFFFF"/>
              </a:solidFill>
              <a:cs typeface="Arial"/>
            </a:endParaRPr>
          </a:p>
        </p:txBody>
      </p:sp>
    </p:spTree>
    <p:extLst>
      <p:ext uri="{BB962C8B-B14F-4D97-AF65-F5344CB8AC3E}">
        <p14:creationId xmlns:p14="http://schemas.microsoft.com/office/powerpoint/2010/main" val="313014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Spring XD</a:t>
            </a: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184246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16</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sz="2800" dirty="0">
                <a:solidFill>
                  <a:srgbClr val="2C95DD"/>
                </a:solidFill>
              </a:rPr>
              <a:t>Pivotal</a:t>
            </a:r>
            <a:r>
              <a:rPr lang="en-US" dirty="0" smtClean="0"/>
              <a:t> </a:t>
            </a:r>
            <a:r>
              <a:rPr lang="en-US" sz="2800" dirty="0">
                <a:solidFill>
                  <a:srgbClr val="2C95DD"/>
                </a:solidFill>
              </a:rPr>
              <a:t>CF Mobile Services</a:t>
            </a:r>
          </a:p>
        </p:txBody>
      </p:sp>
      <p:pic>
        <p:nvPicPr>
          <p:cNvPr id="16" name="Content Placeholder 15" descr="tablet-phone.jpeg"/>
          <p:cNvPicPr>
            <a:picLocks noGrp="1" noChangeAspect="1"/>
          </p:cNvPicPr>
          <p:nvPr>
            <p:ph sz="quarter"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a:prstGeom prst="rect">
            <a:avLst/>
          </a:prstGeo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pPr>
            <a:r>
              <a:rPr lang="en-US" sz="2000" dirty="0" smtClean="0">
                <a:solidFill>
                  <a:srgbClr val="FFFFFF"/>
                </a:solidFill>
              </a:rPr>
              <a:t>Consumer-grade, mobile backend services built for the enterprise</a:t>
            </a:r>
          </a:p>
          <a:p>
            <a:pPr lvl="0">
              <a:spcBef>
                <a:spcPts val="0"/>
              </a:spcBef>
              <a:spcAft>
                <a:spcPts val="600"/>
              </a:spcAft>
            </a:pPr>
            <a:r>
              <a:rPr lang="en-US" sz="2000" dirty="0">
                <a:solidFill>
                  <a:srgbClr val="FFFFFF"/>
                </a:solidFill>
              </a:rPr>
              <a:t>Built on Pivotal CF for simplified </a:t>
            </a:r>
            <a:r>
              <a:rPr lang="en-US" sz="2000" dirty="0" smtClean="0">
                <a:solidFill>
                  <a:srgbClr val="FFFFFF"/>
                </a:solidFill>
              </a:rPr>
              <a:t>deployment </a:t>
            </a:r>
            <a:r>
              <a:rPr lang="en-US" sz="2000" dirty="0">
                <a:solidFill>
                  <a:srgbClr val="FFFFFF"/>
                </a:solidFill>
              </a:rPr>
              <a:t>and operation </a:t>
            </a:r>
            <a:r>
              <a:rPr lang="en-US" sz="2000" dirty="0" smtClean="0">
                <a:solidFill>
                  <a:srgbClr val="FFFFFF"/>
                </a:solidFill>
              </a:rPr>
              <a:t>in private cloud</a:t>
            </a:r>
            <a:endParaRPr lang="en-US" sz="2000" dirty="0">
              <a:solidFill>
                <a:srgbClr val="FFFFFF"/>
              </a:solidFill>
            </a:endParaRPr>
          </a:p>
          <a:p>
            <a:pPr lvl="0">
              <a:spcBef>
                <a:spcPts val="0"/>
              </a:spcBef>
              <a:spcAft>
                <a:spcPts val="600"/>
              </a:spcAft>
            </a:pPr>
            <a:r>
              <a:rPr lang="en-US" sz="2000" dirty="0">
                <a:solidFill>
                  <a:srgbClr val="FFFFFF"/>
                </a:solidFill>
              </a:rPr>
              <a:t>Enables businesses to apply the power of </a:t>
            </a:r>
            <a:r>
              <a:rPr lang="en-US" sz="2000" dirty="0" err="1">
                <a:solidFill>
                  <a:srgbClr val="FFFFFF"/>
                </a:solidFill>
              </a:rPr>
              <a:t>Pivotal’s</a:t>
            </a:r>
            <a:r>
              <a:rPr lang="en-US" sz="2000" dirty="0">
                <a:solidFill>
                  <a:srgbClr val="FFFFFF"/>
                </a:solidFill>
              </a:rPr>
              <a:t> Big Data Suite to mobile solutions </a:t>
            </a:r>
          </a:p>
          <a:p>
            <a:pPr>
              <a:spcBef>
                <a:spcPts val="0"/>
              </a:spcBef>
              <a:spcAft>
                <a:spcPts val="600"/>
              </a:spcAft>
            </a:pPr>
            <a:endParaRPr lang="en-US" sz="2000" dirty="0" smtClean="0">
              <a:solidFill>
                <a:srgbClr val="FFFFFF"/>
              </a:solidFill>
            </a:endParaRPr>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4876800"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58674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26" name="Rounded Rectangle 25"/>
          <p:cNvSpPr/>
          <p:nvPr/>
        </p:nvSpPr>
        <p:spPr>
          <a:xfrm>
            <a:off x="68580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a:t>
            </a:r>
          </a:p>
          <a:p>
            <a:pPr algn="ctr"/>
            <a:r>
              <a:rPr lang="en-US" sz="1000" dirty="0" smtClean="0"/>
              <a:t>Sync</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
        <p:nvSpPr>
          <p:cNvPr id="17" name="Rounded Rectangle 16"/>
          <p:cNvSpPr/>
          <p:nvPr/>
        </p:nvSpPr>
        <p:spPr>
          <a:xfrm>
            <a:off x="78486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a:t>
            </a:r>
          </a:p>
          <a:p>
            <a:pPr algn="ctr"/>
            <a:r>
              <a:rPr lang="en-US" sz="1000" dirty="0" smtClean="0"/>
              <a:t>Distribution</a:t>
            </a:r>
            <a:endParaRPr lang="en-US" sz="1000" dirty="0"/>
          </a:p>
        </p:txBody>
      </p:sp>
    </p:spTree>
    <p:extLst>
      <p:ext uri="{BB962C8B-B14F-4D97-AF65-F5344CB8AC3E}">
        <p14:creationId xmlns:p14="http://schemas.microsoft.com/office/powerpoint/2010/main" val="229289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Data</a:t>
            </a:r>
            <a:r>
              <a:rPr lang="en-US" dirty="0" smtClean="0"/>
              <a:t> </a:t>
            </a:r>
            <a:r>
              <a:rPr lang="en-US" sz="2800" dirty="0">
                <a:solidFill>
                  <a:srgbClr val="2C95DD"/>
                </a:solidFill>
              </a:rPr>
              <a:t>Sync</a:t>
            </a:r>
          </a:p>
        </p:txBody>
      </p:sp>
      <p:sp>
        <p:nvSpPr>
          <p:cNvPr id="3" name="Content Placeholder 2"/>
          <p:cNvSpPr>
            <a:spLocks noGrp="1"/>
          </p:cNvSpPr>
          <p:nvPr>
            <p:ph sz="quarter" idx="4294967295"/>
          </p:nvPr>
        </p:nvSpPr>
        <p:spPr>
          <a:xfrm>
            <a:off x="366716" y="898980"/>
            <a:ext cx="6457960"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a:solidFill>
                  <a:srgbClr val="FFFFFF"/>
                </a:solidFill>
              </a:rPr>
              <a:t>Apps</a:t>
            </a:r>
            <a:r>
              <a:rPr lang="en-US" sz="1800" dirty="0" smtClean="0">
                <a:solidFill>
                  <a:srgbClr val="FFFFFF"/>
                </a:solidFill>
              </a:rPr>
              <a:t> </a:t>
            </a:r>
            <a:r>
              <a:rPr lang="en-US" sz="1800" dirty="0">
                <a:solidFill>
                  <a:srgbClr val="FFFFFF"/>
                </a:solidFill>
              </a:rPr>
              <a:t>need to store mobile-specific data, but the existing backend cannot accommodate </a:t>
            </a:r>
          </a:p>
          <a:p>
            <a:pPr marL="285750" lvl="1" indent="-285750">
              <a:buFont typeface="Arial"/>
              <a:buChar char="•"/>
            </a:pPr>
            <a:r>
              <a:rPr lang="en-US" sz="1800" dirty="0" smtClean="0">
                <a:solidFill>
                  <a:srgbClr val="FFFFFF"/>
                </a:solidFill>
              </a:rPr>
              <a:t>Data sync / store is difficult for an app developer to set up</a:t>
            </a:r>
          </a:p>
          <a:p>
            <a:pPr marL="285750" lvl="1" indent="-285750">
              <a:buFont typeface="Arial"/>
              <a:buChar char="•"/>
            </a:pPr>
            <a:r>
              <a:rPr lang="en-US" sz="1800" dirty="0" smtClean="0">
                <a:solidFill>
                  <a:srgbClr val="FFFFFF"/>
                </a:solidFill>
              </a:rPr>
              <a:t>Existing services provide public cloud “black box” storage</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Mobile-optimized API for access to multiple types of storage </a:t>
            </a:r>
          </a:p>
          <a:p>
            <a:pPr marL="285750" lvl="1" indent="-285750">
              <a:buFont typeface="Arial"/>
              <a:buChar char="•"/>
            </a:pPr>
            <a:r>
              <a:rPr lang="en-US" sz="1800" dirty="0">
                <a:solidFill>
                  <a:srgbClr val="FFFFFF"/>
                </a:solidFill>
              </a:rPr>
              <a:t>Simple for developers, yet enterprise-grade and highly scalable</a:t>
            </a:r>
          </a:p>
          <a:p>
            <a:endParaRPr lang="en-US" sz="2200" dirty="0" smtClean="0">
              <a:solidFill>
                <a:srgbClr val="FFFFFF"/>
              </a:solidFill>
            </a:endParaRPr>
          </a:p>
        </p:txBody>
      </p:sp>
      <p:pic>
        <p:nvPicPr>
          <p:cNvPr id="5" name="Picture 4" descr="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50"/>
            <a:ext cx="1600200" cy="3378199"/>
          </a:xfrm>
          <a:prstGeom prst="rect">
            <a:avLst/>
          </a:prstGeom>
        </p:spPr>
      </p:pic>
    </p:spTree>
    <p:extLst>
      <p:ext uri="{BB962C8B-B14F-4D97-AF65-F5344CB8AC3E}">
        <p14:creationId xmlns:p14="http://schemas.microsoft.com/office/powerpoint/2010/main" val="2503070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API Gateway</a:t>
            </a:r>
          </a:p>
        </p:txBody>
      </p:sp>
      <p:sp>
        <p:nvSpPr>
          <p:cNvPr id="3" name="Content Placeholder 2"/>
          <p:cNvSpPr>
            <a:spLocks noGrp="1"/>
          </p:cNvSpPr>
          <p:nvPr>
            <p:ph sz="quarter" idx="4294967295"/>
          </p:nvPr>
        </p:nvSpPr>
        <p:spPr>
          <a:xfrm>
            <a:off x="381000" y="884464"/>
            <a:ext cx="6589089" cy="2362200"/>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Legacy APIs are not optimized for mobile</a:t>
            </a:r>
          </a:p>
          <a:p>
            <a:pPr marL="285750" lvl="1" indent="-285750">
              <a:buFont typeface="Arial"/>
              <a:buChar char="•"/>
            </a:pPr>
            <a:r>
              <a:rPr lang="en-US" sz="1800" dirty="0" smtClean="0">
                <a:solidFill>
                  <a:srgbClr val="FFFFFF"/>
                </a:solidFill>
              </a:rPr>
              <a:t>Too much unnecessary content delivered to devices</a:t>
            </a:r>
          </a:p>
          <a:p>
            <a:pPr marL="285750" lvl="1" indent="-285750">
              <a:buFont typeface="Arial"/>
              <a:buChar char="•"/>
            </a:pPr>
            <a:r>
              <a:rPr lang="en-US" sz="1800" dirty="0">
                <a:solidFill>
                  <a:srgbClr val="FFFFFF"/>
                </a:solidFill>
              </a:rPr>
              <a:t>Mobile very sensitive to latency (often weak or no signal)</a:t>
            </a:r>
          </a:p>
          <a:p>
            <a:pPr marL="285750" lvl="1" indent="-285750">
              <a:buFont typeface="Arial"/>
              <a:buChar char="•"/>
            </a:pPr>
            <a:r>
              <a:rPr lang="en-US" sz="1800" dirty="0" smtClean="0">
                <a:solidFill>
                  <a:srgbClr val="FFFFFF"/>
                </a:solidFill>
              </a:rPr>
              <a:t>Mobile apps often require several API calls to display a single page of content</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Allows mobile developers to easily transform APIs</a:t>
            </a:r>
          </a:p>
          <a:p>
            <a:pPr marL="285750" lvl="2" indent="-285750">
              <a:buFont typeface="Arial"/>
              <a:buChar char="•"/>
            </a:pPr>
            <a:r>
              <a:rPr lang="en-US" sz="1800" dirty="0">
                <a:solidFill>
                  <a:srgbClr val="FFFFFF"/>
                </a:solidFill>
              </a:rPr>
              <a:t>Deliver mobile-optimized, device specific content </a:t>
            </a:r>
          </a:p>
          <a:p>
            <a:pPr marL="285750" lvl="1" indent="-285750">
              <a:buFont typeface="Arial"/>
              <a:buChar char="•"/>
            </a:pPr>
            <a:r>
              <a:rPr lang="en-US" sz="1800" dirty="0">
                <a:solidFill>
                  <a:srgbClr val="FFFFFF"/>
                </a:solidFill>
                <a:sym typeface="Wingdings"/>
              </a:rPr>
              <a:t>Results in improved performance and user experience</a:t>
            </a:r>
            <a:endParaRPr lang="en-US" sz="1800" dirty="0">
              <a:solidFill>
                <a:srgbClr val="FFFFFF"/>
              </a:solidFill>
            </a:endParaRPr>
          </a:p>
          <a:p>
            <a:endParaRPr lang="en-US" sz="2200" dirty="0" smtClean="0">
              <a:solidFill>
                <a:srgbClr val="FFFFFF"/>
              </a:solidFill>
            </a:endParaRPr>
          </a:p>
        </p:txBody>
      </p:sp>
    </p:spTree>
    <p:extLst>
      <p:ext uri="{BB962C8B-B14F-4D97-AF65-F5344CB8AC3E}">
        <p14:creationId xmlns:p14="http://schemas.microsoft.com/office/powerpoint/2010/main" val="3694444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App Distribution</a:t>
            </a:r>
          </a:p>
        </p:txBody>
      </p:sp>
      <p:sp>
        <p:nvSpPr>
          <p:cNvPr id="3" name="Content Placeholder 2"/>
          <p:cNvSpPr>
            <a:spLocks noGrp="1"/>
          </p:cNvSpPr>
          <p:nvPr>
            <p:ph sz="quarter" idx="4294967295"/>
          </p:nvPr>
        </p:nvSpPr>
        <p:spPr>
          <a:xfrm>
            <a:off x="381001" y="993321"/>
            <a:ext cx="4292600" cy="1447800"/>
          </a:xfrm>
          <a:prstGeom prst="rect">
            <a:avLst/>
          </a:prstGeom>
        </p:spPr>
        <p:txBody>
          <a:bodyPr/>
          <a:lstStyle/>
          <a:p>
            <a:r>
              <a:rPr lang="en-US" sz="2000" b="1" dirty="0" smtClean="0">
                <a:solidFill>
                  <a:srgbClr val="FFFFFF"/>
                </a:solidFill>
              </a:rPr>
              <a:t>Problem</a:t>
            </a:r>
          </a:p>
          <a:p>
            <a:pPr marL="285750" lvl="1" indent="-285750">
              <a:buFont typeface="Arial"/>
              <a:buChar char="•"/>
            </a:pPr>
            <a:r>
              <a:rPr lang="en-US" sz="1800" dirty="0" smtClean="0">
                <a:solidFill>
                  <a:srgbClr val="FFFFFF"/>
                </a:solidFill>
              </a:rPr>
              <a:t>Extensive user testing of apps is critical to success</a:t>
            </a:r>
          </a:p>
          <a:p>
            <a:pPr marL="285750" lvl="1" indent="-285750">
              <a:buFont typeface="Arial"/>
              <a:buChar char="•"/>
            </a:pPr>
            <a:r>
              <a:rPr lang="en-US" sz="1800" dirty="0" smtClean="0">
                <a:solidFill>
                  <a:srgbClr val="FFFFFF"/>
                </a:solidFill>
              </a:rPr>
              <a:t>Difficult to distribute pre-release apps to test users</a:t>
            </a:r>
          </a:p>
          <a:p>
            <a:pPr marL="285750" lvl="1" indent="-285750">
              <a:buFont typeface="Arial"/>
              <a:buChar char="•"/>
            </a:pPr>
            <a:r>
              <a:rPr lang="en-US" sz="1800" dirty="0" smtClean="0">
                <a:solidFill>
                  <a:srgbClr val="FFFFFF"/>
                </a:solidFill>
              </a:rPr>
              <a:t>Existing solutions are public cloud</a:t>
            </a:r>
          </a:p>
          <a:p>
            <a:pPr lvl="1"/>
            <a:endParaRPr lang="en-US" sz="1800" dirty="0" smtClean="0">
              <a:solidFill>
                <a:srgbClr val="FFFFFF"/>
              </a:solidFill>
            </a:endParaRPr>
          </a:p>
          <a:p>
            <a:r>
              <a:rPr lang="en-US" sz="2000" b="1" dirty="0">
                <a:solidFill>
                  <a:srgbClr val="FFFFFF"/>
                </a:solidFill>
              </a:rPr>
              <a:t>Solution / Benefits</a:t>
            </a:r>
          </a:p>
          <a:p>
            <a:pPr marL="285750" lvl="1" indent="-285750">
              <a:buFont typeface="Arial"/>
              <a:buChar char="•"/>
            </a:pPr>
            <a:r>
              <a:rPr lang="en-US" sz="1800" dirty="0">
                <a:solidFill>
                  <a:srgbClr val="FFFFFF"/>
                </a:solidFill>
              </a:rPr>
              <a:t>Easy OTA app distribution</a:t>
            </a:r>
          </a:p>
          <a:p>
            <a:pPr marL="285750" lvl="1" indent="-285750">
              <a:buFont typeface="Arial"/>
              <a:buChar char="•"/>
            </a:pPr>
            <a:r>
              <a:rPr lang="en-US" sz="1800" dirty="0">
                <a:solidFill>
                  <a:srgbClr val="FFFFFF"/>
                </a:solidFill>
              </a:rPr>
              <a:t>User / team management</a:t>
            </a:r>
          </a:p>
          <a:p>
            <a:pPr marL="285750" lvl="1" indent="-285750">
              <a:buFont typeface="Arial"/>
              <a:buChar char="•"/>
            </a:pPr>
            <a:r>
              <a:rPr lang="en-US" sz="1800" dirty="0">
                <a:solidFill>
                  <a:srgbClr val="FFFFFF"/>
                </a:solidFill>
              </a:rPr>
              <a:t>Supports all major platforms</a:t>
            </a:r>
          </a:p>
          <a:p>
            <a:pPr marL="285750" lvl="1" indent="-285750">
              <a:buFont typeface="Arial"/>
              <a:buChar char="•"/>
            </a:pPr>
            <a:r>
              <a:rPr lang="en-US" sz="1800" dirty="0">
                <a:solidFill>
                  <a:srgbClr val="FFFFFF"/>
                </a:solidFill>
              </a:rPr>
              <a:t>Private cloud for control / security</a:t>
            </a:r>
          </a:p>
          <a:p>
            <a:endParaRPr lang="en-US" sz="2200" dirty="0" smtClean="0">
              <a:solidFill>
                <a:srgbClr val="FFFFFF"/>
              </a:solidFill>
            </a:endParaRPr>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1137540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23661415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endParaRPr lang="en-US" sz="1800" b="1" dirty="0" smtClean="0">
              <a:solidFill>
                <a:srgbClr val="000000"/>
              </a:solidFill>
            </a:endParaRPr>
          </a:p>
          <a:p>
            <a:pPr algn="ctr"/>
            <a:endParaRPr lang="en-US" dirty="0"/>
          </a:p>
        </p:txBody>
      </p:sp>
      <p:sp>
        <p:nvSpPr>
          <p:cNvPr id="34" name="Rectangle 33"/>
          <p:cNvSpPr/>
          <p:nvPr/>
        </p:nvSpPr>
        <p:spPr>
          <a:xfrm>
            <a:off x="2052320" y="894080"/>
            <a:ext cx="3098800" cy="3657600"/>
          </a:xfrm>
          <a:prstGeom prst="rect">
            <a:avLst/>
          </a:prstGeom>
          <a:solidFill>
            <a:schemeClr val="bg1">
              <a:lumMod val="85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2191083"/>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endParaRPr lang="en-US" sz="1800" b="1" dirty="0" smtClean="0">
              <a:solidFill>
                <a:srgbClr val="000000"/>
              </a:solidFill>
            </a:endParaRP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API Gateway</a:t>
            </a: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a:t>
            </a:r>
            <a:r>
              <a:rPr lang="en-US" sz="1200" dirty="0" smtClean="0">
                <a:solidFill>
                  <a:schemeClr val="bg2"/>
                </a:solidFill>
                <a:latin typeface="FreightSans Pro Medium"/>
                <a:cs typeface="FreightSans Pro Medium"/>
              </a:rPr>
              <a:t>Notifications</a:t>
            </a:r>
            <a:endParaRPr lang="en-US" sz="1200" dirty="0" smtClean="0">
              <a:solidFill>
                <a:schemeClr val="bg2"/>
              </a:solidFill>
              <a:latin typeface="FreightSans Pro Medium"/>
              <a:cs typeface="FreightSans Pro Medium"/>
            </a:endParaRP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endParaRPr lang="en-US" sz="1200" dirty="0" smtClean="0">
              <a:solidFill>
                <a:schemeClr val="bg2"/>
              </a:solidFill>
              <a:latin typeface="FreightSans Pro Medium"/>
              <a:cs typeface="FreightSans Pro Medium"/>
            </a:endParaRP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a:t>
            </a:r>
            <a:r>
              <a:rPr lang="en-US" sz="1200" dirty="0" smtClean="0">
                <a:solidFill>
                  <a:schemeClr val="bg2"/>
                </a:solidFill>
                <a:latin typeface="FreightSans Pro Medium"/>
                <a:cs typeface="FreightSans Pro Medium"/>
              </a:rPr>
              <a:t>Server</a:t>
            </a:r>
            <a:endParaRPr lang="en-US" sz="1200" dirty="0" smtClean="0">
              <a:solidFill>
                <a:schemeClr val="bg2"/>
              </a:solidFill>
              <a:latin typeface="FreightSans Pro Medium"/>
              <a:cs typeface="FreightSans Pro Medium"/>
            </a:endParaRP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a:t>
            </a:r>
            <a:r>
              <a:rPr lang="en-US" sz="1200" dirty="0" smtClean="0">
                <a:solidFill>
                  <a:schemeClr val="bg2"/>
                </a:solidFill>
                <a:latin typeface="FreightSans Pro Medium"/>
                <a:cs typeface="FreightSans Pro Medium"/>
              </a:rPr>
              <a:t>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endParaRPr lang="en-US" sz="1200" dirty="0" smtClean="0">
              <a:solidFill>
                <a:schemeClr val="bg2"/>
              </a:solidFill>
              <a:latin typeface="FreightSans Pro Medium"/>
              <a:cs typeface="FreightSans Pro Medium"/>
            </a:endParaRP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endParaRPr lang="en-US" sz="1200" dirty="0" smtClean="0">
              <a:solidFill>
                <a:schemeClr val="bg2"/>
              </a:solidFill>
              <a:latin typeface="FreightSans Pro Medium"/>
              <a:cs typeface="FreightSans Pro Medium"/>
            </a:endParaRP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ELK (</a:t>
            </a:r>
            <a:r>
              <a:rPr lang="en-US" sz="1200" dirty="0" err="1" smtClean="0">
                <a:solidFill>
                  <a:schemeClr val="bg2"/>
                </a:solidFill>
                <a:latin typeface="FreightSans Pro Medium"/>
                <a:cs typeface="FreightSans Pro Medium"/>
              </a:rPr>
              <a:t>StayUp.io</a:t>
            </a:r>
            <a:r>
              <a:rPr lang="en-US" sz="1200" dirty="0" smtClean="0">
                <a:solidFill>
                  <a:schemeClr val="bg2"/>
                </a:solidFill>
                <a:latin typeface="FreightSans Pro Medium"/>
                <a:cs typeface="FreightSans Pro Medium"/>
              </a:rPr>
              <a:t>)</a:t>
            </a:r>
            <a:endParaRPr lang="en-US" sz="1200" dirty="0" smtClean="0">
              <a:solidFill>
                <a:schemeClr val="bg2"/>
              </a:solidFill>
              <a:latin typeface="FreightSans Pro Medium"/>
              <a:cs typeface="FreightSans Pro Medium"/>
            </a:endParaRP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descr="elk.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4646" y="3129726"/>
            <a:ext cx="639244"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dirty="0" smtClean="0">
                <a:solidFill>
                  <a:schemeClr val="tx1"/>
                </a:solidFill>
                <a:latin typeface="FreightSans Pro Medium"/>
                <a:cs typeface="FreightSans Pro Medium"/>
              </a:rPr>
              <a:t>Powered by</a:t>
            </a:r>
            <a:endParaRPr lang="en-US" sz="1200" dirty="0" smtClean="0">
              <a:solidFill>
                <a:schemeClr val="tx1"/>
              </a:solidFill>
              <a:latin typeface="FreightSans Pro Medium"/>
              <a:cs typeface="FreightSans Pro Medium"/>
            </a:endParaRPr>
          </a:p>
        </p:txBody>
      </p:sp>
    </p:spTree>
    <p:extLst>
      <p:ext uri="{BB962C8B-B14F-4D97-AF65-F5344CB8AC3E}">
        <p14:creationId xmlns:p14="http://schemas.microsoft.com/office/powerpoint/2010/main" val="35096762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dirty="0" smtClean="0">
                  <a:solidFill>
                    <a:srgbClr val="F2F2F2"/>
                  </a:solidFill>
                  <a:latin typeface="Calibri"/>
                  <a:ea typeface="Calibri"/>
                  <a:cs typeface="Calibri"/>
                  <a:sym typeface="Calibri"/>
                  <a:rtl val="0"/>
                </a:rPr>
                <a:t>Cell</a:t>
              </a:r>
              <a:endParaRPr lang="en-US" sz="1200" b="0" i="0" u="none" strike="noStrike" cap="none" baseline="0" dirty="0">
                <a:solidFill>
                  <a:srgbClr val="F2F2F2"/>
                </a:solidFill>
                <a:latin typeface="Calibri"/>
                <a:ea typeface="Calibri"/>
                <a:cs typeface="Calibri"/>
                <a:sym typeface="Calibri"/>
                <a:rtl val="0"/>
              </a:endParaRP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rot="10800000" flipH="1">
            <a:off x="7064115" y="2144233"/>
            <a:ext cx="675000" cy="1146900"/>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944810"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79709</TotalTime>
  <Words>1354</Words>
  <Application>Microsoft Macintosh PowerPoint</Application>
  <PresentationFormat>On-screen Show (16:9)</PresentationFormat>
  <Paragraphs>228</Paragraphs>
  <Slides>22</Slides>
  <Notes>17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Pivotal_interim_040113_template_</vt:lpstr>
      <vt:lpstr>PowerPoint Presentation</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Data Sync</vt:lpstr>
      <vt:lpstr>API Gateway</vt:lpstr>
      <vt:lpstr>App Distribution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Corporate User</cp:lastModifiedBy>
  <cp:revision>382</cp:revision>
  <dcterms:modified xsi:type="dcterms:W3CDTF">2016-01-15T18:49:56Z</dcterms:modified>
</cp:coreProperties>
</file>