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0"/>
  </p:notesMasterIdLst>
  <p:sldIdLst>
    <p:sldId id="499" r:id="rId2"/>
    <p:sldId id="476" r:id="rId3"/>
    <p:sldId id="477" r:id="rId4"/>
    <p:sldId id="478" r:id="rId5"/>
    <p:sldId id="498" r:id="rId6"/>
    <p:sldId id="480" r:id="rId7"/>
    <p:sldId id="481" r:id="rId8"/>
    <p:sldId id="482" r:id="rId9"/>
    <p:sldId id="483" r:id="rId10"/>
    <p:sldId id="484" r:id="rId11"/>
    <p:sldId id="485" r:id="rId12"/>
    <p:sldId id="486" r:id="rId13"/>
    <p:sldId id="487" r:id="rId14"/>
    <p:sldId id="488" r:id="rId15"/>
    <p:sldId id="490" r:id="rId16"/>
    <p:sldId id="492" r:id="rId17"/>
    <p:sldId id="500" r:id="rId18"/>
    <p:sldId id="497" r:id="rId1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499"/>
            <p14:sldId id="476"/>
            <p14:sldId id="477"/>
            <p14:sldId id="478"/>
            <p14:sldId id="498"/>
            <p14:sldId id="480"/>
            <p14:sldId id="481"/>
            <p14:sldId id="482"/>
            <p14:sldId id="483"/>
            <p14:sldId id="484"/>
            <p14:sldId id="485"/>
            <p14:sldId id="486"/>
            <p14:sldId id="487"/>
            <p14:sldId id="488"/>
            <p14:sldId id="490"/>
            <p14:sldId id="492"/>
            <p14:sldId id="500"/>
            <p14:sldId id="49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87284" autoAdjust="0"/>
  </p:normalViewPr>
  <p:slideViewPr>
    <p:cSldViewPr snapToGrid="0" snapToObjects="1">
      <p:cViewPr varScale="1">
        <p:scale>
          <a:sx n="109" d="100"/>
          <a:sy n="109" d="100"/>
        </p:scale>
        <p:origin x="-808" y="-112"/>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1199"/>
              </a:spcBef>
              <a:buClr>
                <a:schemeClr val="dk1"/>
              </a:buClr>
              <a:buSzPct val="25000"/>
            </a:pPr>
            <a:endParaRPr lang="en-US" sz="1200" dirty="0">
              <a:solidFill>
                <a:schemeClr val="dk1"/>
              </a:solidFill>
              <a:latin typeface="Verdana"/>
              <a:ea typeface="Verdana"/>
              <a:cs typeface="Verdana"/>
              <a:sym typeface="Verdana"/>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BEDBE90-FDBE-A44D-9062-5A5D1585D5B8}"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smtClean="0"/>
              <a:t>CELL,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35512029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83" r:id="rId9"/>
    <p:sldLayoutId id="2147483684" r:id="rId10"/>
    <p:sldLayoutId id="2147483685" r:id="rId11"/>
    <p:sldLayoutId id="2147483686"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 Id="rId6" Type="http://schemas.microsoft.com/office/2007/relationships/hdphoto" Target="../media/hdphoto1.wdp"/><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2.emf"/></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jpe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8.jpeg"/></Relationships>
</file>

<file path=ppt/slides/_rels/slide9.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31.png"/><Relationship Id="rId1" Type="http://schemas.openxmlformats.org/officeDocument/2006/relationships/slideLayout" Target="../slideLayouts/slideLayout9.xml"/><Relationship Id="rId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p:cNvPicPr>
          <p:nvPr/>
        </p:nvPicPr>
        <p:blipFill rotWithShape="1">
          <a:blip r:embed="rId3">
            <a:extLst>
              <a:ext uri="{28A0092B-C50C-407E-A947-70E740481C1C}">
                <a14:useLocalDpi xmlns:a14="http://schemas.microsoft.com/office/drawing/2010/main" val="0"/>
              </a:ext>
            </a:extLst>
          </a:blip>
          <a:srcRect t="5795" b="5795"/>
          <a:stretch/>
        </p:blipFill>
        <p:spPr>
          <a:xfrm>
            <a:off x="-13167" y="0"/>
            <a:ext cx="9157167"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algn="ctr"/>
            <a:endParaRPr>
              <a:solidFill>
                <a:srgbClr val="FFFFFF"/>
              </a:solidFill>
              <a:latin typeface="Arial"/>
              <a:ea typeface="Arial"/>
              <a:cs typeface="Arial"/>
              <a:sym typeface="Arial"/>
            </a:endParaRPr>
          </a:p>
        </p:txBody>
      </p:sp>
      <p:pic>
        <p:nvPicPr>
          <p:cNvPr id="8" name="Picture 7" descr="pivotal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10" y="978442"/>
            <a:ext cx="1368554" cy="336279"/>
          </a:xfrm>
          <a:prstGeom prst="rect">
            <a:avLst/>
          </a:prstGeom>
        </p:spPr>
      </p:pic>
      <p:pic>
        <p:nvPicPr>
          <p:cNvPr id="7" name="Picture 6" descr="pivotal_teal.png"/>
          <p:cNvPicPr>
            <a:picLocks noChangeAspect="1"/>
          </p:cNvPicPr>
          <p:nvPr/>
        </p:nvPicPr>
        <p:blipFill>
          <a:blip r:embed="rId5">
            <a:lum bright="70000" contrast="-70000"/>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
        <p:nvSpPr>
          <p:cNvPr id="10" name="TextBox 9"/>
          <p:cNvSpPr txBox="1"/>
          <p:nvPr/>
        </p:nvSpPr>
        <p:spPr>
          <a:xfrm>
            <a:off x="623455" y="1609787"/>
            <a:ext cx="7897090" cy="1231106"/>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cs typeface="Arial"/>
              </a:rPr>
              <a:t>Pivotal Cloud Foundry</a:t>
            </a:r>
          </a:p>
          <a:p>
            <a:pPr>
              <a:lnSpc>
                <a:spcPct val="90000"/>
              </a:lnSpc>
              <a:spcAft>
                <a:spcPts val="1200"/>
              </a:spcAft>
            </a:pPr>
            <a:r>
              <a:rPr lang="en-US" sz="2400" b="1" spc="-100" dirty="0" smtClean="0">
                <a:solidFill>
                  <a:schemeClr val="bg1"/>
                </a:solidFill>
                <a:effectLst>
                  <a:outerShdw blurRad="50800" dist="38100" dir="5400000" algn="t" rotWithShape="0">
                    <a:prstClr val="black">
                      <a:alpha val="40000"/>
                    </a:prstClr>
                  </a:outerShdw>
                </a:effectLst>
                <a:cs typeface="Arial"/>
              </a:rPr>
              <a:t>Services Overview</a:t>
            </a:r>
            <a:endParaRPr lang="en-US" sz="2400" b="1" spc="-100" dirty="0">
              <a:solidFill>
                <a:schemeClr val="bg1"/>
              </a:solidFill>
              <a:effectLst>
                <a:outerShdw blurRad="50800" dist="38100" dir="5400000" algn="t" rotWithShape="0">
                  <a:prstClr val="black">
                    <a:alpha val="40000"/>
                  </a:prstClr>
                </a:outerShdw>
              </a:effectLst>
              <a:cs typeface="Arial"/>
            </a:endParaRPr>
          </a:p>
        </p:txBody>
      </p:sp>
      <p:sp>
        <p:nvSpPr>
          <p:cNvPr id="11" name="TextBox 10"/>
          <p:cNvSpPr txBox="1"/>
          <p:nvPr/>
        </p:nvSpPr>
        <p:spPr>
          <a:xfrm>
            <a:off x="623455" y="4162894"/>
            <a:ext cx="7897090" cy="623248"/>
          </a:xfrm>
          <a:prstGeom prst="rect">
            <a:avLst/>
          </a:prstGeom>
          <a:noFill/>
        </p:spPr>
        <p:txBody>
          <a:bodyPr wrap="square" rtlCol="0">
            <a:spAutoFit/>
          </a:bodyPr>
          <a:lstStyle/>
          <a:p>
            <a:pPr>
              <a:spcAft>
                <a:spcPts val="300"/>
              </a:spcAft>
            </a:pPr>
            <a:r>
              <a:rPr lang="en-US" sz="1600" dirty="0" smtClean="0">
                <a:solidFill>
                  <a:srgbClr val="FFFFFF"/>
                </a:solidFill>
                <a:cs typeface="Arial"/>
              </a:rPr>
              <a:t>Your Name / Title</a:t>
            </a:r>
            <a:endParaRPr lang="en-US" sz="1600" dirty="0">
              <a:solidFill>
                <a:srgbClr val="FFFFFF"/>
              </a:solidFill>
              <a:cs typeface="Arial"/>
            </a:endParaRPr>
          </a:p>
          <a:p>
            <a:pPr>
              <a:spcAft>
                <a:spcPts val="300"/>
              </a:spcAft>
            </a:pPr>
            <a:r>
              <a:rPr lang="en-US" sz="1600" dirty="0" err="1" smtClean="0">
                <a:solidFill>
                  <a:srgbClr val="FFFFFF"/>
                </a:solidFill>
              </a:rPr>
              <a:t>you</a:t>
            </a:r>
            <a:r>
              <a:rPr lang="en-US" sz="1600" dirty="0" err="1" smtClean="0">
                <a:solidFill>
                  <a:srgbClr val="FFFFFF"/>
                </a:solidFill>
                <a:cs typeface="Arial"/>
              </a:rPr>
              <a:t>@pivotal.io</a:t>
            </a:r>
            <a:endParaRPr lang="en-US" sz="1600" dirty="0">
              <a:solidFill>
                <a:srgbClr val="FFFFFF"/>
              </a:solidFill>
              <a:cs typeface="Arial"/>
            </a:endParaRPr>
          </a:p>
        </p:txBody>
      </p:sp>
    </p:spTree>
    <p:extLst>
      <p:ext uri="{BB962C8B-B14F-4D97-AF65-F5344CB8AC3E}">
        <p14:creationId xmlns:p14="http://schemas.microsoft.com/office/powerpoint/2010/main" val="313014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Data Flow</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15</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33689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Tree>
    <p:extLst>
      <p:ext uri="{BB962C8B-B14F-4D97-AF65-F5344CB8AC3E}">
        <p14:creationId xmlns:p14="http://schemas.microsoft.com/office/powerpoint/2010/main" val="23661415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759" y="894080"/>
            <a:ext cx="1879600" cy="1806788"/>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CI/CD</a:t>
            </a:r>
          </a:p>
          <a:p>
            <a:pPr algn="ctr"/>
            <a:endParaRPr lang="en-US" dirty="0"/>
          </a:p>
        </p:txBody>
      </p:sp>
      <p:sp>
        <p:nvSpPr>
          <p:cNvPr id="34" name="Rectangle 33"/>
          <p:cNvSpPr/>
          <p:nvPr/>
        </p:nvSpPr>
        <p:spPr>
          <a:xfrm>
            <a:off x="2052320" y="894080"/>
            <a:ext cx="3098800" cy="3657600"/>
          </a:xfrm>
          <a:prstGeom prst="rect">
            <a:avLst/>
          </a:prstGeom>
          <a:solidFill>
            <a:schemeClr val="bg1">
              <a:lumMod val="85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2191083"/>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Mobile</a:t>
            </a:r>
            <a:endParaRPr lang="en-US" dirty="0" smtClean="0">
              <a:solidFill>
                <a:schemeClr val="tx2"/>
              </a:solidFill>
            </a:endParaRPr>
          </a:p>
        </p:txBody>
      </p:sp>
      <p:sp>
        <p:nvSpPr>
          <p:cNvPr id="6" name="Rectangle 5"/>
          <p:cNvSpPr/>
          <p:nvPr/>
        </p:nvSpPr>
        <p:spPr>
          <a:xfrm>
            <a:off x="7122160" y="894080"/>
            <a:ext cx="1889760" cy="3669482"/>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Cloud Native</a:t>
            </a:r>
          </a:p>
          <a:p>
            <a:pPr algn="ctr"/>
            <a:endParaRPr lang="en-US" dirty="0"/>
          </a:p>
        </p:txBody>
      </p:sp>
      <p:pic>
        <p:nvPicPr>
          <p:cNvPr id="18" name="Picture 17" descr="icon_apigateway_cf@2x.png"/>
          <p:cNvPicPr>
            <a:picLocks noChangeAspect="1"/>
          </p:cNvPicPr>
          <p:nvPr/>
        </p:nvPicPr>
        <p:blipFill>
          <a:blip r:embed="rId3" cstate="screen">
            <a:alphaModFix/>
            <a:extLst>
              <a:ext uri="{28A0092B-C50C-407E-A947-70E740481C1C}">
                <a14:useLocalDpi xmlns:a14="http://schemas.microsoft.com/office/drawing/2010/main"/>
              </a:ext>
            </a:extLst>
          </a:blip>
          <a:stretch>
            <a:fillRect/>
          </a:stretch>
        </p:blipFill>
        <p:spPr>
          <a:xfrm>
            <a:off x="234406" y="1501513"/>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3810" y="1935481"/>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22809" y="1295401"/>
            <a:ext cx="640080" cy="640080"/>
          </a:xfrm>
          <a:prstGeom prst="rect">
            <a:avLst/>
          </a:prstGeom>
        </p:spPr>
      </p:pic>
      <p:pic>
        <p:nvPicPr>
          <p:cNvPr id="22" name="Picture 21" descr="icon_gemfire_cf@2x.png"/>
          <p:cNvPicPr>
            <a:picLocks noChangeAspect="1"/>
          </p:cNvPicPr>
          <p:nvPr/>
        </p:nvPicPr>
        <p:blipFill>
          <a:blip r:embed="rId6" cstate="screen">
            <a:alphaModFix/>
            <a:extLst>
              <a:ext uri="{28A0092B-C50C-407E-A947-70E740481C1C}">
                <a14:useLocalDpi xmlns:a14="http://schemas.microsoft.com/office/drawing/2010/main"/>
              </a:ext>
            </a:extLst>
          </a:blip>
          <a:stretch>
            <a:fillRect/>
          </a:stretch>
        </p:blipFill>
        <p:spPr>
          <a:xfrm>
            <a:off x="3615403" y="3754844"/>
            <a:ext cx="640080" cy="640080"/>
          </a:xfrm>
          <a:prstGeom prst="rect">
            <a:avLst/>
          </a:prstGeom>
        </p:spPr>
      </p:pic>
      <p:pic>
        <p:nvPicPr>
          <p:cNvPr id="23" name="Picture 22" descr="icon_pushnotification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39486" y="2357121"/>
            <a:ext cx="640079" cy="640079"/>
          </a:xfrm>
          <a:prstGeom prst="rect">
            <a:avLst/>
          </a:prstGeom>
        </p:spPr>
      </p:pic>
      <p:pic>
        <p:nvPicPr>
          <p:cNvPr id="24" name="Picture 23" descr="icon_rabbitmq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630429" y="2139053"/>
            <a:ext cx="637540" cy="637540"/>
          </a:xfrm>
          <a:prstGeom prst="rect">
            <a:avLst/>
          </a:prstGeom>
        </p:spPr>
      </p:pic>
      <p:pic>
        <p:nvPicPr>
          <p:cNvPr id="25" name="Picture 24" descr="icon_redis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135674" y="1308722"/>
            <a:ext cx="638006" cy="638006"/>
          </a:xfrm>
          <a:prstGeom prst="rect">
            <a:avLst/>
          </a:prstGeom>
        </p:spPr>
      </p:pic>
      <p:pic>
        <p:nvPicPr>
          <p:cNvPr id="26" name="Picture 25" descr="icon_springxd_cf@2x.png"/>
          <p:cNvPicPr>
            <a:picLocks noChangeAspect="1"/>
          </p:cNvPicPr>
          <p:nvPr/>
        </p:nvPicPr>
        <p:blipFill>
          <a:blip r:embed="rId10" cstate="screen">
            <a:alphaModFix/>
            <a:extLst>
              <a:ext uri="{28A0092B-C50C-407E-A947-70E740481C1C}">
                <a14:useLocalDpi xmlns:a14="http://schemas.microsoft.com/office/drawing/2010/main"/>
              </a:ext>
            </a:extLst>
          </a:blip>
          <a:stretch>
            <a:fillRect/>
          </a:stretch>
        </p:blipFill>
        <p:spPr>
          <a:xfrm>
            <a:off x="2135674" y="2933989"/>
            <a:ext cx="640080" cy="640080"/>
          </a:xfrm>
          <a:prstGeom prst="rect">
            <a:avLst/>
          </a:prstGeom>
        </p:spPr>
      </p:pic>
      <p:pic>
        <p:nvPicPr>
          <p:cNvPr id="28" name="Picture 2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33898" y="2141593"/>
            <a:ext cx="639782" cy="639782"/>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28268" y="3779753"/>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277834"/>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006470"/>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2748166"/>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630429" y="2941609"/>
            <a:ext cx="632460" cy="632460"/>
          </a:xfrm>
          <a:prstGeom prst="rect">
            <a:avLst/>
          </a:prstGeom>
        </p:spPr>
      </p:pic>
      <p:sp>
        <p:nvSpPr>
          <p:cNvPr id="11" name="TextBox 10"/>
          <p:cNvSpPr txBox="1"/>
          <p:nvPr/>
        </p:nvSpPr>
        <p:spPr>
          <a:xfrm>
            <a:off x="985519" y="1501513"/>
            <a:ext cx="1005841" cy="461665"/>
          </a:xfrm>
          <a:prstGeom prst="rect">
            <a:avLst/>
          </a:prstGeom>
          <a:noFill/>
        </p:spPr>
        <p:txBody>
          <a:bodyPr wrap="square" rtlCol="0">
            <a:spAutoFit/>
          </a:bodyPr>
          <a:lstStyle/>
          <a:p>
            <a:r>
              <a:rPr lang="en-US" sz="1200" dirty="0" smtClean="0">
                <a:solidFill>
                  <a:schemeClr val="accent1"/>
                </a:solidFill>
                <a:latin typeface="FreightSans Pro Medium"/>
                <a:cs typeface="FreightSans Pro Medium"/>
              </a:rPr>
              <a:t>App</a:t>
            </a:r>
          </a:p>
          <a:p>
            <a:r>
              <a:rPr lang="en-US" sz="1200" dirty="0" smtClean="0">
                <a:solidFill>
                  <a:schemeClr val="accent1"/>
                </a:solidFill>
                <a:latin typeface="FreightSans Pro Medium"/>
                <a:cs typeface="FreightSans Pro Medium"/>
              </a:rPr>
              <a:t>Distribution</a:t>
            </a:r>
            <a:endParaRPr lang="en-US" sz="1200" dirty="0" smtClean="0">
              <a:solidFill>
                <a:schemeClr val="accent1"/>
              </a:solidFill>
              <a:latin typeface="FreightSans Pro Medium"/>
              <a:cs typeface="FreightSans Pro Medium"/>
            </a:endParaRPr>
          </a:p>
        </p:txBody>
      </p:sp>
      <p:sp>
        <p:nvSpPr>
          <p:cNvPr id="38" name="TextBox 37"/>
          <p:cNvSpPr txBox="1"/>
          <p:nvPr/>
        </p:nvSpPr>
        <p:spPr>
          <a:xfrm>
            <a:off x="975359" y="2336800"/>
            <a:ext cx="103632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Notifications</a:t>
            </a:r>
          </a:p>
        </p:txBody>
      </p:sp>
      <p:sp>
        <p:nvSpPr>
          <p:cNvPr id="41" name="TextBox 40"/>
          <p:cNvSpPr txBox="1"/>
          <p:nvPr/>
        </p:nvSpPr>
        <p:spPr>
          <a:xfrm>
            <a:off x="4281291" y="2280357"/>
            <a:ext cx="910469"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5901405" y="197513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2733039" y="310890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Flow</a:t>
            </a:r>
          </a:p>
        </p:txBody>
      </p:sp>
      <p:sp>
        <p:nvSpPr>
          <p:cNvPr id="45" name="TextBox 44"/>
          <p:cNvSpPr txBox="1"/>
          <p:nvPr/>
        </p:nvSpPr>
        <p:spPr>
          <a:xfrm>
            <a:off x="8006079" y="137523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0997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281848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255483" y="130556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261400" y="3989767"/>
            <a:ext cx="882314"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2" name="TextBox 51"/>
          <p:cNvSpPr txBox="1"/>
          <p:nvPr/>
        </p:nvSpPr>
        <p:spPr>
          <a:xfrm>
            <a:off x="4267969" y="3108908"/>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22879" y="1432833"/>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04048"/>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25633" y="3779753"/>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Rectangle 47"/>
          <p:cNvSpPr/>
          <p:nvPr/>
        </p:nvSpPr>
        <p:spPr>
          <a:xfrm>
            <a:off x="142240" y="3129727"/>
            <a:ext cx="1869440" cy="1421954"/>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chemeClr val="tx2"/>
                </a:solidFill>
              </a:rPr>
              <a:t>Security</a:t>
            </a:r>
            <a:endParaRPr lang="en-US" dirty="0" smtClean="0">
              <a:solidFill>
                <a:schemeClr val="tx2"/>
              </a:solidFill>
            </a:endParaRPr>
          </a:p>
        </p:txBody>
      </p:sp>
      <p:pic>
        <p:nvPicPr>
          <p:cNvPr id="57" name="Picture 56"/>
          <p:cNvPicPr>
            <a:picLocks noChangeAspect="1"/>
          </p:cNvPicPr>
          <p:nvPr/>
        </p:nvPicPr>
        <p:blipFill>
          <a:blip r:embed="rId17" cstate="screen">
            <a:alphaModFix/>
            <a:extLst>
              <a:ext uri="{28A0092B-C50C-407E-A947-70E740481C1C}">
                <a14:useLocalDpi xmlns:a14="http://schemas.microsoft.com/office/drawing/2010/main"/>
              </a:ext>
            </a:extLst>
          </a:blip>
          <a:stretch>
            <a:fillRect/>
          </a:stretch>
        </p:blipFill>
        <p:spPr>
          <a:xfrm>
            <a:off x="239486" y="3675380"/>
            <a:ext cx="635000" cy="635000"/>
          </a:xfrm>
          <a:prstGeom prst="rect">
            <a:avLst/>
          </a:prstGeom>
        </p:spPr>
      </p:pic>
      <p:sp>
        <p:nvSpPr>
          <p:cNvPr id="58" name="TextBox 57"/>
          <p:cNvSpPr txBox="1"/>
          <p:nvPr/>
        </p:nvSpPr>
        <p:spPr>
          <a:xfrm>
            <a:off x="807357" y="3799840"/>
            <a:ext cx="1173843"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59" name="Rectangle 58"/>
          <p:cNvSpPr/>
          <p:nvPr/>
        </p:nvSpPr>
        <p:spPr>
          <a:xfrm>
            <a:off x="5189572" y="2739867"/>
            <a:ext cx="1879600" cy="1823695"/>
          </a:xfrm>
          <a:prstGeom prst="rect">
            <a:avLst/>
          </a:prstGeom>
          <a:solidFill>
            <a:srgbClr val="D9D9D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smtClean="0">
                <a:solidFill>
                  <a:srgbClr val="000000"/>
                </a:solidFill>
              </a:rPr>
              <a:t>Monitoring</a:t>
            </a:r>
            <a:endParaRPr lang="en-US" sz="2000" b="1" dirty="0" smtClean="0">
              <a:solidFill>
                <a:srgbClr val="000000"/>
              </a:solidFill>
            </a:endParaRPr>
          </a:p>
          <a:p>
            <a:pPr algn="ctr"/>
            <a:endParaRPr lang="en-US" dirty="0"/>
          </a:p>
        </p:txBody>
      </p:sp>
      <p:sp>
        <p:nvSpPr>
          <p:cNvPr id="60" name="TextBox 59"/>
          <p:cNvSpPr txBox="1"/>
          <p:nvPr/>
        </p:nvSpPr>
        <p:spPr>
          <a:xfrm>
            <a:off x="5913891" y="1415780"/>
            <a:ext cx="944110"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Git</a:t>
            </a:r>
            <a:r>
              <a:rPr lang="en-US" sz="1200" dirty="0" smtClean="0">
                <a:solidFill>
                  <a:schemeClr val="bg2"/>
                </a:solidFill>
                <a:latin typeface="FreightSans Pro Medium"/>
                <a:cs typeface="FreightSans Pro Medium"/>
              </a:rPr>
              <a:t> Lab</a:t>
            </a:r>
          </a:p>
        </p:txBody>
      </p:sp>
      <p:sp>
        <p:nvSpPr>
          <p:cNvPr id="62" name="TextBox 61"/>
          <p:cNvSpPr txBox="1"/>
          <p:nvPr/>
        </p:nvSpPr>
        <p:spPr>
          <a:xfrm>
            <a:off x="5972803" y="4117925"/>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New Relic</a:t>
            </a:r>
          </a:p>
        </p:txBody>
      </p:sp>
      <p:sp>
        <p:nvSpPr>
          <p:cNvPr id="63" name="TextBox 62"/>
          <p:cNvSpPr txBox="1"/>
          <p:nvPr/>
        </p:nvSpPr>
        <p:spPr>
          <a:xfrm>
            <a:off x="5972803" y="322616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Dynamics</a:t>
            </a:r>
          </a:p>
        </p:txBody>
      </p:sp>
      <p:pic>
        <p:nvPicPr>
          <p:cNvPr id="30" name="Picture 29" descr="gitlab.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1324" y="1215207"/>
            <a:ext cx="640081" cy="640081"/>
          </a:xfrm>
          <a:prstGeom prst="rect">
            <a:avLst/>
          </a:prstGeom>
        </p:spPr>
      </p:pic>
      <p:pic>
        <p:nvPicPr>
          <p:cNvPr id="32" name="Picture 31" descr="elk.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274646" y="3129726"/>
            <a:ext cx="639244" cy="636325"/>
          </a:xfrm>
          <a:prstGeom prst="rect">
            <a:avLst/>
          </a:prstGeom>
        </p:spPr>
      </p:pic>
      <p:pic>
        <p:nvPicPr>
          <p:cNvPr id="70" name="Picture 69" descr="newrelic.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287132" y="3858465"/>
            <a:ext cx="626759" cy="626759"/>
          </a:xfrm>
          <a:prstGeom prst="rect">
            <a:avLst/>
          </a:prstGeom>
        </p:spPr>
      </p:pic>
      <p:pic>
        <p:nvPicPr>
          <p:cNvPr id="72" name="Picture 2" descr="http://photos4.meetupstatic.com/photos/event/7/8/f/c/global_249990972.jpe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60969" y="3836140"/>
            <a:ext cx="583693" cy="583693"/>
          </a:xfrm>
          <a:prstGeom prst="roundRect">
            <a:avLst>
              <a:gd name="adj" fmla="val 22615"/>
            </a:avLst>
          </a:prstGeom>
          <a:solidFill>
            <a:srgbClr val="FFFFFF">
              <a:shade val="85000"/>
            </a:srgbClr>
          </a:solidFill>
          <a:ln>
            <a:noFill/>
          </a:ln>
          <a:effectLst/>
          <a:extLst/>
        </p:spPr>
      </p:pic>
      <p:sp>
        <p:nvSpPr>
          <p:cNvPr id="73" name="TextBox 72"/>
          <p:cNvSpPr txBox="1"/>
          <p:nvPr/>
        </p:nvSpPr>
        <p:spPr>
          <a:xfrm>
            <a:off x="7276738" y="3993535"/>
            <a:ext cx="1127883" cy="276999"/>
          </a:xfrm>
          <a:prstGeom prst="rect">
            <a:avLst/>
          </a:prstGeom>
          <a:noFill/>
        </p:spPr>
        <p:txBody>
          <a:bodyPr wrap="square" rtlCol="0">
            <a:spAutoFit/>
          </a:bodyPr>
          <a:lstStyle/>
          <a:p>
            <a:r>
              <a:rPr lang="en-US" sz="1200" dirty="0" smtClean="0">
                <a:solidFill>
                  <a:schemeClr val="tx1"/>
                </a:solidFill>
                <a:latin typeface="FreightSans Pro Medium"/>
                <a:cs typeface="FreightSans Pro Medium"/>
              </a:rPr>
              <a:t>Powered by</a:t>
            </a:r>
          </a:p>
        </p:txBody>
      </p:sp>
    </p:spTree>
    <p:extLst>
      <p:ext uri="{BB962C8B-B14F-4D97-AF65-F5344CB8AC3E}">
        <p14:creationId xmlns:p14="http://schemas.microsoft.com/office/powerpoint/2010/main" val="35096762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dirty="0" smtClean="0">
                  <a:solidFill>
                    <a:srgbClr val="F2F2F2"/>
                  </a:solidFill>
                  <a:latin typeface="Calibri"/>
                  <a:ea typeface="Calibri"/>
                  <a:cs typeface="Calibri"/>
                  <a:sym typeface="Calibri"/>
                  <a:rtl val="0"/>
                </a:rPr>
                <a:t>Cell</a:t>
              </a:r>
              <a:endParaRPr lang="en-US" sz="1200" b="0" i="0" u="none" strike="noStrike" cap="none" baseline="0" dirty="0">
                <a:solidFill>
                  <a:srgbClr val="F2F2F2"/>
                </a:solidFill>
                <a:latin typeface="Calibri"/>
                <a:ea typeface="Calibri"/>
                <a:cs typeface="Calibri"/>
                <a:sym typeface="Calibri"/>
                <a:rtl val="0"/>
              </a:endParaRP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flipV="1">
            <a:off x="7064115" y="2144233"/>
            <a:ext cx="675001" cy="749007"/>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799463"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79735</TotalTime>
  <Words>1158</Words>
  <Application>Microsoft Macintosh PowerPoint</Application>
  <PresentationFormat>On-screen Show (16:9)</PresentationFormat>
  <Paragraphs>193</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Pivotal_interim_040113_template_</vt:lpstr>
      <vt:lpstr>PowerPoint Presentation</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Diversity of clients, more load</vt:lpstr>
      <vt:lpstr>Push Notifications</vt:lpstr>
      <vt:lpstr>App Distribution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Ben Bertka</cp:lastModifiedBy>
  <cp:revision>389</cp:revision>
  <dcterms:modified xsi:type="dcterms:W3CDTF">2016-02-02T21:39:47Z</dcterms:modified>
</cp:coreProperties>
</file>