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0"/>
  </p:notesMasterIdLst>
  <p:sldIdLst>
    <p:sldId id="499" r:id="rId2"/>
    <p:sldId id="476" r:id="rId3"/>
    <p:sldId id="477" r:id="rId4"/>
    <p:sldId id="478" r:id="rId5"/>
    <p:sldId id="498" r:id="rId6"/>
    <p:sldId id="480" r:id="rId7"/>
    <p:sldId id="481" r:id="rId8"/>
    <p:sldId id="482" r:id="rId9"/>
    <p:sldId id="483" r:id="rId10"/>
    <p:sldId id="484" r:id="rId11"/>
    <p:sldId id="485" r:id="rId12"/>
    <p:sldId id="486" r:id="rId13"/>
    <p:sldId id="487" r:id="rId14"/>
    <p:sldId id="488" r:id="rId15"/>
    <p:sldId id="490" r:id="rId16"/>
    <p:sldId id="492" r:id="rId17"/>
    <p:sldId id="500" r:id="rId18"/>
    <p:sldId id="497" r:id="rId1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Architecture and Containers" id="{034C3DF1-856F-4249-ADCC-42CE91373AA9}">
          <p14:sldIdLst>
            <p14:sldId id="499"/>
            <p14:sldId id="476"/>
            <p14:sldId id="477"/>
            <p14:sldId id="478"/>
            <p14:sldId id="498"/>
            <p14:sldId id="480"/>
            <p14:sldId id="481"/>
            <p14:sldId id="482"/>
            <p14:sldId id="483"/>
            <p14:sldId id="484"/>
            <p14:sldId id="485"/>
            <p14:sldId id="486"/>
            <p14:sldId id="487"/>
            <p14:sldId id="488"/>
            <p14:sldId id="490"/>
            <p14:sldId id="492"/>
            <p14:sldId id="500"/>
            <p14:sldId id="49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bby Anandan" initials="" lastIdx="1" clrIdx="0"/>
  <p:cmAuthor id="1" name="Marius Bogoevici"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C422"/>
    <a:srgbClr val="10675D"/>
    <a:srgbClr val="13988A"/>
    <a:srgbClr val="5BA829"/>
    <a:srgbClr val="3F741E"/>
    <a:srgbClr val="35611A"/>
    <a:srgbClr val="00B3AA"/>
    <a:srgbClr val="17232A"/>
    <a:srgbClr val="0C2624"/>
    <a:srgbClr val="2874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730357E-93A8-4261-B1C9-CC12F3EA413F}">
  <a:tblStyle styleId="{9730357E-93A8-4261-B1C9-CC12F3EA413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6BD45589-F490-4F9B-8423-FB0429940A51}"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CA1A9225-6EAF-4431-849E-CC4CF34863AB}"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C7EE857-DDB9-4534-9EAF-1C7BEA9C0FA0}"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B5092FE-5CEC-4CF4-BDA5-9081C11EFF3B}"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autoAdjust="0"/>
    <p:restoredTop sz="87284" autoAdjust="0"/>
  </p:normalViewPr>
  <p:slideViewPr>
    <p:cSldViewPr snapToGrid="0" snapToObjects="1">
      <p:cViewPr varScale="1">
        <p:scale>
          <a:sx n="84" d="100"/>
          <a:sy n="84" d="100"/>
        </p:scale>
        <p:origin x="-1776" y="-112"/>
      </p:cViewPr>
      <p:guideLst>
        <p:guide orient="horz" pos="1620"/>
        <p:guide pos="2880"/>
      </p:guideLst>
    </p:cSldViewPr>
  </p:slideViewPr>
  <p:notesTextViewPr>
    <p:cViewPr>
      <p:scale>
        <a:sx n="100" d="100"/>
        <a:sy n="100" d="100"/>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9349727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spcBef>
                <a:spcPts val="1199"/>
              </a:spcBef>
              <a:buClr>
                <a:schemeClr val="dk1"/>
              </a:buClr>
              <a:buSzPct val="25000"/>
            </a:pPr>
            <a:endParaRPr lang="en-US" sz="1200" dirty="0">
              <a:solidFill>
                <a:schemeClr val="dk1"/>
              </a:solidFill>
              <a:latin typeface="Verdana"/>
              <a:ea typeface="Verdana"/>
              <a:cs typeface="Verdana"/>
              <a:sym typeface="Verdana"/>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BEDBE90-FDBE-A44D-9062-5A5D1585D5B8}"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4023181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161" name="Shape 161"/>
          <p:cNvSpPr>
            <a:spLocks noGrp="1"/>
          </p:cNvSpPr>
          <p:nvPr>
            <p:ph type="body" sz="quarter" idx="1"/>
          </p:nvPr>
        </p:nvSpPr>
        <p:spPr>
          <a:prstGeom prst="rect">
            <a:avLst/>
          </a:prstGeom>
        </p:spPr>
        <p:txBody>
          <a:bodyPr/>
          <a:lstStyle/>
          <a:p>
            <a:pPr lvl="0">
              <a:defRPr sz="1800"/>
            </a:pPr>
            <a:r>
              <a:rPr sz="2200"/>
              <a:t>When we established the predominant enterprise architecture paradigms, the vast majority of our clients were usually tethered to a desk with a workstation. Now that has flipped…</a:t>
            </a:r>
          </a:p>
        </p:txBody>
      </p:sp>
    </p:spTree>
    <p:extLst>
      <p:ext uri="{BB962C8B-B14F-4D97-AF65-F5344CB8AC3E}">
        <p14:creationId xmlns:p14="http://schemas.microsoft.com/office/powerpoint/2010/main" val="284679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6480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513" name="Shape 513"/>
          <p:cNvSpPr>
            <a:spLocks noGrp="1"/>
          </p:cNvSpPr>
          <p:nvPr>
            <p:ph type="body" sz="quarter" idx="1"/>
          </p:nvPr>
        </p:nvSpPr>
        <p:spPr>
          <a:prstGeom prst="rect">
            <a:avLst/>
          </a:prstGeom>
        </p:spPr>
        <p:txBody>
          <a:bodyPr/>
          <a:lstStyle/>
          <a:p>
            <a:pPr marL="457158" lvl="1"/>
            <a:endParaRPr lang="en-US" dirty="0" smtClean="0"/>
          </a:p>
        </p:txBody>
      </p:sp>
    </p:spTree>
    <p:extLst>
      <p:ext uri="{BB962C8B-B14F-4D97-AF65-F5344CB8AC3E}">
        <p14:creationId xmlns:p14="http://schemas.microsoft.com/office/powerpoint/2010/main" val="197420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51849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t>An application runs in a </a:t>
            </a:r>
            <a:r>
              <a:rPr lang="en-US" b="1" dirty="0" smtClean="0"/>
              <a:t>CELL, </a:t>
            </a:r>
            <a:r>
              <a:rPr lang="en-US" dirty="0"/>
              <a:t>which is a droplet execution agent</a:t>
            </a:r>
            <a:r>
              <a:rPr lang="en-US" b="1" dirty="0"/>
              <a:t>. </a:t>
            </a:r>
            <a:r>
              <a:rPr lang="en-US" dirty="0"/>
              <a:t>The</a:t>
            </a:r>
            <a:r>
              <a:rPr lang="en-US" b="1" dirty="0"/>
              <a:t> Cloud Controller </a:t>
            </a:r>
            <a:r>
              <a:rPr lang="en-US" dirty="0"/>
              <a:t>orchestrates the routing and lifecycle of all DEAs in the pool. </a:t>
            </a:r>
            <a:r>
              <a:rPr lang="en-US" b="1" dirty="0"/>
              <a:t>Routers</a:t>
            </a:r>
            <a:r>
              <a:rPr lang="en-US" dirty="0"/>
              <a:t> manage application traffic. </a:t>
            </a:r>
            <a:r>
              <a:rPr lang="en-US" b="1" dirty="0"/>
              <a:t>Health Manager </a:t>
            </a:r>
            <a:r>
              <a:rPr lang="en-US" dirty="0"/>
              <a:t>reports mismatched application states to the CC. A </a:t>
            </a:r>
            <a:r>
              <a:rPr lang="en-US" b="1" dirty="0"/>
              <a:t>service</a:t>
            </a:r>
            <a:r>
              <a:rPr lang="en-US" dirty="0"/>
              <a:t> </a:t>
            </a:r>
            <a:r>
              <a:rPr lang="en-US" b="1" dirty="0"/>
              <a:t>gateway</a:t>
            </a:r>
            <a:r>
              <a:rPr lang="en-US" dirty="0"/>
              <a:t> provides an interface for services (native or external). A </a:t>
            </a:r>
            <a:r>
              <a:rPr lang="en-US" b="1" dirty="0"/>
              <a:t>messaging</a:t>
            </a:r>
            <a:r>
              <a:rPr lang="en-US" dirty="0"/>
              <a:t> bus manages all system communication. Apps are accessed directly through the router while web and CLI clients (e.g., </a:t>
            </a:r>
            <a:r>
              <a:rPr lang="en-US" dirty="0" err="1"/>
              <a:t>vmc</a:t>
            </a:r>
            <a:r>
              <a:rPr lang="en-US" dirty="0"/>
              <a:t>, STS) access Cloud Controller via </a:t>
            </a:r>
            <a:r>
              <a:rPr lang="en-US" dirty="0" err="1"/>
              <a:t>RESTful</a:t>
            </a:r>
            <a:r>
              <a:rPr lang="en-US" dirty="0"/>
              <a:t> services.</a:t>
            </a:r>
          </a:p>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latin typeface="Cambria"/>
                <a:ea typeface="ＭＳ 明朝"/>
                <a:cs typeface="Times New Roman"/>
              </a:rPr>
              <a:t>In many organizations, provisioning of data and messaging services for applications can take weeks, if not months because of the number of teams, administrators and exchange of credentials involved. We are striving to address this problem by providing a common model for services deployment via Pivotal Cloud Foundry that developers can easily find and their applications bind to – and scale those services as needed.</a:t>
            </a:r>
          </a:p>
          <a:p>
            <a:pPr defTabSz="457158">
              <a:defRPr/>
            </a:pPr>
            <a:endParaRPr lang="en-US" dirty="0" smtClean="0"/>
          </a:p>
          <a:p>
            <a:pPr defTabSz="457158">
              <a:defRPr/>
            </a:pPr>
            <a:r>
              <a:rPr lang="en-US" dirty="0" smtClean="0"/>
              <a:t>PCF Services allow administrators to provide pre-defined database and middleware services, and this gives developers the ability to rapidly deploy a software product from a menu of options without the typical slow and manual provisioning process. This is also done in a consistent and supportable way. PCF Services are managed and operated ‘as a Service,’ and this means they are automatically configured upon request. The provisioning process also incorporates full lifecycle management support, like software updates and patching.</a:t>
            </a:r>
          </a:p>
          <a:p>
            <a:endParaRPr lang="en-US" dirty="0" smtClean="0"/>
          </a:p>
          <a:p>
            <a:r>
              <a:rPr lang="en-US" dirty="0" smtClean="0"/>
              <a:t>This automation removes the overhead from developers, who are often saddled with service configuration responsibility. It makes administrators’ lives easier and addresses security risks by standardizing how services are configured and used.</a:t>
            </a:r>
          </a:p>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8</a:t>
            </a:fld>
            <a:endParaRPr lang="en-US"/>
          </a:p>
        </p:txBody>
      </p:sp>
    </p:spTree>
    <p:extLst>
      <p:ext uri="{BB962C8B-B14F-4D97-AF65-F5344CB8AC3E}">
        <p14:creationId xmlns:p14="http://schemas.microsoft.com/office/powerpoint/2010/main" val="4274359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pPr marL="285725" lvl="1" indent="-285725" defTabSz="457158">
              <a:buFont typeface="Arial"/>
              <a:buChar char="•"/>
              <a:defRPr/>
            </a:pPr>
            <a:r>
              <a:rPr lang="en-US" dirty="0"/>
              <a:t>Deployed with a multi-node cluster; Balanced across Availability zones</a:t>
            </a:r>
            <a:endParaRPr lang="en-US" dirty="0">
              <a:solidFill>
                <a:srgbClr val="4D4D4D"/>
              </a:solidFill>
            </a:endParaRPr>
          </a:p>
          <a:p>
            <a:pPr marL="285725" indent="-285725">
              <a:buFont typeface="Arial"/>
              <a:buChar char="•"/>
            </a:pPr>
            <a:r>
              <a:rPr lang="en-US" dirty="0"/>
              <a:t>Highly Available</a:t>
            </a:r>
          </a:p>
          <a:p>
            <a:pPr marL="285725" indent="-285725">
              <a:buFont typeface="Arial"/>
              <a:buChar char="•"/>
            </a:pPr>
            <a:r>
              <a:rPr lang="en-US" dirty="0"/>
              <a:t>Data replication</a:t>
            </a:r>
          </a:p>
          <a:p>
            <a:pPr marL="285725" indent="-285725">
              <a:buFont typeface="Arial"/>
              <a:buChar char="•"/>
            </a:pPr>
            <a:r>
              <a:rPr lang="en-US" dirty="0"/>
              <a:t>Failover functionality</a:t>
            </a:r>
          </a:p>
          <a:p>
            <a:pPr marL="285725" indent="-285725">
              <a:buFont typeface="Arial"/>
              <a:buChar char="•"/>
            </a:pPr>
            <a:r>
              <a:rPr lang="en-US" dirty="0"/>
              <a:t>Customizable plans</a:t>
            </a:r>
          </a:p>
          <a:p>
            <a:pPr marL="285725" indent="-285725" defTabSz="457158">
              <a:buFont typeface="Arial"/>
              <a:buChar char="•"/>
              <a:defRPr/>
            </a:pPr>
            <a:r>
              <a:rPr lang="en-US" dirty="0" smtClean="0"/>
              <a:t>Secure - Different credentials to each application, operators</a:t>
            </a:r>
            <a:r>
              <a:rPr lang="en-US" baseline="0" dirty="0" smtClean="0"/>
              <a:t> </a:t>
            </a:r>
            <a:r>
              <a:rPr lang="en-US" dirty="0" smtClean="0"/>
              <a:t>can revoke access selectively!</a:t>
            </a:r>
          </a:p>
          <a:p>
            <a:pPr marL="285725" indent="-285725">
              <a:buFont typeface="Arial"/>
              <a:buChar char="•"/>
            </a:pPr>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11</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sz="1400" dirty="0"/>
              <a:t>Developers can quickly develop features for their applications such as:</a:t>
            </a:r>
          </a:p>
          <a:p>
            <a:pPr lvl="1"/>
            <a:r>
              <a:rPr lang="en-US" sz="1000" dirty="0"/>
              <a:t>live, in-memory caching for very fast reads</a:t>
            </a:r>
          </a:p>
          <a:p>
            <a:pPr lvl="1"/>
            <a:r>
              <a:rPr lang="en-US" sz="1000" dirty="0"/>
              <a:t>real-time computation on data structures </a:t>
            </a:r>
          </a:p>
          <a:p>
            <a:pPr lvl="1"/>
            <a:r>
              <a:rPr lang="en-US" sz="1000" dirty="0"/>
              <a:t>ranked lists and leaderboards</a:t>
            </a:r>
          </a:p>
          <a:p>
            <a:pPr lvl="1"/>
            <a:r>
              <a:rPr lang="en-US" sz="1000" dirty="0"/>
              <a:t>publishing and subscribing</a:t>
            </a:r>
          </a:p>
          <a:p>
            <a:pPr lvl="1"/>
            <a:r>
              <a:rPr lang="en-US" sz="1000" dirty="0"/>
              <a:t>queuing </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12</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13</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295170" y="2972429"/>
            <a:ext cx="6267600" cy="5793600"/>
          </a:xfrm>
          <a:prstGeom prst="rect">
            <a:avLst/>
          </a:prstGeom>
        </p:spPr>
        <p:txBody>
          <a:bodyPr lIns="90492" tIns="90492" rIns="90492" bIns="90492" anchor="ctr" anchorCtr="0">
            <a:noAutofit/>
          </a:bodyPr>
          <a:lstStyle/>
          <a:p>
            <a:endParaRPr/>
          </a:p>
        </p:txBody>
      </p:sp>
      <p:sp>
        <p:nvSpPr>
          <p:cNvPr id="215" name="Shape 21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2233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553450" y="5021494"/>
            <a:ext cx="533399" cy="126900"/>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1" name="Shape 11"/>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2" name="Shape 12"/>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13" name="Shape 13"/>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Shape 31"/>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
        <p:nvSpPr>
          <p:cNvPr id="32" name="Shape 32"/>
          <p:cNvSpPr>
            <a:spLocks noGrp="1"/>
          </p:cNvSpPr>
          <p:nvPr>
            <p:ph type="title"/>
          </p:nvPr>
        </p:nvSpPr>
        <p:spPr>
          <a:xfrm>
            <a:off x="366713" y="325438"/>
            <a:ext cx="8410576" cy="623888"/>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33" name="Shape 33"/>
          <p:cNvSpPr>
            <a:spLocks noGrp="1"/>
          </p:cNvSpPr>
          <p:nvPr>
            <p:ph type="body" idx="1"/>
          </p:nvPr>
        </p:nvSpPr>
        <p:spPr>
          <a:xfrm>
            <a:off x="366714" y="1074737"/>
            <a:ext cx="8410576"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Body Level One</a:t>
            </a:r>
          </a:p>
          <a:p>
            <a:pPr lvl="1">
              <a:defRPr sz="1800">
                <a:solidFill>
                  <a:srgbClr val="000000"/>
                </a:solidFill>
                <a:uFillTx/>
              </a:defRPr>
            </a:pPr>
            <a:r>
              <a:rPr sz="2400">
                <a:solidFill>
                  <a:srgbClr val="4D4D4D"/>
                </a:solidFill>
                <a:uFill>
                  <a:solidFill>
                    <a:srgbClr val="4D4D4D"/>
                  </a:solidFill>
                </a:uFill>
              </a:rPr>
              <a:t>Body Level Two</a:t>
            </a:r>
          </a:p>
          <a:p>
            <a:pPr lvl="2">
              <a:defRPr sz="1800">
                <a:solidFill>
                  <a:srgbClr val="000000"/>
                </a:solidFill>
                <a:uFillTx/>
              </a:defRPr>
            </a:pPr>
            <a:r>
              <a:rPr sz="2400">
                <a:solidFill>
                  <a:srgbClr val="4D4D4D"/>
                </a:solidFill>
                <a:uFill>
                  <a:solidFill>
                    <a:srgbClr val="4D4D4D"/>
                  </a:solidFill>
                </a:uFill>
              </a:rPr>
              <a:t>Body Level Three</a:t>
            </a:r>
          </a:p>
          <a:p>
            <a:pPr lvl="3">
              <a:defRPr sz="1800">
                <a:solidFill>
                  <a:srgbClr val="000000"/>
                </a:solidFill>
                <a:uFillTx/>
              </a:defRPr>
            </a:pPr>
            <a:r>
              <a:rPr sz="2400">
                <a:solidFill>
                  <a:srgbClr val="4D4D4D"/>
                </a:solidFill>
                <a:uFill>
                  <a:solidFill>
                    <a:srgbClr val="4D4D4D"/>
                  </a:solidFill>
                </a:uFill>
              </a:rPr>
              <a:t>Body Level Four</a:t>
            </a:r>
          </a:p>
          <a:p>
            <a:pPr lvl="4">
              <a:defRPr sz="1800">
                <a:solidFill>
                  <a:srgbClr val="000000"/>
                </a:solidFill>
                <a:uFillTx/>
              </a:defRPr>
            </a:pPr>
            <a:r>
              <a:rPr sz="2400">
                <a:solidFill>
                  <a:srgbClr val="4D4D4D"/>
                </a:solidFill>
                <a:uFill>
                  <a:solidFill>
                    <a:srgbClr val="4D4D4D"/>
                  </a:solidFill>
                </a:uFill>
              </a:rPr>
              <a:t>Body Level Five</a:t>
            </a:r>
          </a:p>
        </p:txBody>
      </p:sp>
    </p:spTree>
    <p:extLst>
      <p:ext uri="{BB962C8B-B14F-4D97-AF65-F5344CB8AC3E}">
        <p14:creationId xmlns:p14="http://schemas.microsoft.com/office/powerpoint/2010/main" val="4267982847"/>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454049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35512029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28" name="Shape 28"/>
          <p:cNvSpPr txBox="1"/>
          <p:nvPr/>
        </p:nvSpPr>
        <p:spPr>
          <a:xfrm>
            <a:off x="1701800" y="3094038"/>
            <a:ext cx="5689499" cy="4460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27C3A"/>
              </a:buClr>
              <a:buSzPct val="25000"/>
              <a:buFont typeface="Arial"/>
              <a:buNone/>
            </a:pPr>
            <a:r>
              <a:rPr lang="en" sz="2250" b="0" i="0" u="none" strike="noStrike" cap="none" baseline="0">
                <a:solidFill>
                  <a:srgbClr val="F27C3A"/>
                </a:solidFill>
                <a:latin typeface="Arial"/>
                <a:ea typeface="Arial"/>
                <a:cs typeface="Arial"/>
                <a:sym typeface="Arial"/>
                <a:rtl val="0"/>
              </a:rPr>
              <a:t>BUILT FOR THE </a:t>
            </a:r>
            <a:r>
              <a:rPr lang="en" sz="2250" b="0" i="0" u="none" strike="noStrike" cap="none" baseline="0">
                <a:solidFill>
                  <a:srgbClr val="3EA7BC"/>
                </a:solidFill>
                <a:latin typeface="Arial"/>
                <a:ea typeface="Arial"/>
                <a:cs typeface="Arial"/>
                <a:sym typeface="Arial"/>
                <a:rtl val="0"/>
              </a:rPr>
              <a:t>SPEED OF BUSINESS</a:t>
            </a:r>
          </a:p>
        </p:txBody>
      </p:sp>
      <p:pic>
        <p:nvPicPr>
          <p:cNvPr id="29" name="Shape 29"/>
          <p:cNvPicPr preferRelativeResize="0"/>
          <p:nvPr/>
        </p:nvPicPr>
        <p:blipFill rotWithShape="1">
          <a:blip r:embed="rId2">
            <a:alphaModFix/>
          </a:blip>
          <a:srcRect r="5547"/>
          <a:stretch/>
        </p:blipFill>
        <p:spPr>
          <a:xfrm>
            <a:off x="1973263" y="1658938"/>
            <a:ext cx="5189399" cy="1260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spTree>
      <p:nvGrpSpPr>
        <p:cNvPr id="1" name="Shape 30"/>
        <p:cNvGrpSpPr/>
        <p:nvPr/>
      </p:nvGrpSpPr>
      <p:grpSpPr>
        <a:xfrm>
          <a:off x="0" y="0"/>
          <a:ext cx="0" cy="0"/>
          <a:chOff x="0" y="0"/>
          <a:chExt cx="0" cy="0"/>
        </a:xfrm>
      </p:grpSpPr>
      <p:sp>
        <p:nvSpPr>
          <p:cNvPr id="31" name="Shape 31"/>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32" name="Shape 32"/>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33" name="Shape 33"/>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34" name="Shape 34"/>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35" name="Shape 35"/>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36" name="Shape 36"/>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37" name="Shape 37"/>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ivider">
    <p:spTree>
      <p:nvGrpSpPr>
        <p:cNvPr id="1" name="Shape 38"/>
        <p:cNvGrpSpPr/>
        <p:nvPr/>
      </p:nvGrpSpPr>
      <p:grpSpPr>
        <a:xfrm>
          <a:off x="0" y="0"/>
          <a:ext cx="0" cy="0"/>
          <a:chOff x="0" y="0"/>
          <a:chExt cx="0" cy="0"/>
        </a:xfrm>
      </p:grpSpPr>
      <p:sp>
        <p:nvSpPr>
          <p:cNvPr id="39" name="Shape 39"/>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0" name="Shape 40"/>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1" name="Shape 41"/>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42" name="Shape 42"/>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43" name="Shape 43"/>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44" name="Shape 44"/>
          <p:cNvSpPr txBox="1">
            <a:spLocks noGrp="1"/>
          </p:cNvSpPr>
          <p:nvPr>
            <p:ph type="ctrTitle"/>
          </p:nvPr>
        </p:nvSpPr>
        <p:spPr>
          <a:xfrm>
            <a:off x="1017587" y="1739930"/>
            <a:ext cx="6048299" cy="6207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buClr>
                <a:schemeClr val="accent3"/>
              </a:buClr>
              <a:buFont typeface="Arial"/>
              <a:buNone/>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5" name="Shape 45"/>
          <p:cNvSpPr txBox="1">
            <a:spLocks noGrp="1"/>
          </p:cNvSpPr>
          <p:nvPr>
            <p:ph type="body" idx="1"/>
          </p:nvPr>
        </p:nvSpPr>
        <p:spPr>
          <a:xfrm>
            <a:off x="1026053" y="2447127"/>
            <a:ext cx="6048299" cy="562800"/>
          </a:xfrm>
          <a:prstGeom prst="rect">
            <a:avLst/>
          </a:prstGeom>
          <a:noFill/>
          <a:ln>
            <a:noFill/>
          </a:ln>
        </p:spPr>
        <p:txBody>
          <a:bodyPr lIns="91425" tIns="91425" rIns="91425" bIns="91425" anchor="t" anchorCtr="0"/>
          <a:lstStyle>
            <a:lvl1pPr rtl="0">
              <a:spcBef>
                <a:spcPts val="1200"/>
              </a:spcBef>
              <a:buClr>
                <a:srgbClr val="1C7B70"/>
              </a:buClr>
              <a:buFont typeface="Arial"/>
              <a:buNone/>
              <a:defRPr/>
            </a:lvl1pPr>
            <a:lvl2pPr rtl="0">
              <a:spcBef>
                <a:spcPts val="300"/>
              </a:spcBef>
              <a:buClr>
                <a:srgbClr val="1C7B70"/>
              </a:buClr>
              <a:buFont typeface="Arial"/>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5" name="Shape 5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with Subtitle Only">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9" name="Shape 59"/>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72" name="Shape 7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567274" y="951201"/>
            <a:ext cx="8119500" cy="25979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18309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pic>
        <p:nvPicPr>
          <p:cNvPr id="6" name="Shape 6"/>
          <p:cNvPicPr preferRelativeResize="0"/>
          <p:nvPr/>
        </p:nvPicPr>
        <p:blipFill rotWithShape="1">
          <a:blip r:embed="rId14">
            <a:alphaModFix/>
          </a:blip>
          <a:srcRect/>
          <a:stretch/>
        </p:blipFill>
        <p:spPr>
          <a:xfrm>
            <a:off x="7942263" y="4713287"/>
            <a:ext cx="957299" cy="220800"/>
          </a:xfrm>
          <a:prstGeom prst="rect">
            <a:avLst/>
          </a:prstGeom>
          <a:noFill/>
          <a:ln>
            <a:noFill/>
          </a:ln>
        </p:spPr>
      </p:pic>
      <p:sp>
        <p:nvSpPr>
          <p:cNvPr id="7" name="Shape 7"/>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8" name="Shape 8"/>
          <p:cNvSpPr txBox="1"/>
          <p:nvPr/>
        </p:nvSpPr>
        <p:spPr>
          <a:xfrm>
            <a:off x="366712" y="5018087"/>
            <a:ext cx="2274900" cy="923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2015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7" r:id="rId6"/>
    <p:sldLayoutId id="2147483658" r:id="rId7"/>
    <p:sldLayoutId id="2147483662" r:id="rId8"/>
    <p:sldLayoutId id="2147483683" r:id="rId9"/>
    <p:sldLayoutId id="2147483684" r:id="rId10"/>
    <p:sldLayoutId id="2147483685" r:id="rId11"/>
    <p:sldLayoutId id="2147483686"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6.png"/><Relationship Id="rId6" Type="http://schemas.microsoft.com/office/2007/relationships/hdphoto" Target="../media/hdphoto1.wdp"/><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2.emf"/></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jpeg"/></Relationships>
</file>

<file path=ppt/slides/_rels/slide5.xml.rels><?xml version="1.0" encoding="UTF-8" standalone="yes"?>
<Relationships xmlns="http://schemas.openxmlformats.org/package/2006/relationships"><Relationship Id="rId9" Type="http://schemas.openxmlformats.org/officeDocument/2006/relationships/image" Target="../media/image15.png"/><Relationship Id="rId20" Type="http://schemas.openxmlformats.org/officeDocument/2006/relationships/image" Target="../media/image26.png"/><Relationship Id="rId21" Type="http://schemas.openxmlformats.org/officeDocument/2006/relationships/image" Target="../media/image27.jpeg"/><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png"/><Relationship Id="rId18" Type="http://schemas.openxmlformats.org/officeDocument/2006/relationships/image" Target="../media/image24.png"/><Relationship Id="rId19" Type="http://schemas.openxmlformats.org/officeDocument/2006/relationships/image" Target="../media/image25.png"/><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8.jpeg"/></Relationships>
</file>

<file path=ppt/slides/_rels/slide9.xml.rels><?xml version="1.0" encoding="UTF-8" standalone="yes"?>
<Relationships xmlns="http://schemas.openxmlformats.org/package/2006/relationships"><Relationship Id="rId3" Type="http://schemas.openxmlformats.org/officeDocument/2006/relationships/image" Target="../media/image30.tiff"/><Relationship Id="rId4" Type="http://schemas.openxmlformats.org/officeDocument/2006/relationships/image" Target="../media/image31.png"/><Relationship Id="rId1" Type="http://schemas.openxmlformats.org/officeDocument/2006/relationships/slideLayout" Target="../slideLayouts/slideLayout9.xml"/><Relationship Id="rId2"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3">
            <a:extLst>
              <a:ext uri="{28A0092B-C50C-407E-A947-70E740481C1C}">
                <a14:useLocalDpi xmlns:a14="http://schemas.microsoft.com/office/drawing/2010/main" val="0"/>
              </a:ext>
            </a:extLst>
          </a:blip>
          <a:srcRect t="5795" b="5795"/>
          <a:stretch/>
        </p:blipFill>
        <p:spPr>
          <a:xfrm>
            <a:off x="-13167" y="0"/>
            <a:ext cx="9157167"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algn="ctr"/>
            <a:endParaRPr>
              <a:solidFill>
                <a:srgbClr val="FFFFFF"/>
              </a:solidFill>
              <a:latin typeface="Arial"/>
              <a:ea typeface="Arial"/>
              <a:cs typeface="Arial"/>
              <a:sym typeface="Arial"/>
            </a:endParaRPr>
          </a:p>
        </p:txBody>
      </p:sp>
      <p:pic>
        <p:nvPicPr>
          <p:cNvPr id="8" name="Picture 7" descr="pivotal_whi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110" y="978442"/>
            <a:ext cx="1368554" cy="336279"/>
          </a:xfrm>
          <a:prstGeom prst="rect">
            <a:avLst/>
          </a:prstGeom>
        </p:spPr>
      </p:pic>
      <p:pic>
        <p:nvPicPr>
          <p:cNvPr id="7" name="Picture 6" descr="pivotal_teal.png"/>
          <p:cNvPicPr>
            <a:picLocks noChangeAspect="1"/>
          </p:cNvPicPr>
          <p:nvPr/>
        </p:nvPicPr>
        <p:blipFill>
          <a:blip r:embed="rId5">
            <a:lum bright="70000" contrast="-70000"/>
            <a:extLst>
              <a:ext uri="{BEBA8EAE-BF5A-486C-A8C5-ECC9F3942E4B}">
                <a14:imgProps xmlns:a14="http://schemas.microsoft.com/office/drawing/2010/main">
                  <a14:imgLayer r:embed="rId6">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
        <p:nvSpPr>
          <p:cNvPr id="10" name="TextBox 9"/>
          <p:cNvSpPr txBox="1"/>
          <p:nvPr/>
        </p:nvSpPr>
        <p:spPr>
          <a:xfrm>
            <a:off x="623455" y="1609787"/>
            <a:ext cx="7897090" cy="1231106"/>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cs typeface="Arial"/>
              </a:rPr>
              <a:t>Pivotal Cloud Foundry</a:t>
            </a:r>
          </a:p>
          <a:p>
            <a:pPr>
              <a:lnSpc>
                <a:spcPct val="90000"/>
              </a:lnSpc>
              <a:spcAft>
                <a:spcPts val="1200"/>
              </a:spcAft>
            </a:pPr>
            <a:r>
              <a:rPr lang="en-US" sz="2400" b="1" spc="-100" dirty="0" smtClean="0">
                <a:solidFill>
                  <a:schemeClr val="bg1"/>
                </a:solidFill>
                <a:effectLst>
                  <a:outerShdw blurRad="50800" dist="38100" dir="5400000" algn="t" rotWithShape="0">
                    <a:prstClr val="black">
                      <a:alpha val="40000"/>
                    </a:prstClr>
                  </a:outerShdw>
                </a:effectLst>
                <a:cs typeface="Arial"/>
              </a:rPr>
              <a:t>Services Overview</a:t>
            </a:r>
            <a:endParaRPr lang="en-US" sz="2400" b="1" spc="-100" dirty="0">
              <a:solidFill>
                <a:schemeClr val="bg1"/>
              </a:solidFill>
              <a:effectLst>
                <a:outerShdw blurRad="50800" dist="38100" dir="5400000" algn="t" rotWithShape="0">
                  <a:prstClr val="black">
                    <a:alpha val="40000"/>
                  </a:prstClr>
                </a:outerShdw>
              </a:effectLst>
              <a:cs typeface="Arial"/>
            </a:endParaRPr>
          </a:p>
        </p:txBody>
      </p:sp>
      <p:sp>
        <p:nvSpPr>
          <p:cNvPr id="11" name="TextBox 10"/>
          <p:cNvSpPr txBox="1"/>
          <p:nvPr/>
        </p:nvSpPr>
        <p:spPr>
          <a:xfrm>
            <a:off x="623455" y="4162894"/>
            <a:ext cx="7897090" cy="623248"/>
          </a:xfrm>
          <a:prstGeom prst="rect">
            <a:avLst/>
          </a:prstGeom>
          <a:noFill/>
        </p:spPr>
        <p:txBody>
          <a:bodyPr wrap="square" rtlCol="0">
            <a:spAutoFit/>
          </a:bodyPr>
          <a:lstStyle/>
          <a:p>
            <a:pPr>
              <a:spcAft>
                <a:spcPts val="300"/>
              </a:spcAft>
            </a:pPr>
            <a:r>
              <a:rPr lang="en-US" sz="1600" dirty="0" smtClean="0">
                <a:solidFill>
                  <a:srgbClr val="FFFFFF"/>
                </a:solidFill>
                <a:cs typeface="Arial"/>
              </a:rPr>
              <a:t>Your Name / Title</a:t>
            </a:r>
            <a:endParaRPr lang="en-US" sz="1600" dirty="0">
              <a:solidFill>
                <a:srgbClr val="FFFFFF"/>
              </a:solidFill>
              <a:cs typeface="Arial"/>
            </a:endParaRPr>
          </a:p>
          <a:p>
            <a:pPr>
              <a:spcAft>
                <a:spcPts val="300"/>
              </a:spcAft>
            </a:pPr>
            <a:r>
              <a:rPr lang="en-US" sz="1600" dirty="0" err="1" smtClean="0">
                <a:solidFill>
                  <a:srgbClr val="FFFFFF"/>
                </a:solidFill>
              </a:rPr>
              <a:t>you</a:t>
            </a:r>
            <a:r>
              <a:rPr lang="en-US" sz="1600" dirty="0" err="1" smtClean="0">
                <a:solidFill>
                  <a:srgbClr val="FFFFFF"/>
                </a:solidFill>
                <a:cs typeface="Arial"/>
              </a:rPr>
              <a:t>@pivotal.io</a:t>
            </a:r>
            <a:endParaRPr lang="en-US" sz="1600" dirty="0">
              <a:solidFill>
                <a:srgbClr val="FFFFFF"/>
              </a:solidFill>
              <a:cs typeface="Arial"/>
            </a:endParaRPr>
          </a:p>
        </p:txBody>
      </p:sp>
    </p:spTree>
    <p:extLst>
      <p:ext uri="{BB962C8B-B14F-4D97-AF65-F5344CB8AC3E}">
        <p14:creationId xmlns:p14="http://schemas.microsoft.com/office/powerpoint/2010/main" val="313014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1" y="325437"/>
            <a:ext cx="8674857" cy="460374"/>
          </a:xfrm>
        </p:spPr>
        <p:txBody>
          <a:bodyPr/>
          <a:lstStyle/>
          <a:p>
            <a:r>
              <a:rPr lang="en-US" sz="2800" dirty="0">
                <a:solidFill>
                  <a:srgbClr val="2C95DD"/>
                </a:solidFill>
              </a:rPr>
              <a:t>BDS</a:t>
            </a:r>
            <a:r>
              <a:rPr lang="en-US" sz="2800" dirty="0" smtClean="0"/>
              <a:t> </a:t>
            </a:r>
            <a:r>
              <a:rPr lang="en-US" sz="2800" dirty="0">
                <a:solidFill>
                  <a:srgbClr val="2C95DD"/>
                </a:solidFill>
              </a:rPr>
              <a:t>Vision: Make all data products cloud-ready.</a:t>
            </a:r>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t="10524"/>
          <a:stretch/>
        </p:blipFill>
        <p:spPr>
          <a:xfrm>
            <a:off x="4674552" y="989184"/>
            <a:ext cx="4263462" cy="3916736"/>
          </a:xfrm>
          <a:prstGeom prst="rect">
            <a:avLst/>
          </a:prstGeom>
        </p:spPr>
      </p:pic>
      <p:sp>
        <p:nvSpPr>
          <p:cNvPr id="3" name="TextBox 2"/>
          <p:cNvSpPr txBox="1"/>
          <p:nvPr/>
        </p:nvSpPr>
        <p:spPr>
          <a:xfrm>
            <a:off x="363799" y="985520"/>
            <a:ext cx="3096170" cy="1938992"/>
          </a:xfrm>
          <a:prstGeom prst="rect">
            <a:avLst/>
          </a:prstGeom>
          <a:solidFill>
            <a:schemeClr val="tx2">
              <a:lumMod val="50000"/>
            </a:schemeClr>
          </a:solidFill>
        </p:spPr>
        <p:txBody>
          <a:bodyPr wrap="none" rtlCol="0">
            <a:spAutoFit/>
          </a:bodyPr>
          <a:lstStyle/>
          <a:p>
            <a:r>
              <a:rPr lang="en-US" sz="4000" dirty="0" smtClean="0">
                <a:solidFill>
                  <a:srgbClr val="FFFFFF"/>
                </a:solidFill>
              </a:rPr>
              <a:t>Open.</a:t>
            </a:r>
          </a:p>
          <a:p>
            <a:r>
              <a:rPr lang="en-US" sz="4000" dirty="0" smtClean="0">
                <a:solidFill>
                  <a:srgbClr val="FFFFFF"/>
                </a:solidFill>
              </a:rPr>
              <a:t>Agile.</a:t>
            </a:r>
          </a:p>
          <a:p>
            <a:r>
              <a:rPr lang="en-US" sz="4000" dirty="0" smtClean="0">
                <a:solidFill>
                  <a:srgbClr val="FFFFFF"/>
                </a:solidFill>
              </a:rPr>
              <a:t>Cloud-ready.</a:t>
            </a:r>
          </a:p>
        </p:txBody>
      </p:sp>
      <p:sp>
        <p:nvSpPr>
          <p:cNvPr id="4" name="Frame 3"/>
          <p:cNvSpPr/>
          <p:nvPr/>
        </p:nvSpPr>
        <p:spPr>
          <a:xfrm>
            <a:off x="4775200" y="3383280"/>
            <a:ext cx="4064000" cy="1127760"/>
          </a:xfrm>
          <a:prstGeom prst="frame">
            <a:avLst>
              <a:gd name="adj1" fmla="val 7283"/>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46371" y="3108960"/>
            <a:ext cx="4308793" cy="738664"/>
          </a:xfrm>
          <a:prstGeom prst="rect">
            <a:avLst/>
          </a:prstGeom>
          <a:noFill/>
        </p:spPr>
        <p:txBody>
          <a:bodyPr wrap="square" rtlCol="0">
            <a:spAutoFit/>
          </a:bodyPr>
          <a:lstStyle/>
          <a:p>
            <a:r>
              <a:rPr lang="en-US" b="1" dirty="0" smtClean="0">
                <a:solidFill>
                  <a:schemeClr val="bg2"/>
                </a:solidFill>
              </a:rPr>
              <a:t>Pivotal BDS on PCF</a:t>
            </a:r>
          </a:p>
          <a:p>
            <a:pPr marL="285750" indent="-285750">
              <a:buFont typeface="Wingdings" charset="2"/>
              <a:buChar char="ü"/>
            </a:pPr>
            <a:r>
              <a:rPr lang="en-US" b="1" dirty="0" smtClean="0">
                <a:solidFill>
                  <a:schemeClr val="bg2"/>
                </a:solidFill>
              </a:rPr>
              <a:t>Production:</a:t>
            </a:r>
            <a:r>
              <a:rPr lang="en-US" dirty="0" smtClean="0">
                <a:solidFill>
                  <a:schemeClr val="bg2"/>
                </a:solidFill>
              </a:rPr>
              <a:t> </a:t>
            </a:r>
            <a:r>
              <a:rPr lang="en-US" dirty="0" err="1" smtClean="0">
                <a:solidFill>
                  <a:schemeClr val="bg2"/>
                </a:solidFill>
              </a:rPr>
              <a:t>RabbitMQ</a:t>
            </a:r>
            <a:r>
              <a:rPr lang="en-US" dirty="0" smtClean="0">
                <a:solidFill>
                  <a:schemeClr val="bg2"/>
                </a:solidFill>
              </a:rPr>
              <a:t>, </a:t>
            </a:r>
            <a:r>
              <a:rPr lang="en-US" dirty="0" err="1" smtClean="0">
                <a:solidFill>
                  <a:schemeClr val="bg2"/>
                </a:solidFill>
              </a:rPr>
              <a:t>Redis</a:t>
            </a:r>
            <a:r>
              <a:rPr lang="en-US" dirty="0" smtClean="0">
                <a:solidFill>
                  <a:schemeClr val="bg2"/>
                </a:solidFill>
              </a:rPr>
              <a:t>, </a:t>
            </a:r>
            <a:r>
              <a:rPr lang="en-US" dirty="0" err="1" smtClean="0">
                <a:solidFill>
                  <a:schemeClr val="bg2"/>
                </a:solidFill>
              </a:rPr>
              <a:t>GemFire</a:t>
            </a:r>
            <a:r>
              <a:rPr lang="en-US" dirty="0" smtClean="0">
                <a:solidFill>
                  <a:schemeClr val="bg2"/>
                </a:solidFill>
              </a:rPr>
              <a:t>/Geode</a:t>
            </a:r>
          </a:p>
          <a:p>
            <a:pPr marL="285750" indent="-285750">
              <a:buFont typeface="Wingdings" charset="2"/>
              <a:buChar char="ü"/>
            </a:pPr>
            <a:r>
              <a:rPr lang="en-US" b="1" dirty="0" smtClean="0">
                <a:solidFill>
                  <a:schemeClr val="bg2"/>
                </a:solidFill>
              </a:rPr>
              <a:t>Beta: </a:t>
            </a:r>
            <a:r>
              <a:rPr lang="en-US" dirty="0" err="1" smtClean="0">
                <a:solidFill>
                  <a:schemeClr val="bg2"/>
                </a:solidFill>
              </a:rPr>
              <a:t>PivotalHD</a:t>
            </a:r>
            <a:r>
              <a:rPr lang="en-US" dirty="0" smtClean="0">
                <a:solidFill>
                  <a:schemeClr val="bg2"/>
                </a:solidFill>
              </a:rPr>
              <a:t> (includes HAWQ), Data Flow</a:t>
            </a:r>
          </a:p>
        </p:txBody>
      </p:sp>
    </p:spTree>
    <p:extLst>
      <p:ext uri="{BB962C8B-B14F-4D97-AF65-F5344CB8AC3E}">
        <p14:creationId xmlns:p14="http://schemas.microsoft.com/office/powerpoint/2010/main" val="189692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a:solidFill>
                  <a:srgbClr val="FFFFFF"/>
                </a:solidFill>
              </a:rPr>
              <a:t>Relational </a:t>
            </a:r>
            <a:r>
              <a:rPr lang="en-US" dirty="0" smtClean="0">
                <a:solidFill>
                  <a:srgbClr val="FFFFFF"/>
                </a:solidFill>
              </a:rPr>
              <a:t>Database as a Service for Your Applications</a:t>
            </a:r>
            <a:endParaRPr lang="en-US" dirty="0">
              <a:solidFill>
                <a:srgbClr val="FFFFFF"/>
              </a:solidFill>
            </a:endParaRPr>
          </a:p>
          <a:p>
            <a:endParaRPr lang="en-US" dirty="0"/>
          </a:p>
        </p:txBody>
      </p:sp>
      <p:sp>
        <p:nvSpPr>
          <p:cNvPr id="2" name="Title 1"/>
          <p:cNvSpPr>
            <a:spLocks noGrp="1"/>
          </p:cNvSpPr>
          <p:nvPr>
            <p:ph type="title"/>
          </p:nvPr>
        </p:nvSpPr>
        <p:spPr/>
        <p:txBody>
          <a:bodyPr/>
          <a:lstStyle/>
          <a:p>
            <a:r>
              <a:rPr lang="en-US" sz="2800" dirty="0">
                <a:solidFill>
                  <a:srgbClr val="2C95DD"/>
                </a:solidFill>
              </a:rPr>
              <a:t>MySQL</a:t>
            </a:r>
            <a:r>
              <a:rPr lang="en-US" sz="2800" dirty="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257391" cy="3038475"/>
          </a:xfrm>
          <a:prstGeom prst="rect">
            <a:avLst/>
          </a:prstGeom>
        </p:spPr>
        <p:txBody>
          <a:bodyPr anchor="t"/>
          <a:lstStyle/>
          <a:p>
            <a:pPr marL="342900" indent="-342900">
              <a:spcBef>
                <a:spcPts val="0"/>
              </a:spcBef>
              <a:spcAft>
                <a:spcPts val="600"/>
              </a:spcAft>
              <a:buFont typeface="Arial"/>
              <a:buChar char="•"/>
            </a:pPr>
            <a:r>
              <a:rPr lang="en-US" sz="2000" dirty="0" smtClean="0">
                <a:solidFill>
                  <a:srgbClr val="FFFFFF"/>
                </a:solidFill>
              </a:rPr>
              <a:t>Minimized effort </a:t>
            </a:r>
            <a:r>
              <a:rPr lang="en-US" sz="2000" dirty="0">
                <a:solidFill>
                  <a:srgbClr val="FFFFFF"/>
                </a:solidFill>
              </a:rPr>
              <a:t>to create, configure</a:t>
            </a:r>
            <a:r>
              <a:rPr lang="en-US" sz="2000" dirty="0" smtClean="0">
                <a:solidFill>
                  <a:srgbClr val="FFFFFF"/>
                </a:solidFill>
              </a:rPr>
              <a:t>, and </a:t>
            </a:r>
            <a:r>
              <a:rPr lang="en-US" sz="2000" dirty="0">
                <a:solidFill>
                  <a:srgbClr val="FFFFFF"/>
                </a:solidFill>
              </a:rPr>
              <a:t>manage a MySQL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Multi</a:t>
            </a:r>
            <a:r>
              <a:rPr lang="en-US" sz="2000" dirty="0">
                <a:solidFill>
                  <a:srgbClr val="FFFFFF"/>
                </a:solidFill>
              </a:rPr>
              <a:t>-node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Data replication across nodes</a:t>
            </a:r>
          </a:p>
          <a:p>
            <a:pPr marL="342900" indent="-342900">
              <a:spcBef>
                <a:spcPts val="0"/>
              </a:spcBef>
              <a:spcAft>
                <a:spcPts val="600"/>
              </a:spcAft>
              <a:buFont typeface="Arial"/>
              <a:buChar char="•"/>
            </a:pPr>
            <a:r>
              <a:rPr lang="en-US" sz="2000" dirty="0" smtClean="0">
                <a:solidFill>
                  <a:srgbClr val="FFFFFF"/>
                </a:solidFill>
              </a:rPr>
              <a:t>Failover </a:t>
            </a:r>
            <a:r>
              <a:rPr lang="en-US" sz="2000" dirty="0">
                <a:solidFill>
                  <a:srgbClr val="FFFFFF"/>
                </a:solidFill>
              </a:rPr>
              <a:t>functionality ensures </a:t>
            </a:r>
            <a:r>
              <a:rPr lang="en-US" sz="2000" dirty="0" smtClean="0">
                <a:solidFill>
                  <a:srgbClr val="FFFFFF"/>
                </a:solidFill>
              </a:rPr>
              <a:t>app traffic only routed </a:t>
            </a:r>
            <a:r>
              <a:rPr lang="en-US" sz="2000" dirty="0">
                <a:solidFill>
                  <a:srgbClr val="FFFFFF"/>
                </a:solidFill>
              </a:rPr>
              <a:t>to healthy </a:t>
            </a:r>
            <a:r>
              <a:rPr lang="en-US" sz="2000" dirty="0" smtClean="0">
                <a:solidFill>
                  <a:srgbClr val="FFFFFF"/>
                </a:solidFill>
              </a:rPr>
              <a:t>nodes</a:t>
            </a:r>
            <a:endParaRPr lang="en-US" sz="2000" dirty="0">
              <a:solidFill>
                <a:srgbClr val="FFFFFF"/>
              </a:solidFill>
            </a:endParaRPr>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53088" y="9471"/>
            <a:ext cx="1102036" cy="988449"/>
          </a:xfrm>
          <a:prstGeom prst="rect">
            <a:avLst/>
          </a:prstGeom>
        </p:spPr>
      </p:pic>
      <p:pic>
        <p:nvPicPr>
          <p:cNvPr id="18" name="Picture 17"/>
          <p:cNvPicPr>
            <a:picLocks noChangeAspect="1"/>
          </p:cNvPicPr>
          <p:nvPr/>
        </p:nvPicPr>
        <p:blipFill>
          <a:blip r:embed="rId4"/>
          <a:stretch>
            <a:fillRect/>
          </a:stretch>
        </p:blipFill>
        <p:spPr>
          <a:xfrm>
            <a:off x="4764339" y="1740810"/>
            <a:ext cx="4223443" cy="2196190"/>
          </a:xfrm>
          <a:prstGeom prst="rect">
            <a:avLst/>
          </a:prstGeom>
        </p:spPr>
      </p:pic>
    </p:spTree>
    <p:extLst>
      <p:ext uri="{BB962C8B-B14F-4D97-AF65-F5344CB8AC3E}">
        <p14:creationId xmlns:p14="http://schemas.microsoft.com/office/powerpoint/2010/main" val="2979210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Advanced Key-Value Store and Cache as a Service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Redis</a:t>
            </a:r>
            <a:r>
              <a:rPr lang="en-US" sz="2800" dirty="0" smtClean="0"/>
              <a:t> </a:t>
            </a:r>
            <a:r>
              <a:rPr lang="en-US" sz="2800" dirty="0">
                <a:solidFill>
                  <a:srgbClr val="2C95DD"/>
                </a:solidFill>
              </a:rPr>
              <a:t>for Pivotal Cloud Foundry </a:t>
            </a:r>
          </a:p>
        </p:txBody>
      </p:sp>
      <p:sp>
        <p:nvSpPr>
          <p:cNvPr id="4" name="Content Placeholder 3"/>
          <p:cNvSpPr>
            <a:spLocks noGrp="1"/>
          </p:cNvSpPr>
          <p:nvPr>
            <p:ph sz="quarter" idx="4294967295"/>
          </p:nvPr>
        </p:nvSpPr>
        <p:spPr>
          <a:xfrm>
            <a:off x="366716" y="1451519"/>
            <a:ext cx="5037072" cy="3006179"/>
          </a:xfrm>
          <a:prstGeom prst="rect">
            <a:avLst/>
          </a:prstGeom>
        </p:spPr>
        <p:txBody>
          <a:bodyPr/>
          <a:lstStyle/>
          <a:p>
            <a:pPr marL="342900" indent="-342900">
              <a:buFont typeface="Arial"/>
              <a:buChar char="•"/>
            </a:pPr>
            <a:r>
              <a:rPr lang="en-US" sz="2000" dirty="0" smtClean="0">
                <a:solidFill>
                  <a:srgbClr val="FFFFFF"/>
                </a:solidFill>
              </a:rPr>
              <a:t>Pre</a:t>
            </a:r>
            <a:r>
              <a:rPr lang="en-US" sz="2000" dirty="0">
                <a:solidFill>
                  <a:srgbClr val="FFFFFF"/>
                </a:solidFill>
              </a:rPr>
              <a:t>-provision a pool of </a:t>
            </a:r>
            <a:r>
              <a:rPr lang="en-US" sz="2000" dirty="0" err="1">
                <a:solidFill>
                  <a:srgbClr val="FFFFFF"/>
                </a:solidFill>
              </a:rPr>
              <a:t>Redis</a:t>
            </a:r>
            <a:r>
              <a:rPr lang="en-US" sz="2000" dirty="0">
                <a:solidFill>
                  <a:srgbClr val="FFFFFF"/>
                </a:solidFill>
              </a:rPr>
              <a:t> </a:t>
            </a:r>
            <a:r>
              <a:rPr lang="en-US" sz="2000" dirty="0" smtClean="0">
                <a:solidFill>
                  <a:srgbClr val="FFFFFF"/>
                </a:solidFill>
              </a:rPr>
              <a:t>VMs</a:t>
            </a:r>
          </a:p>
          <a:p>
            <a:pPr marL="342900" indent="-342900">
              <a:buFont typeface="Arial"/>
              <a:buChar char="•"/>
            </a:pPr>
            <a:r>
              <a:rPr lang="en-US" sz="2000" dirty="0" smtClean="0">
                <a:solidFill>
                  <a:srgbClr val="FFFFFF"/>
                </a:solidFill>
              </a:rPr>
              <a:t>Supports </a:t>
            </a:r>
            <a:r>
              <a:rPr lang="en-US" sz="2000" dirty="0">
                <a:solidFill>
                  <a:srgbClr val="FFFFFF"/>
                </a:solidFill>
              </a:rPr>
              <a:t>persistence to </a:t>
            </a:r>
            <a:r>
              <a:rPr lang="en-US" sz="2000" dirty="0" smtClean="0">
                <a:solidFill>
                  <a:srgbClr val="FFFFFF"/>
                </a:solidFill>
              </a:rPr>
              <a:t>disk</a:t>
            </a:r>
          </a:p>
          <a:p>
            <a:pPr marL="342900" indent="-342900">
              <a:buFont typeface="Arial"/>
              <a:buChar char="•"/>
            </a:pPr>
            <a:r>
              <a:rPr lang="en-US" sz="2000" dirty="0" smtClean="0">
                <a:solidFill>
                  <a:srgbClr val="FFFFFF"/>
                </a:solidFill>
              </a:rPr>
              <a:t>Consolidated </a:t>
            </a:r>
            <a:r>
              <a:rPr lang="en-US" sz="2000" dirty="0">
                <a:solidFill>
                  <a:srgbClr val="FFFFFF"/>
                </a:solidFill>
              </a:rPr>
              <a:t>logging and </a:t>
            </a:r>
            <a:r>
              <a:rPr lang="en-US" sz="2000" dirty="0" smtClean="0">
                <a:solidFill>
                  <a:srgbClr val="FFFFFF"/>
                </a:solidFill>
              </a:rPr>
              <a:t>monitoring</a:t>
            </a:r>
          </a:p>
          <a:p>
            <a:pPr marL="342900" indent="-342900">
              <a:buFont typeface="Arial"/>
              <a:buChar char="•"/>
            </a:pPr>
            <a:r>
              <a:rPr lang="en-US" sz="2000" dirty="0" smtClean="0">
                <a:solidFill>
                  <a:srgbClr val="FFFFFF"/>
                </a:solidFill>
              </a:rPr>
              <a:t>VM </a:t>
            </a:r>
            <a:r>
              <a:rPr lang="en-US" sz="2000" dirty="0">
                <a:solidFill>
                  <a:srgbClr val="FFFFFF"/>
                </a:solidFill>
              </a:rPr>
              <a:t>health monitoring, and </a:t>
            </a:r>
            <a:r>
              <a:rPr lang="en-US" sz="2000" dirty="0" smtClean="0">
                <a:solidFill>
                  <a:srgbClr val="FFFFFF"/>
                </a:solidFill>
              </a:rPr>
              <a:t>recovery</a:t>
            </a:r>
          </a:p>
          <a:p>
            <a:pPr marL="285750" indent="-285750">
              <a:buFont typeface="Arial"/>
              <a:buChar char="•"/>
            </a:pPr>
            <a:endParaRPr lang="en-US" sz="1400" dirty="0">
              <a:solidFill>
                <a:srgbClr val="FFFFFF"/>
              </a:solidFill>
            </a:endParaRPr>
          </a:p>
          <a:p>
            <a:pPr marL="285750" indent="-285750">
              <a:buFont typeface="Arial"/>
              <a:buChar char="•"/>
            </a:pPr>
            <a:endParaRPr lang="en-US" sz="1400" dirty="0">
              <a:solidFill>
                <a:srgbClr val="FFFFFF"/>
              </a:solidFill>
            </a:endParaRP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835024" y="3"/>
            <a:ext cx="951111" cy="1036797"/>
          </a:xfrm>
          <a:prstGeom prst="rect">
            <a:avLst/>
          </a:prstGeom>
        </p:spPr>
      </p:pic>
      <p:grpSp>
        <p:nvGrpSpPr>
          <p:cNvPr id="55" name="Group 54"/>
          <p:cNvGrpSpPr/>
          <p:nvPr/>
        </p:nvGrpSpPr>
        <p:grpSpPr>
          <a:xfrm>
            <a:off x="5524500" y="1451519"/>
            <a:ext cx="3032497" cy="2792397"/>
            <a:chOff x="6225584" y="1543456"/>
            <a:chExt cx="2702975" cy="3005504"/>
          </a:xfrm>
        </p:grpSpPr>
        <p:sp>
          <p:nvSpPr>
            <p:cNvPr id="34" name="Shape 191"/>
            <p:cNvSpPr txBox="1"/>
            <p:nvPr/>
          </p:nvSpPr>
          <p:spPr>
            <a:xfrm>
              <a:off x="6469892" y="3810172"/>
              <a:ext cx="2458667" cy="73878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Pre-provisioned VMs in the ‘pool’</a:t>
              </a:r>
            </a:p>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Ready to be created as instances and bound </a:t>
              </a:r>
              <a:r>
                <a:rPr lang="en-US" sz="1200" i="1" dirty="0" smtClean="0">
                  <a:solidFill>
                    <a:schemeClr val="accent3"/>
                  </a:solidFill>
                  <a:latin typeface="Arial"/>
                  <a:ea typeface="Arial"/>
                  <a:cs typeface="Arial"/>
                  <a:sym typeface="Arial"/>
                  <a:rtl val="0"/>
                </a:rPr>
                <a:t>with apps</a:t>
              </a:r>
              <a:endParaRPr lang="en-US" sz="1200" b="0" i="1" u="none" strike="noStrike" cap="none" baseline="0" dirty="0">
                <a:solidFill>
                  <a:schemeClr val="accent3"/>
                </a:solidFill>
                <a:latin typeface="Arial"/>
                <a:ea typeface="Arial"/>
                <a:cs typeface="Arial"/>
                <a:sym typeface="Arial"/>
                <a:rtl val="0"/>
              </a:endParaRPr>
            </a:p>
          </p:txBody>
        </p:sp>
        <p:grpSp>
          <p:nvGrpSpPr>
            <p:cNvPr id="35" name="Group 34"/>
            <p:cNvGrpSpPr/>
            <p:nvPr/>
          </p:nvGrpSpPr>
          <p:grpSpPr>
            <a:xfrm>
              <a:off x="6225584" y="1543456"/>
              <a:ext cx="2562768" cy="2629664"/>
              <a:chOff x="6155410" y="584201"/>
              <a:chExt cx="2991875" cy="3387974"/>
            </a:xfrm>
          </p:grpSpPr>
          <p:sp>
            <p:nvSpPr>
              <p:cNvPr id="36" name="Shape 183"/>
              <p:cNvSpPr txBox="1"/>
              <p:nvPr/>
            </p:nvSpPr>
            <p:spPr>
              <a:xfrm>
                <a:off x="6155410" y="1059746"/>
                <a:ext cx="1258498" cy="3845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Binding</a:t>
                </a:r>
              </a:p>
            </p:txBody>
          </p:sp>
          <p:sp>
            <p:nvSpPr>
              <p:cNvPr id="37" name="Shape 184"/>
              <p:cNvSpPr/>
              <p:nvPr/>
            </p:nvSpPr>
            <p:spPr>
              <a:xfrm>
                <a:off x="7087080" y="584201"/>
                <a:ext cx="1447722" cy="47554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smtClean="0">
                    <a:solidFill>
                      <a:srgbClr val="000000"/>
                    </a:solidFill>
                    <a:latin typeface="Arial"/>
                    <a:ea typeface="Arial"/>
                    <a:cs typeface="Arial"/>
                    <a:sym typeface="Arial"/>
                    <a:rtl val="0"/>
                  </a:rPr>
                  <a:t>User</a:t>
                </a:r>
                <a:r>
                  <a:rPr lang="en-US" sz="1200" b="0" i="0" u="none" strike="noStrike" cap="none" dirty="0" smtClean="0">
                    <a:solidFill>
                      <a:srgbClr val="000000"/>
                    </a:solidFill>
                    <a:latin typeface="Arial"/>
                    <a:ea typeface="Arial"/>
                    <a:cs typeface="Arial"/>
                    <a:sym typeface="Arial"/>
                    <a:rtl val="0"/>
                  </a:rPr>
                  <a:t> </a:t>
                </a:r>
                <a:r>
                  <a:rPr lang="en-US" sz="1200" b="0" i="0" u="none" strike="noStrike" cap="none" baseline="0" dirty="0" smtClean="0">
                    <a:solidFill>
                      <a:srgbClr val="000000"/>
                    </a:solidFill>
                    <a:latin typeface="Arial"/>
                    <a:ea typeface="Arial"/>
                    <a:cs typeface="Arial"/>
                    <a:sym typeface="Arial"/>
                    <a:rtl val="0"/>
                  </a:rPr>
                  <a:t>Application</a:t>
                </a:r>
                <a:endParaRPr lang="en-US" sz="1200" b="0" i="0" u="none" strike="noStrike" cap="none" baseline="0" dirty="0">
                  <a:solidFill>
                    <a:srgbClr val="000000"/>
                  </a:solidFill>
                  <a:latin typeface="Arial"/>
                  <a:ea typeface="Arial"/>
                  <a:cs typeface="Arial"/>
                  <a:sym typeface="Arial"/>
                  <a:rtl val="0"/>
                </a:endParaRPr>
              </a:p>
            </p:txBody>
          </p:sp>
          <p:cxnSp>
            <p:nvCxnSpPr>
              <p:cNvPr id="38" name="Shape 185"/>
              <p:cNvCxnSpPr>
                <a:stCxn id="37" idx="2"/>
                <a:endCxn id="43" idx="0"/>
              </p:cNvCxnSpPr>
              <p:nvPr/>
            </p:nvCxnSpPr>
            <p:spPr>
              <a:xfrm>
                <a:off x="7810942" y="1059747"/>
                <a:ext cx="7045" cy="560606"/>
              </a:xfrm>
              <a:prstGeom prst="straightConnector1">
                <a:avLst/>
              </a:prstGeom>
              <a:noFill/>
              <a:ln w="38100" cap="flat">
                <a:solidFill>
                  <a:srgbClr val="33928A"/>
                </a:solidFill>
                <a:prstDash val="solid"/>
                <a:round/>
                <a:headEnd type="none" w="med" len="med"/>
                <a:tailEnd type="triangle" w="lg" len="lg"/>
              </a:ln>
            </p:spPr>
          </p:cxnSp>
          <p:grpSp>
            <p:nvGrpSpPr>
              <p:cNvPr id="39" name="Shape 186"/>
              <p:cNvGrpSpPr/>
              <p:nvPr/>
            </p:nvGrpSpPr>
            <p:grpSpPr>
              <a:xfrm>
                <a:off x="6606069" y="1541158"/>
                <a:ext cx="2447417" cy="589355"/>
                <a:chOff x="8256494" y="2180712"/>
                <a:chExt cx="722350" cy="589355"/>
              </a:xfrm>
            </p:grpSpPr>
            <p:sp>
              <p:nvSpPr>
                <p:cNvPr id="47" name="Shape 187"/>
                <p:cNvSpPr/>
                <p:nvPr/>
              </p:nvSpPr>
              <p:spPr>
                <a:xfrm>
                  <a:off x="8256494" y="2180712"/>
                  <a:ext cx="722350" cy="51268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rtl val="0"/>
                  </a:endParaRPr>
                </a:p>
              </p:txBody>
            </p:sp>
            <p:sp>
              <p:nvSpPr>
                <p:cNvPr id="48" name="Shape 188"/>
                <p:cNvSpPr txBox="1"/>
                <p:nvPr/>
              </p:nvSpPr>
              <p:spPr>
                <a:xfrm>
                  <a:off x="8535108" y="2516152"/>
                  <a:ext cx="225529" cy="253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050" b="0" i="0" u="none" strike="noStrike" cap="none" baseline="0" dirty="0">
                      <a:solidFill>
                        <a:srgbClr val="000000"/>
                      </a:solidFill>
                      <a:latin typeface="Arial"/>
                      <a:ea typeface="Arial"/>
                      <a:cs typeface="Arial"/>
                      <a:sym typeface="Arial"/>
                      <a:rtl val="0"/>
                    </a:rPr>
                    <a:t>VM</a:t>
                  </a:r>
                </a:p>
              </p:txBody>
            </p:sp>
          </p:grpSp>
          <p:sp>
            <p:nvSpPr>
              <p:cNvPr id="41" name="Shape 190"/>
              <p:cNvSpPr/>
              <p:nvPr/>
            </p:nvSpPr>
            <p:spPr>
              <a:xfrm>
                <a:off x="6266992" y="2184185"/>
                <a:ext cx="234146" cy="1216177"/>
              </a:xfrm>
              <a:prstGeom prst="leftBrace">
                <a:avLst>
                  <a:gd name="adj1" fmla="val 8333"/>
                  <a:gd name="adj2" fmla="val 50000"/>
                </a:avLst>
              </a:prstGeom>
              <a:no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dk1"/>
                  </a:solidFill>
                  <a:latin typeface="Arial"/>
                  <a:ea typeface="Arial"/>
                  <a:cs typeface="Arial"/>
                  <a:sym typeface="Arial"/>
                  <a:rtl val="0"/>
                </a:endParaRPr>
              </a:p>
            </p:txBody>
          </p:sp>
          <p:cxnSp>
            <p:nvCxnSpPr>
              <p:cNvPr id="42" name="Shape 192"/>
              <p:cNvCxnSpPr>
                <a:stCxn id="41" idx="1"/>
              </p:cNvCxnSpPr>
              <p:nvPr/>
            </p:nvCxnSpPr>
            <p:spPr>
              <a:xfrm>
                <a:off x="6266992" y="2792276"/>
                <a:ext cx="233100" cy="1179899"/>
              </a:xfrm>
              <a:prstGeom prst="curvedConnector3">
                <a:avLst>
                  <a:gd name="adj1" fmla="val -98069"/>
                </a:avLst>
              </a:prstGeom>
              <a:noFill/>
              <a:ln w="25400" cap="flat">
                <a:solidFill>
                  <a:schemeClr val="accent1"/>
                </a:solidFill>
                <a:prstDash val="solid"/>
                <a:round/>
                <a:headEnd type="none" w="med" len="med"/>
                <a:tailEnd type="stealth" w="lg" len="lg"/>
              </a:ln>
            </p:spPr>
          </p:cxnSp>
          <p:sp>
            <p:nvSpPr>
              <p:cNvPr id="43" name="Shape 193"/>
              <p:cNvSpPr/>
              <p:nvPr/>
            </p:nvSpPr>
            <p:spPr>
              <a:xfrm>
                <a:off x="6488688" y="1620353"/>
                <a:ext cx="2658597" cy="329025"/>
              </a:xfrm>
              <a:prstGeom prst="rect">
                <a:avLst/>
              </a:prstGeom>
              <a:solidFill>
                <a:schemeClr val="accent2"/>
              </a:solidFill>
              <a:ln w="19050" cap="flat">
                <a:solidFill>
                  <a:schemeClr val="dk1"/>
                </a:solidFill>
                <a:prstDash val="dot"/>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baseline="0">
                    <a:solidFill>
                      <a:srgbClr val="000000"/>
                    </a:solidFill>
                    <a:latin typeface="Arial"/>
                    <a:ea typeface="Arial"/>
                    <a:cs typeface="Arial"/>
                    <a:sym typeface="Arial"/>
                    <a:rtl val="0"/>
                  </a:rPr>
                  <a:t>Instance </a:t>
                </a:r>
                <a:r>
                  <a:rPr lang="en-US" sz="1100" b="0" i="0" u="none" strike="noStrike" cap="none" baseline="0">
                    <a:solidFill>
                      <a:srgbClr val="000000"/>
                    </a:solidFill>
                    <a:latin typeface="Arial"/>
                    <a:ea typeface="Arial"/>
                    <a:cs typeface="Arial"/>
                    <a:sym typeface="Arial"/>
                    <a:rtl val="0"/>
                  </a:rPr>
                  <a:t>(Redis process)</a:t>
                </a:r>
              </a:p>
            </p:txBody>
          </p:sp>
          <p:sp>
            <p:nvSpPr>
              <p:cNvPr id="44" name="Shape 194"/>
              <p:cNvSpPr/>
              <p:nvPr/>
            </p:nvSpPr>
            <p:spPr>
              <a:xfrm>
                <a:off x="6607041" y="303253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5" name="Shape 195"/>
              <p:cNvSpPr/>
              <p:nvPr/>
            </p:nvSpPr>
            <p:spPr>
              <a:xfrm>
                <a:off x="6607041" y="263074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6" name="Shape 196"/>
              <p:cNvSpPr/>
              <p:nvPr/>
            </p:nvSpPr>
            <p:spPr>
              <a:xfrm>
                <a:off x="6607041" y="2229270"/>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VM</a:t>
                </a:r>
              </a:p>
            </p:txBody>
          </p:sp>
        </p:grpSp>
      </p:grpSp>
    </p:spTree>
    <p:extLst>
      <p:ext uri="{BB962C8B-B14F-4D97-AF65-F5344CB8AC3E}">
        <p14:creationId xmlns:p14="http://schemas.microsoft.com/office/powerpoint/2010/main" val="9402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Apps safely send </a:t>
            </a:r>
            <a:r>
              <a:rPr lang="en-US" dirty="0">
                <a:solidFill>
                  <a:srgbClr val="FFFFFF"/>
                </a:solidFill>
              </a:rPr>
              <a:t>and receive </a:t>
            </a:r>
            <a:r>
              <a:rPr lang="en-US" dirty="0" smtClean="0">
                <a:solidFill>
                  <a:srgbClr val="FFFFFF"/>
                </a:solidFill>
              </a:rPr>
              <a:t>messages at scale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RabbitMQ</a:t>
            </a:r>
            <a:r>
              <a:rPr lang="en-US" sz="2800" dirty="0" smtClean="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058155" cy="3038475"/>
          </a:xfrm>
          <a:prstGeom prst="rect">
            <a:avLst/>
          </a:prstGeom>
        </p:spPr>
        <p:txBody>
          <a:bodyPr anchor="t"/>
          <a:lstStyle/>
          <a:p>
            <a:pPr marL="285750" indent="-285750">
              <a:spcBef>
                <a:spcPts val="0"/>
              </a:spcBef>
              <a:spcAft>
                <a:spcPts val="600"/>
              </a:spcAft>
              <a:buFont typeface="Arial"/>
              <a:buChar char="•"/>
            </a:pPr>
            <a:r>
              <a:rPr lang="en-US" sz="1600" dirty="0" smtClean="0">
                <a:solidFill>
                  <a:srgbClr val="FFFFFF"/>
                </a:solidFill>
              </a:rPr>
              <a:t>Messaging broker for communication </a:t>
            </a:r>
            <a:r>
              <a:rPr lang="en-US" sz="1600" dirty="0">
                <a:solidFill>
                  <a:srgbClr val="FFFFFF"/>
                </a:solidFill>
              </a:rPr>
              <a:t>between servers, applications and devices</a:t>
            </a:r>
          </a:p>
          <a:p>
            <a:pPr marL="285750" indent="-285750">
              <a:spcBef>
                <a:spcPts val="0"/>
              </a:spcBef>
              <a:spcAft>
                <a:spcPts val="600"/>
              </a:spcAft>
              <a:buFont typeface="Arial"/>
              <a:buChar char="•"/>
            </a:pPr>
            <a:r>
              <a:rPr lang="en-US" sz="1600" dirty="0">
                <a:solidFill>
                  <a:srgbClr val="FFFFFF"/>
                </a:solidFill>
              </a:rPr>
              <a:t>Highly available queues, flexible routing, support for multiple protocols and client libraries</a:t>
            </a:r>
          </a:p>
          <a:p>
            <a:pPr marL="285750" indent="-285750">
              <a:spcBef>
                <a:spcPts val="0"/>
              </a:spcBef>
              <a:spcAft>
                <a:spcPts val="600"/>
              </a:spcAft>
              <a:buFont typeface="Arial"/>
              <a:buChar char="•"/>
            </a:pPr>
            <a:r>
              <a:rPr lang="en-US" sz="1600" dirty="0">
                <a:solidFill>
                  <a:srgbClr val="FFFFFF"/>
                </a:solidFill>
              </a:rPr>
              <a:t>Wide range of client libraries, in all </a:t>
            </a:r>
            <a:r>
              <a:rPr lang="en-US" sz="1600" dirty="0" smtClean="0">
                <a:solidFill>
                  <a:srgbClr val="FFFFFF"/>
                </a:solidFill>
              </a:rPr>
              <a:t>languages</a:t>
            </a:r>
          </a:p>
          <a:p>
            <a:pPr marL="285750" lvl="0" indent="-285750">
              <a:spcBef>
                <a:spcPts val="0"/>
              </a:spcBef>
              <a:spcAft>
                <a:spcPts val="600"/>
              </a:spcAft>
              <a:buFont typeface="Arial"/>
              <a:buChar char="•"/>
            </a:pPr>
            <a:r>
              <a:rPr lang="en-US" sz="1600" dirty="0">
                <a:solidFill>
                  <a:srgbClr val="FFFFFF"/>
                </a:solidFill>
              </a:rPr>
              <a:t>Push button deployment and upgrades of a </a:t>
            </a:r>
            <a:r>
              <a:rPr lang="en-US" sz="1600" dirty="0" err="1">
                <a:solidFill>
                  <a:srgbClr val="FFFFFF"/>
                </a:solidFill>
              </a:rPr>
              <a:t>RabbitMQ</a:t>
            </a:r>
            <a:r>
              <a:rPr lang="en-US" sz="1600" dirty="0">
                <a:solidFill>
                  <a:srgbClr val="FFFFFF"/>
                </a:solidFill>
              </a:rPr>
              <a:t> Cluster</a:t>
            </a:r>
          </a:p>
          <a:p>
            <a:pPr>
              <a:spcBef>
                <a:spcPts val="0"/>
              </a:spcBef>
              <a:spcAft>
                <a:spcPts val="600"/>
              </a:spcAft>
            </a:pPr>
            <a:endParaRPr lang="en-US" sz="1600" dirty="0">
              <a:solidFill>
                <a:srgbClr val="FFFFFF"/>
              </a:solidFill>
            </a:endParaRPr>
          </a:p>
        </p:txBody>
      </p:sp>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3302" y="36774"/>
            <a:ext cx="1121385" cy="1018285"/>
          </a:xfrm>
          <a:prstGeom prst="rect">
            <a:avLst/>
          </a:prstGeom>
        </p:spPr>
      </p:pic>
      <p:pic>
        <p:nvPicPr>
          <p:cNvPr id="3" name="Picture 2"/>
          <p:cNvPicPr>
            <a:picLocks noChangeAspect="1"/>
          </p:cNvPicPr>
          <p:nvPr/>
        </p:nvPicPr>
        <p:blipFill>
          <a:blip r:embed="rId4"/>
          <a:stretch>
            <a:fillRect/>
          </a:stretch>
        </p:blipFill>
        <p:spPr>
          <a:xfrm>
            <a:off x="4424870" y="1280214"/>
            <a:ext cx="4459817" cy="2953905"/>
          </a:xfrm>
          <a:prstGeom prst="rect">
            <a:avLst/>
          </a:prstGeom>
        </p:spPr>
      </p:pic>
    </p:spTree>
    <p:extLst>
      <p:ext uri="{BB962C8B-B14F-4D97-AF65-F5344CB8AC3E}">
        <p14:creationId xmlns:p14="http://schemas.microsoft.com/office/powerpoint/2010/main" val="490180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66712" y="325437"/>
            <a:ext cx="84104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chemeClr val="dk2"/>
              </a:buClr>
              <a:buSzPct val="25000"/>
              <a:buFont typeface="Arial"/>
              <a:buNone/>
            </a:pPr>
            <a:r>
              <a:rPr lang="en" sz="2800" dirty="0">
                <a:solidFill>
                  <a:srgbClr val="2C95DD"/>
                </a:solidFill>
              </a:rPr>
              <a:t>Session</a:t>
            </a:r>
            <a:r>
              <a:rPr lang="en" sz="3200" b="0" i="0" u="none" strike="noStrike" cap="none" baseline="0" dirty="0">
                <a:solidFill>
                  <a:schemeClr val="dk2"/>
                </a:solidFill>
                <a:latin typeface="Arial"/>
                <a:ea typeface="Arial"/>
                <a:cs typeface="Arial"/>
                <a:sym typeface="Arial"/>
              </a:rPr>
              <a:t> </a:t>
            </a:r>
            <a:r>
              <a:rPr lang="en" sz="2800" dirty="0">
                <a:solidFill>
                  <a:srgbClr val="2C95DD"/>
                </a:solidFill>
              </a:rPr>
              <a:t>State Caching (SSC) by GemFire</a:t>
            </a:r>
          </a:p>
        </p:txBody>
      </p:sp>
      <p:sp>
        <p:nvSpPr>
          <p:cNvPr id="211" name="Shape 211"/>
          <p:cNvSpPr txBox="1">
            <a:spLocks noGrp="1"/>
          </p:cNvSpPr>
          <p:nvPr>
            <p:ph type="body" idx="4294967295"/>
          </p:nvPr>
        </p:nvSpPr>
        <p:spPr>
          <a:xfrm>
            <a:off x="366717" y="1166468"/>
            <a:ext cx="8410499" cy="3031200"/>
          </a:xfrm>
          <a:prstGeom prst="rect">
            <a:avLst/>
          </a:prstGeom>
          <a:noFill/>
          <a:ln>
            <a:noFill/>
          </a:ln>
        </p:spPr>
        <p:txBody>
          <a:bodyPr lIns="0" tIns="0" rIns="0" bIns="0" anchor="t" anchorCtr="0">
            <a:noAutofit/>
          </a:bodyPr>
          <a:lstStyle/>
          <a:p>
            <a:pPr marL="285750" indent="-285750">
              <a:spcBef>
                <a:spcPts val="0"/>
              </a:spcBef>
              <a:buClr>
                <a:schemeClr val="accent1"/>
              </a:buClr>
              <a:buSzPct val="100000"/>
              <a:buFont typeface="Arial"/>
              <a:buChar char="•"/>
            </a:pPr>
            <a:r>
              <a:rPr lang="en" sz="1800" dirty="0">
                <a:solidFill>
                  <a:srgbClr val="FFFFFF"/>
                </a:solidFill>
                <a:latin typeface="Arial"/>
                <a:ea typeface="Arial"/>
                <a:cs typeface="Arial"/>
                <a:sym typeface="Arial"/>
              </a:rPr>
              <a:t>Configure, manage, monitor, and consume GemFire in a client/server </a:t>
            </a:r>
            <a:r>
              <a:rPr lang="en" sz="1800" dirty="0" smtClean="0">
                <a:solidFill>
                  <a:srgbClr val="FFFFFF"/>
                </a:solidFill>
                <a:latin typeface="Arial"/>
                <a:ea typeface="Arial"/>
                <a:cs typeface="Arial"/>
                <a:sym typeface="Arial"/>
              </a:rPr>
              <a:t>topology</a:t>
            </a:r>
            <a:endParaRPr lang="en-US" sz="1800" b="0" i="0" u="none" strike="noStrike" cap="none" baseline="0" dirty="0" smtClean="0">
              <a:solidFill>
                <a:srgbClr val="FFFFFF"/>
              </a:solidFill>
              <a:latin typeface="Arial"/>
              <a:ea typeface="Arial"/>
              <a:cs typeface="Arial"/>
              <a:sym typeface="Arial"/>
            </a:endParaRPr>
          </a:p>
          <a:p>
            <a:pPr marL="228600" marR="0" lvl="0" indent="-228600" algn="l" rtl="0">
              <a:spcBef>
                <a:spcPts val="0"/>
              </a:spcBef>
              <a:buClr>
                <a:schemeClr val="accent1"/>
              </a:buClr>
              <a:buSzPct val="100000"/>
              <a:buFont typeface="Noto Symbol"/>
              <a:buChar char="•"/>
            </a:pPr>
            <a:r>
              <a:rPr lang="en" sz="1800" b="0" i="0" u="none" strike="noStrike" cap="none" baseline="0" dirty="0" smtClean="0">
                <a:solidFill>
                  <a:srgbClr val="FFFFFF"/>
                </a:solidFill>
                <a:latin typeface="Arial"/>
                <a:ea typeface="Arial"/>
                <a:cs typeface="Arial"/>
                <a:sym typeface="Arial"/>
              </a:rPr>
              <a:t>A </a:t>
            </a:r>
            <a:r>
              <a:rPr lang="en" sz="1800" b="0" i="0" u="none" strike="noStrike" cap="none" baseline="0" dirty="0">
                <a:solidFill>
                  <a:srgbClr val="FFFFFF"/>
                </a:solidFill>
                <a:latin typeface="Arial"/>
                <a:ea typeface="Arial"/>
                <a:cs typeface="Arial"/>
                <a:sym typeface="Arial"/>
              </a:rPr>
              <a:t>turn-key GemFire session replication cache service optimized for Java buildpack apps deployed in Tomcat</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 need to modify your app</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Tomcat from the java buildpack “knows” how to use the service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GemFire pre-configured for session replication</a:t>
            </a:r>
          </a:p>
          <a:p>
            <a:pPr marL="228600" marR="0" lvl="0" indent="-228600" algn="l" rtl="0">
              <a:spcBef>
                <a:spcPts val="1200"/>
              </a:spcBef>
              <a:buClr>
                <a:schemeClr val="accent1"/>
              </a:buClr>
              <a:buSzPct val="100000"/>
              <a:buFont typeface="Noto Symbol"/>
              <a:buChar char="•"/>
            </a:pPr>
            <a:r>
              <a:rPr lang="en" sz="1800" b="0" i="0" u="none" strike="noStrike" cap="none" baseline="0" dirty="0">
                <a:solidFill>
                  <a:srgbClr val="FFFFFF"/>
                </a:solidFill>
                <a:latin typeface="Arial"/>
                <a:ea typeface="Arial"/>
                <a:cs typeface="Arial"/>
                <a:sym typeface="Arial"/>
              </a:rPr>
              <a:t>Session state management independent from app servers</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App servers can come and go without affecting session lifetime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Not affected by load balancing</a:t>
            </a:r>
          </a:p>
          <a:p>
            <a:pPr marL="228600" marR="0" lvl="0" indent="-76200" algn="l" rtl="0">
              <a:spcBef>
                <a:spcPts val="1200"/>
              </a:spcBef>
              <a:buClr>
                <a:schemeClr val="accent1"/>
              </a:buClr>
              <a:buFont typeface="Noto Symbol"/>
              <a:buNone/>
            </a:pPr>
            <a:endParaRPr sz="1800" b="0" i="0" u="none" strike="noStrike" cap="none" baseline="0" dirty="0">
              <a:solidFill>
                <a:srgbClr val="FFFFFF"/>
              </a:solidFill>
              <a:latin typeface="Arial"/>
              <a:ea typeface="Arial"/>
              <a:cs typeface="Arial"/>
              <a:sym typeface="Arial"/>
            </a:endParaRPr>
          </a:p>
        </p:txBody>
      </p:sp>
      <p:pic>
        <p:nvPicPr>
          <p:cNvPr id="212" name="Shape 212"/>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151562" y="100887"/>
            <a:ext cx="909625" cy="909625"/>
          </a:xfrm>
          <a:prstGeom prst="rect">
            <a:avLst/>
          </a:prstGeom>
          <a:noFill/>
          <a:ln>
            <a:noFill/>
          </a:ln>
        </p:spPr>
      </p:pic>
    </p:spTree>
    <p:extLst>
      <p:ext uri="{BB962C8B-B14F-4D97-AF65-F5344CB8AC3E}">
        <p14:creationId xmlns:p14="http://schemas.microsoft.com/office/powerpoint/2010/main" val="1845115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asted-image.pdf"/>
          <p:cNvPicPr/>
          <p:nvPr/>
        </p:nvPicPr>
        <p:blipFill>
          <a:blip r:embed="rId3">
            <a:lum bright="70000" contrast="-70000"/>
            <a:extLst/>
          </a:blip>
          <a:stretch>
            <a:fillRect/>
          </a:stretch>
        </p:blipFill>
        <p:spPr>
          <a:xfrm>
            <a:off x="6849439" y="2271745"/>
            <a:ext cx="850901" cy="1016001"/>
          </a:xfrm>
          <a:prstGeom prst="rect">
            <a:avLst/>
          </a:prstGeom>
          <a:ln w="12700">
            <a:miter lim="400000"/>
          </a:ln>
        </p:spPr>
      </p:pic>
      <p:pic>
        <p:nvPicPr>
          <p:cNvPr id="153" name="pasted-image.pdf"/>
          <p:cNvPicPr/>
          <p:nvPr/>
        </p:nvPicPr>
        <p:blipFill>
          <a:blip r:embed="rId4">
            <a:lum bright="70000" contrast="-70000"/>
            <a:extLst/>
          </a:blip>
          <a:stretch>
            <a:fillRect/>
          </a:stretch>
        </p:blipFill>
        <p:spPr>
          <a:xfrm>
            <a:off x="5244453" y="2408484"/>
            <a:ext cx="546101" cy="914401"/>
          </a:xfrm>
          <a:prstGeom prst="rect">
            <a:avLst/>
          </a:prstGeom>
          <a:ln w="12700">
            <a:miter lim="400000"/>
          </a:ln>
        </p:spPr>
      </p:pic>
      <p:pic>
        <p:nvPicPr>
          <p:cNvPr id="154" name="pasted-image.pdf"/>
          <p:cNvPicPr/>
          <p:nvPr/>
        </p:nvPicPr>
        <p:blipFill>
          <a:blip r:embed="rId5">
            <a:lum bright="70000" contrast="-70000"/>
            <a:extLst/>
          </a:blip>
          <a:stretch>
            <a:fillRect/>
          </a:stretch>
        </p:blipFill>
        <p:spPr>
          <a:xfrm>
            <a:off x="3356439" y="2351334"/>
            <a:ext cx="825501" cy="1003301"/>
          </a:xfrm>
          <a:prstGeom prst="rect">
            <a:avLst/>
          </a:prstGeom>
          <a:ln w="12700">
            <a:miter lim="400000"/>
          </a:ln>
        </p:spPr>
      </p:pic>
      <p:pic>
        <p:nvPicPr>
          <p:cNvPr id="155" name="pasted-image.pdf"/>
          <p:cNvPicPr/>
          <p:nvPr/>
        </p:nvPicPr>
        <p:blipFill>
          <a:blip r:embed="rId6">
            <a:lum bright="70000" contrast="-70000"/>
            <a:extLst/>
          </a:blip>
          <a:stretch>
            <a:fillRect/>
          </a:stretch>
        </p:blipFill>
        <p:spPr>
          <a:xfrm>
            <a:off x="1443025" y="2374900"/>
            <a:ext cx="850901" cy="1028700"/>
          </a:xfrm>
          <a:prstGeom prst="rect">
            <a:avLst/>
          </a:prstGeom>
          <a:ln w="12700">
            <a:miter lim="400000"/>
          </a:ln>
        </p:spPr>
      </p:pic>
      <p:sp>
        <p:nvSpPr>
          <p:cNvPr id="156" name="Shape 156"/>
          <p:cNvSpPr>
            <a:spLocks noGrp="1"/>
          </p:cNvSpPr>
          <p:nvPr>
            <p:ph type="title"/>
          </p:nvPr>
        </p:nvSpPr>
        <p:spPr>
          <a:prstGeom prst="rect">
            <a:avLst/>
          </a:prstGeom>
        </p:spPr>
        <p:txBody>
          <a:bodyPr/>
          <a:lstStyle/>
          <a:p>
            <a:pPr lvl="0">
              <a:defRPr sz="1800">
                <a:solidFill>
                  <a:srgbClr val="000000"/>
                </a:solidFill>
                <a:uFillTx/>
              </a:defRPr>
            </a:pPr>
            <a:r>
              <a:rPr sz="3200" dirty="0">
                <a:solidFill>
                  <a:srgbClr val="008881"/>
                </a:solidFill>
                <a:uFill>
                  <a:solidFill>
                    <a:srgbClr val="008881"/>
                  </a:solidFill>
                </a:uFill>
              </a:rPr>
              <a:t>Diversity of </a:t>
            </a:r>
            <a:r>
              <a:rPr lang="en-US" sz="3200" dirty="0" smtClean="0">
                <a:solidFill>
                  <a:srgbClr val="008881"/>
                </a:solidFill>
                <a:uFill>
                  <a:solidFill>
                    <a:srgbClr val="008881"/>
                  </a:solidFill>
                </a:uFill>
              </a:rPr>
              <a:t>cl</a:t>
            </a:r>
            <a:r>
              <a:rPr sz="3200" dirty="0" smtClean="0">
                <a:solidFill>
                  <a:srgbClr val="008881"/>
                </a:solidFill>
                <a:uFill>
                  <a:solidFill>
                    <a:srgbClr val="008881"/>
                  </a:solidFill>
                </a:uFill>
              </a:rPr>
              <a:t>ients</a:t>
            </a:r>
            <a:r>
              <a:rPr lang="en-US" sz="3200" dirty="0" smtClean="0">
                <a:solidFill>
                  <a:srgbClr val="008881"/>
                </a:solidFill>
                <a:uFill>
                  <a:solidFill>
                    <a:srgbClr val="008881"/>
                  </a:solidFill>
                </a:uFill>
              </a:rPr>
              <a:t>, more load</a:t>
            </a:r>
            <a:endParaRPr sz="3200" dirty="0">
              <a:solidFill>
                <a:srgbClr val="008881"/>
              </a:solidFill>
              <a:uFill>
                <a:solidFill>
                  <a:srgbClr val="008881"/>
                </a:solidFill>
              </a:uFill>
            </a:endParaRPr>
          </a:p>
        </p:txBody>
      </p:sp>
      <p:sp>
        <p:nvSpPr>
          <p:cNvPr id="157" name="Shape 157"/>
          <p:cNvSpPr>
            <a:spLocks noGrp="1"/>
          </p:cNvSpPr>
          <p:nvPr>
            <p:ph type="sldNum" sz="quarter" idx="4294967295"/>
          </p:nvPr>
        </p:nvSpPr>
        <p:spPr>
          <a:xfrm>
            <a:off x="8553450" y="5021495"/>
            <a:ext cx="533400" cy="1270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t>15</a:t>
            </a:fld>
            <a:endParaRPr sz="800">
              <a:solidFill>
                <a:srgbClr val="808080"/>
              </a:solidFill>
              <a:uFill>
                <a:solidFill>
                  <a:srgbClr val="808080"/>
                </a:solidFill>
              </a:uFill>
            </a:endParaRPr>
          </a:p>
        </p:txBody>
      </p:sp>
      <p:sp>
        <p:nvSpPr>
          <p:cNvPr id="158" name="Shape 158"/>
          <p:cNvSpPr/>
          <p:nvPr/>
        </p:nvSpPr>
        <p:spPr>
          <a:xfrm>
            <a:off x="479806" y="3673159"/>
            <a:ext cx="6453047"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venir Next Regular"/>
                <a:ea typeface="Avenir Next Regular"/>
                <a:cs typeface="Avenir Next Regular"/>
                <a:sym typeface="Avenir Next Regular"/>
              </a:defRPr>
            </a:lvl1pPr>
          </a:lstStyle>
          <a:p>
            <a:pPr lvl="0">
              <a:defRPr>
                <a:solidFill>
                  <a:srgbClr val="000000"/>
                </a:solidFill>
                <a:uFillTx/>
              </a:defRPr>
            </a:pPr>
            <a:r>
              <a:rPr dirty="0">
                <a:solidFill>
                  <a:srgbClr val="FFFFFF"/>
                </a:solidFill>
                <a:uFill>
                  <a:solidFill>
                    <a:srgbClr val="4D4D4D"/>
                  </a:solidFill>
                </a:uFill>
              </a:rPr>
              <a:t>http://money.cnn.com/2014/02/28/technology/mobile/mobile-apps-internet/</a:t>
            </a:r>
          </a:p>
        </p:txBody>
      </p:sp>
      <p:sp>
        <p:nvSpPr>
          <p:cNvPr id="159" name="Shape 159"/>
          <p:cNvSpPr/>
          <p:nvPr/>
        </p:nvSpPr>
        <p:spPr>
          <a:xfrm>
            <a:off x="146481" y="1061400"/>
            <a:ext cx="867367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i="1">
                <a:latin typeface="Avenir Next Regular"/>
                <a:ea typeface="Avenir Next Regular"/>
                <a:cs typeface="Avenir Next Regular"/>
                <a:sym typeface="Avenir Next Regular"/>
              </a:defRPr>
            </a:lvl1pPr>
          </a:lstStyle>
          <a:p>
            <a:pPr lvl="0">
              <a:defRPr i="0">
                <a:solidFill>
                  <a:srgbClr val="000000"/>
                </a:solidFill>
                <a:uFillTx/>
              </a:defRPr>
            </a:pPr>
            <a:r>
              <a:rPr i="1" dirty="0">
                <a:solidFill>
                  <a:srgbClr val="FFFFFF"/>
                </a:solidFill>
                <a:uFill>
                  <a:solidFill>
                    <a:srgbClr val="4D4D4D"/>
                  </a:solidFill>
                </a:uFill>
              </a:rPr>
              <a:t>In January 2014, mobile devices accounted for 55% of Internet usage in the United States. Apps made up 47% of Internet traffic and 8% of traffic came from mobile browsers.</a:t>
            </a:r>
          </a:p>
        </p:txBody>
      </p:sp>
    </p:spTree>
    <p:extLst>
      <p:ext uri="{BB962C8B-B14F-4D97-AF65-F5344CB8AC3E}">
        <p14:creationId xmlns:p14="http://schemas.microsoft.com/office/powerpoint/2010/main" val="40754520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Push</a:t>
            </a:r>
            <a:r>
              <a:rPr lang="en-US" dirty="0" smtClean="0"/>
              <a:t> </a:t>
            </a:r>
            <a:r>
              <a:rPr lang="en-US" sz="2800" dirty="0">
                <a:solidFill>
                  <a:srgbClr val="2C95DD"/>
                </a:solidFill>
              </a:rPr>
              <a:t>Notifications</a:t>
            </a:r>
          </a:p>
        </p:txBody>
      </p:sp>
      <p:sp>
        <p:nvSpPr>
          <p:cNvPr id="3" name="Content Placeholder 2"/>
          <p:cNvSpPr>
            <a:spLocks noGrp="1"/>
          </p:cNvSpPr>
          <p:nvPr>
            <p:ph sz="quarter" idx="4294967295"/>
          </p:nvPr>
        </p:nvSpPr>
        <p:spPr>
          <a:xfrm>
            <a:off x="352200" y="869950"/>
            <a:ext cx="6250478" cy="3382962"/>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smtClean="0">
                <a:solidFill>
                  <a:srgbClr val="FFFFFF"/>
                </a:solidFill>
              </a:rPr>
              <a:t>Push is difficult to implement across platforms and at scale</a:t>
            </a:r>
          </a:p>
          <a:p>
            <a:pPr marL="285750" lvl="1" indent="-285750">
              <a:buFont typeface="Arial"/>
              <a:buChar char="•"/>
            </a:pPr>
            <a:r>
              <a:rPr lang="en-US" sz="1800" dirty="0" smtClean="0">
                <a:solidFill>
                  <a:srgbClr val="FFFFFF"/>
                </a:solidFill>
              </a:rPr>
              <a:t>Most existing push solutions are public / shared</a:t>
            </a:r>
          </a:p>
          <a:p>
            <a:pPr marL="285750" lvl="2" indent="-285750">
              <a:buFont typeface="Arial"/>
              <a:buChar char="•"/>
            </a:pPr>
            <a:r>
              <a:rPr lang="en-US" sz="1800" dirty="0" smtClean="0">
                <a:solidFill>
                  <a:srgbClr val="FFFFFF"/>
                </a:solidFill>
              </a:rPr>
              <a:t>Data owned by </a:t>
            </a:r>
            <a:r>
              <a:rPr lang="en-US" sz="1800" dirty="0" err="1" smtClean="0">
                <a:solidFill>
                  <a:srgbClr val="FFFFFF"/>
                </a:solidFill>
              </a:rPr>
              <a:t>SaaS</a:t>
            </a:r>
            <a:r>
              <a:rPr lang="en-US" sz="1800" dirty="0" smtClean="0">
                <a:solidFill>
                  <a:srgbClr val="FFFFFF"/>
                </a:solidFill>
              </a:rPr>
              <a:t> provider and cannot be fully leveraged by enterprise</a:t>
            </a:r>
          </a:p>
          <a:p>
            <a:pPr marL="285750" lvl="1" indent="-285750">
              <a:buFont typeface="Arial"/>
              <a:buChar char="•"/>
            </a:pPr>
            <a:r>
              <a:rPr lang="en-US" sz="1800" dirty="0" smtClean="0">
                <a:solidFill>
                  <a:srgbClr val="FFFFFF"/>
                </a:solidFill>
              </a:rPr>
              <a:t>Difficult to integrate </a:t>
            </a:r>
            <a:r>
              <a:rPr lang="en-US" sz="1800" dirty="0" err="1" smtClean="0">
                <a:solidFill>
                  <a:srgbClr val="FFFFFF"/>
                </a:solidFill>
              </a:rPr>
              <a:t>SaaS</a:t>
            </a:r>
            <a:r>
              <a:rPr lang="en-US" sz="1800" dirty="0" smtClean="0">
                <a:solidFill>
                  <a:srgbClr val="FFFFFF"/>
                </a:solidFill>
              </a:rPr>
              <a:t> push providers with services behind the firewall</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Dedicated, comprehensive solution built to scale</a:t>
            </a:r>
          </a:p>
          <a:p>
            <a:pPr marL="285750" lvl="2" indent="-285750">
              <a:buFont typeface="Arial"/>
              <a:buChar char="•"/>
            </a:pPr>
            <a:r>
              <a:rPr lang="en-US" sz="1800" dirty="0">
                <a:solidFill>
                  <a:srgbClr val="FFFFFF"/>
                </a:solidFill>
              </a:rPr>
              <a:t>Full control of data and comprehensive logging / tracing</a:t>
            </a:r>
          </a:p>
          <a:p>
            <a:pPr marL="285750" lvl="2" indent="-285750">
              <a:buFont typeface="Arial"/>
              <a:buChar char="•"/>
            </a:pPr>
            <a:r>
              <a:rPr lang="en-US" sz="1800" dirty="0">
                <a:solidFill>
                  <a:srgbClr val="FFFFFF"/>
                </a:solidFill>
              </a:rPr>
              <a:t>Direct integration with enterprise services</a:t>
            </a:r>
          </a:p>
          <a:p>
            <a:pPr marL="342900" indent="-342900">
              <a:buFont typeface="Arial"/>
              <a:buChar char="•"/>
            </a:pPr>
            <a:endParaRPr lang="en-US" sz="2200" dirty="0" smtClean="0">
              <a:solidFill>
                <a:srgbClr val="FFFFFF"/>
              </a:solidFill>
            </a:endParaRPr>
          </a:p>
          <a:p>
            <a:endParaRPr lang="en-US" sz="2000" dirty="0">
              <a:solidFill>
                <a:srgbClr val="FFFFFF"/>
              </a:solidFill>
            </a:endParaRPr>
          </a:p>
        </p:txBody>
      </p:sp>
      <p:pic>
        <p:nvPicPr>
          <p:cNvPr id="4" name="Picture 3" descr="notifc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49"/>
            <a:ext cx="1600200" cy="3378199"/>
          </a:xfrm>
          <a:prstGeom prst="rect">
            <a:avLst/>
          </a:prstGeom>
        </p:spPr>
      </p:pic>
    </p:spTree>
    <p:extLst>
      <p:ext uri="{BB962C8B-B14F-4D97-AF65-F5344CB8AC3E}">
        <p14:creationId xmlns:p14="http://schemas.microsoft.com/office/powerpoint/2010/main" val="9015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App Distribution</a:t>
            </a:r>
          </a:p>
        </p:txBody>
      </p:sp>
      <p:sp>
        <p:nvSpPr>
          <p:cNvPr id="3" name="Content Placeholder 2"/>
          <p:cNvSpPr>
            <a:spLocks noGrp="1"/>
          </p:cNvSpPr>
          <p:nvPr>
            <p:ph sz="quarter" idx="4294967295"/>
          </p:nvPr>
        </p:nvSpPr>
        <p:spPr>
          <a:xfrm>
            <a:off x="381001" y="993321"/>
            <a:ext cx="4292600" cy="1447800"/>
          </a:xfrm>
          <a:prstGeom prst="rect">
            <a:avLst/>
          </a:prstGeom>
        </p:spPr>
        <p:txBody>
          <a:bodyPr/>
          <a:lstStyle/>
          <a:p>
            <a:r>
              <a:rPr lang="en-US" sz="2000" b="1" dirty="0" smtClean="0">
                <a:solidFill>
                  <a:srgbClr val="FFFFFF"/>
                </a:solidFill>
              </a:rPr>
              <a:t>Problem</a:t>
            </a:r>
          </a:p>
          <a:p>
            <a:pPr marL="285750" lvl="1" indent="-285750">
              <a:buFont typeface="Arial"/>
              <a:buChar char="•"/>
            </a:pPr>
            <a:r>
              <a:rPr lang="en-US" sz="1800" dirty="0" smtClean="0">
                <a:solidFill>
                  <a:srgbClr val="FFFFFF"/>
                </a:solidFill>
              </a:rPr>
              <a:t>Extensive user testing of apps is critical to success</a:t>
            </a:r>
          </a:p>
          <a:p>
            <a:pPr marL="285750" lvl="1" indent="-285750">
              <a:buFont typeface="Arial"/>
              <a:buChar char="•"/>
            </a:pPr>
            <a:r>
              <a:rPr lang="en-US" sz="1800" dirty="0" smtClean="0">
                <a:solidFill>
                  <a:srgbClr val="FFFFFF"/>
                </a:solidFill>
              </a:rPr>
              <a:t>Difficult to distribute pre-release apps to test users</a:t>
            </a:r>
          </a:p>
          <a:p>
            <a:pPr marL="285750" lvl="1" indent="-285750">
              <a:buFont typeface="Arial"/>
              <a:buChar char="•"/>
            </a:pPr>
            <a:r>
              <a:rPr lang="en-US" sz="1800" dirty="0" smtClean="0">
                <a:solidFill>
                  <a:srgbClr val="FFFFFF"/>
                </a:solidFill>
              </a:rPr>
              <a:t>Existing solutions are public cloud</a:t>
            </a:r>
          </a:p>
          <a:p>
            <a:pPr lvl="1"/>
            <a:endParaRPr lang="en-US" sz="1800" dirty="0" smtClean="0">
              <a:solidFill>
                <a:srgbClr val="FFFFFF"/>
              </a:solidFill>
            </a:endParaRPr>
          </a:p>
          <a:p>
            <a:r>
              <a:rPr lang="en-US" sz="2000" b="1" dirty="0">
                <a:solidFill>
                  <a:srgbClr val="FFFFFF"/>
                </a:solidFill>
              </a:rPr>
              <a:t>Solution / Benefits</a:t>
            </a:r>
          </a:p>
          <a:p>
            <a:pPr marL="285750" lvl="1" indent="-285750">
              <a:buFont typeface="Arial"/>
              <a:buChar char="•"/>
            </a:pPr>
            <a:r>
              <a:rPr lang="en-US" sz="1800" dirty="0">
                <a:solidFill>
                  <a:srgbClr val="FFFFFF"/>
                </a:solidFill>
              </a:rPr>
              <a:t>Easy OTA app distribution</a:t>
            </a:r>
          </a:p>
          <a:p>
            <a:pPr marL="285750" lvl="1" indent="-285750">
              <a:buFont typeface="Arial"/>
              <a:buChar char="•"/>
            </a:pPr>
            <a:r>
              <a:rPr lang="en-US" sz="1800" dirty="0">
                <a:solidFill>
                  <a:srgbClr val="FFFFFF"/>
                </a:solidFill>
              </a:rPr>
              <a:t>User / team management</a:t>
            </a:r>
          </a:p>
          <a:p>
            <a:pPr marL="285750" lvl="1" indent="-285750">
              <a:buFont typeface="Arial"/>
              <a:buChar char="•"/>
            </a:pPr>
            <a:r>
              <a:rPr lang="en-US" sz="1800" dirty="0">
                <a:solidFill>
                  <a:srgbClr val="FFFFFF"/>
                </a:solidFill>
              </a:rPr>
              <a:t>Supports all major platforms</a:t>
            </a:r>
          </a:p>
          <a:p>
            <a:pPr marL="285750" lvl="1" indent="-285750">
              <a:buFont typeface="Arial"/>
              <a:buChar char="•"/>
            </a:pPr>
            <a:r>
              <a:rPr lang="en-US" sz="1800" dirty="0">
                <a:solidFill>
                  <a:srgbClr val="FFFFFF"/>
                </a:solidFill>
              </a:rPr>
              <a:t>Private cloud for control / security</a:t>
            </a:r>
          </a:p>
          <a:p>
            <a:endParaRPr lang="en-US" sz="2200" dirty="0" smtClean="0">
              <a:solidFill>
                <a:srgbClr val="FFFFFF"/>
              </a:solidFill>
            </a:endParaRPr>
          </a:p>
        </p:txBody>
      </p:sp>
      <p:pic>
        <p:nvPicPr>
          <p:cNvPr id="4" name="Picture 3" descr="app-di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430" y="1197430"/>
            <a:ext cx="4285649" cy="2764064"/>
          </a:xfrm>
          <a:prstGeom prst="rect">
            <a:avLst/>
          </a:prstGeom>
        </p:spPr>
      </p:pic>
    </p:spTree>
    <p:extLst>
      <p:ext uri="{BB962C8B-B14F-4D97-AF65-F5344CB8AC3E}">
        <p14:creationId xmlns:p14="http://schemas.microsoft.com/office/powerpoint/2010/main" val="336890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Tree>
    <p:extLst>
      <p:ext uri="{BB962C8B-B14F-4D97-AF65-F5344CB8AC3E}">
        <p14:creationId xmlns:p14="http://schemas.microsoft.com/office/powerpoint/2010/main" val="236614154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6"/>
          <p:cNvSpPr>
            <a:spLocks/>
          </p:cNvSpPr>
          <p:nvPr/>
        </p:nvSpPr>
        <p:spPr bwMode="gray">
          <a:xfrm>
            <a:off x="3993663"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 name="Text Box 29"/>
          <p:cNvSpPr txBox="1">
            <a:spLocks noChangeArrowheads="1"/>
          </p:cNvSpPr>
          <p:nvPr/>
        </p:nvSpPr>
        <p:spPr bwMode="gray">
          <a:xfrm>
            <a:off x="4808482" y="3197017"/>
            <a:ext cx="1366847"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Spring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Cloud</a:t>
            </a: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21" name="Freeform 62"/>
          <p:cNvSpPr>
            <a:spLocks/>
          </p:cNvSpPr>
          <p:nvPr/>
        </p:nvSpPr>
        <p:spPr bwMode="gray">
          <a:xfrm flipH="1">
            <a:off x="2776885"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 name="Freeform 63"/>
          <p:cNvSpPr>
            <a:spLocks/>
          </p:cNvSpPr>
          <p:nvPr/>
        </p:nvSpPr>
        <p:spPr bwMode="gray">
          <a:xfrm flipV="1">
            <a:off x="3993663"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 name="Freeform 64"/>
          <p:cNvSpPr>
            <a:spLocks/>
          </p:cNvSpPr>
          <p:nvPr/>
        </p:nvSpPr>
        <p:spPr bwMode="gray">
          <a:xfrm flipH="1" flipV="1">
            <a:off x="2763237"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4" name="Group 69"/>
          <p:cNvGrpSpPr>
            <a:grpSpLocks/>
          </p:cNvGrpSpPr>
          <p:nvPr/>
        </p:nvGrpSpPr>
        <p:grpSpPr bwMode="auto">
          <a:xfrm>
            <a:off x="2771174" y="922031"/>
            <a:ext cx="3409145" cy="3473351"/>
            <a:chOff x="-199" y="1185"/>
            <a:chExt cx="2761" cy="2813"/>
          </a:xfrm>
        </p:grpSpPr>
        <p:sp>
          <p:nvSpPr>
            <p:cNvPr id="25" name="Freeform 65"/>
            <p:cNvSpPr>
              <a:spLocks/>
            </p:cNvSpPr>
            <p:nvPr/>
          </p:nvSpPr>
          <p:spPr bwMode="gray">
            <a:xfrm>
              <a:off x="791"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 name="Freeform 66"/>
            <p:cNvSpPr>
              <a:spLocks/>
            </p:cNvSpPr>
            <p:nvPr/>
          </p:nvSpPr>
          <p:spPr bwMode="gray">
            <a:xfrm flipH="1">
              <a:off x="-199"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 name="Freeform 67"/>
            <p:cNvSpPr>
              <a:spLocks/>
            </p:cNvSpPr>
            <p:nvPr/>
          </p:nvSpPr>
          <p:spPr bwMode="gray">
            <a:xfrm flipV="1">
              <a:off x="791"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 name="Freeform 68"/>
            <p:cNvSpPr>
              <a:spLocks/>
            </p:cNvSpPr>
            <p:nvPr/>
          </p:nvSpPr>
          <p:spPr bwMode="gray">
            <a:xfrm flipH="1" flipV="1">
              <a:off x="-199"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9" name="Text Box 29"/>
          <p:cNvSpPr txBox="1">
            <a:spLocks noChangeArrowheads="1"/>
          </p:cNvSpPr>
          <p:nvPr/>
        </p:nvSpPr>
        <p:spPr bwMode="gray">
          <a:xfrm>
            <a:off x="2970538" y="1485613"/>
            <a:ext cx="1243393"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BDS</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0" name="Text Box 29"/>
          <p:cNvSpPr txBox="1">
            <a:spLocks noChangeArrowheads="1"/>
          </p:cNvSpPr>
          <p:nvPr/>
        </p:nvSpPr>
        <p:spPr bwMode="gray">
          <a:xfrm>
            <a:off x="4916972" y="1534996"/>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Pivotal</a:t>
            </a:r>
            <a:endParaRPr lang="en-US" dirty="0">
              <a:solidFill>
                <a:srgbClr val="FFFFFF"/>
              </a:solidFill>
              <a:uFillTx/>
            </a:endParaRP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Labs</a:t>
            </a:r>
          </a:p>
          <a:p>
            <a:pPr marL="0" marR="0" lvl="0" indent="0" algn="ctr" defTabSz="914400" eaLnBrk="1" fontAlgn="auto" latinLnBrk="0" hangingPunct="1">
              <a:lnSpc>
                <a:spcPct val="85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1" name="Text Box 29"/>
          <p:cNvSpPr txBox="1">
            <a:spLocks noChangeArrowheads="1"/>
          </p:cNvSpPr>
          <p:nvPr/>
        </p:nvSpPr>
        <p:spPr bwMode="gray">
          <a:xfrm>
            <a:off x="2970537" y="3280450"/>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PCF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Mobile</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50" name="Text Box 29"/>
          <p:cNvSpPr txBox="1">
            <a:spLocks noChangeArrowheads="1"/>
          </p:cNvSpPr>
          <p:nvPr/>
        </p:nvSpPr>
        <p:spPr bwMode="gray">
          <a:xfrm>
            <a:off x="3841980" y="2361127"/>
            <a:ext cx="1271775" cy="64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400" kern="0" dirty="0" smtClean="0">
                <a:solidFill>
                  <a:srgbClr val="FFFFFF"/>
                </a:solidFill>
                <a:latin typeface="FreightSans Pro Medium"/>
                <a:cs typeface="FreightSans Pro Medium"/>
              </a:rPr>
              <a:t>Pivotal  Cloud Foundry</a:t>
            </a:r>
            <a:endParaRPr kumimoji="0" lang="en-US" sz="1400" i="0" u="none" strike="noStrike" kern="0" cap="none" spc="0" normalizeH="0" baseline="0" noProof="0" dirty="0" smtClean="0">
              <a:ln>
                <a:noFill/>
              </a:ln>
              <a:solidFill>
                <a:srgbClr val="FFFFFF"/>
              </a:solidFill>
              <a:effectLst/>
              <a:uLnTx/>
              <a:uFillTx/>
              <a:latin typeface="FreightSans Pro Medium"/>
              <a:cs typeface="FreightSans Pro Medium"/>
            </a:endParaRPr>
          </a:p>
        </p:txBody>
      </p:sp>
      <p:grpSp>
        <p:nvGrpSpPr>
          <p:cNvPr id="12" name="Group 11"/>
          <p:cNvGrpSpPr/>
          <p:nvPr/>
        </p:nvGrpSpPr>
        <p:grpSpPr>
          <a:xfrm>
            <a:off x="242738" y="1128594"/>
            <a:ext cx="8267805" cy="3172735"/>
            <a:chOff x="242738" y="1128594"/>
            <a:chExt cx="8267805" cy="3172735"/>
          </a:xfrm>
        </p:grpSpPr>
        <p:cxnSp>
          <p:nvCxnSpPr>
            <p:cNvPr id="3" name="Straight Connector 2"/>
            <p:cNvCxnSpPr>
              <a:endCxn id="31" idx="1"/>
            </p:cNvCxnSpPr>
            <p:nvPr/>
          </p:nvCxnSpPr>
          <p:spPr>
            <a:xfrm flipV="1">
              <a:off x="2009775" y="3640549"/>
              <a:ext cx="960762" cy="255454"/>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2" name="TextBox 31"/>
            <p:cNvSpPr txBox="1"/>
            <p:nvPr/>
          </p:nvSpPr>
          <p:spPr>
            <a:xfrm>
              <a:off x="242738" y="3770678"/>
              <a:ext cx="232038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 </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Mobile Services</a:t>
              </a:r>
            </a:p>
          </p:txBody>
        </p:sp>
        <p:sp>
          <p:nvSpPr>
            <p:cNvPr id="33" name="TextBox 32"/>
            <p:cNvSpPr txBox="1"/>
            <p:nvPr/>
          </p:nvSpPr>
          <p:spPr>
            <a:xfrm>
              <a:off x="6376542" y="3839666"/>
              <a:ext cx="198975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rtl="0" latinLnBrk="1" hangingPunct="0"/>
              <a:r>
                <a:rPr lang="en-US" sz="1200" b="1" dirty="0" smtClean="0">
                  <a:solidFill>
                    <a:srgbClr val="008881"/>
                  </a:solidFill>
                </a:rPr>
                <a:t>Cloud Native </a:t>
              </a:r>
            </a:p>
            <a:p>
              <a:pPr algn="ctr" rtl="0" latinLnBrk="1" hangingPunct="0"/>
              <a:r>
                <a:rPr lang="en-US" sz="1200" b="1" dirty="0" smtClean="0">
                  <a:solidFill>
                    <a:srgbClr val="008881"/>
                  </a:solidFill>
                </a:rPr>
                <a:t>Application Framework</a:t>
              </a:r>
            </a:p>
          </p:txBody>
        </p:sp>
        <p:cxnSp>
          <p:nvCxnSpPr>
            <p:cNvPr id="37" name="Straight Connector 36"/>
            <p:cNvCxnSpPr/>
            <p:nvPr/>
          </p:nvCxnSpPr>
          <p:spPr>
            <a:xfrm>
              <a:off x="5948223" y="3662042"/>
              <a:ext cx="796813" cy="339468"/>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8" name="TextBox 37"/>
            <p:cNvSpPr txBox="1"/>
            <p:nvPr/>
          </p:nvSpPr>
          <p:spPr>
            <a:xfrm>
              <a:off x="6446978" y="1128594"/>
              <a:ext cx="2063565"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Professional Services  for Agile, CI/CD</a:t>
              </a:r>
            </a:p>
          </p:txBody>
        </p:sp>
        <p:cxnSp>
          <p:nvCxnSpPr>
            <p:cNvPr id="39" name="Straight Connector 38"/>
            <p:cNvCxnSpPr/>
            <p:nvPr/>
          </p:nvCxnSpPr>
          <p:spPr>
            <a:xfrm flipV="1">
              <a:off x="5957625" y="1493861"/>
              <a:ext cx="787411" cy="48839"/>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0" name="TextBox 39"/>
            <p:cNvSpPr txBox="1"/>
            <p:nvPr/>
          </p:nvSpPr>
          <p:spPr>
            <a:xfrm>
              <a:off x="848293" y="1347686"/>
              <a:ext cx="1563708"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Data Services</a:t>
              </a:r>
            </a:p>
          </p:txBody>
        </p:sp>
        <p:cxnSp>
          <p:nvCxnSpPr>
            <p:cNvPr id="41" name="Straight Connector 40"/>
            <p:cNvCxnSpPr/>
            <p:nvPr/>
          </p:nvCxnSpPr>
          <p:spPr>
            <a:xfrm>
              <a:off x="2245360" y="1554480"/>
              <a:ext cx="725178" cy="41175"/>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grpSp>
      <p:sp>
        <p:nvSpPr>
          <p:cNvPr id="34" name="Title 1"/>
          <p:cNvSpPr>
            <a:spLocks noGrp="1"/>
          </p:cNvSpPr>
          <p:nvPr>
            <p:ph type="title"/>
          </p:nvPr>
        </p:nvSpPr>
        <p:spPr>
          <a:xfrm>
            <a:off x="366712" y="325437"/>
            <a:ext cx="8410499" cy="460500"/>
          </a:xfrm>
        </p:spPr>
        <p:txBody>
          <a:bodyPr/>
          <a:lstStyle/>
          <a:p>
            <a:r>
              <a:rPr lang="en-US" sz="2800" dirty="0" smtClean="0">
                <a:solidFill>
                  <a:srgbClr val="2C95DD"/>
                </a:solidFill>
              </a:rPr>
              <a:t>Cloud Native Application Platform - Services</a:t>
            </a:r>
            <a:endParaRPr lang="en-US" sz="2800" dirty="0">
              <a:solidFill>
                <a:srgbClr val="F27C3A"/>
              </a:solidFill>
            </a:endParaRPr>
          </a:p>
        </p:txBody>
      </p:sp>
    </p:spTree>
    <p:extLst>
      <p:ext uri="{BB962C8B-B14F-4D97-AF65-F5344CB8AC3E}">
        <p14:creationId xmlns:p14="http://schemas.microsoft.com/office/powerpoint/2010/main" val="19094708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4294967295"/>
          </p:nvPr>
        </p:nvSpPr>
        <p:spPr>
          <a:xfrm>
            <a:off x="366715" y="1074738"/>
            <a:ext cx="4464592" cy="3382962"/>
          </a:xfrm>
          <a:prstGeom prst="rect">
            <a:avLst/>
          </a:prstGeom>
        </p:spPr>
        <p:txBody>
          <a:bodyPr/>
          <a:lstStyle/>
          <a:p>
            <a:pPr marL="342900" indent="-342900">
              <a:spcAft>
                <a:spcPts val="600"/>
              </a:spcAft>
              <a:buClr>
                <a:schemeClr val="bg2"/>
              </a:buClr>
              <a:buFont typeface="Arial"/>
              <a:buChar char="•"/>
            </a:pPr>
            <a:r>
              <a:rPr lang="en-US" sz="1800" dirty="0">
                <a:solidFill>
                  <a:srgbClr val="FFFFFF"/>
                </a:solidFill>
              </a:rPr>
              <a:t>Allows resources to be easily provisioned on-demand</a:t>
            </a:r>
          </a:p>
          <a:p>
            <a:pPr marL="342900" indent="-342900">
              <a:spcAft>
                <a:spcPts val="600"/>
              </a:spcAft>
              <a:buClr>
                <a:schemeClr val="bg2"/>
              </a:buClr>
              <a:buFont typeface="Arial"/>
              <a:buChar char="•"/>
            </a:pPr>
            <a:r>
              <a:rPr lang="en-US" sz="1800" dirty="0">
                <a:solidFill>
                  <a:srgbClr val="FFFFFF"/>
                </a:solidFill>
              </a:rPr>
              <a:t>Typically middleware, frameworks, and other “components” necessary for applications</a:t>
            </a:r>
          </a:p>
          <a:p>
            <a:pPr marL="342900" indent="-342900">
              <a:spcAft>
                <a:spcPts val="600"/>
              </a:spcAft>
              <a:buClr>
                <a:schemeClr val="bg2"/>
              </a:buClr>
              <a:buFont typeface="Arial"/>
              <a:buChar char="•"/>
            </a:pPr>
            <a:r>
              <a:rPr lang="en-US" sz="1800" dirty="0">
                <a:solidFill>
                  <a:srgbClr val="FFFFFF"/>
                </a:solidFill>
              </a:rPr>
              <a:t>Can be a persistent, </a:t>
            </a:r>
            <a:r>
              <a:rPr lang="en-US" sz="1800" dirty="0" err="1">
                <a:solidFill>
                  <a:srgbClr val="FFFFFF"/>
                </a:solidFill>
              </a:rPr>
              <a:t>stateful</a:t>
            </a:r>
            <a:r>
              <a:rPr lang="en-US" sz="1800" dirty="0">
                <a:solidFill>
                  <a:srgbClr val="FFFFFF"/>
                </a:solidFill>
              </a:rPr>
              <a:t> layer</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58377" y="1460311"/>
            <a:ext cx="3546762" cy="19938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itle 1"/>
          <p:cNvSpPr>
            <a:spLocks noGrp="1"/>
          </p:cNvSpPr>
          <p:nvPr>
            <p:ph type="title"/>
          </p:nvPr>
        </p:nvSpPr>
        <p:spPr>
          <a:xfrm>
            <a:off x="366712" y="325437"/>
            <a:ext cx="8410499" cy="460500"/>
          </a:xfrm>
        </p:spPr>
        <p:txBody>
          <a:bodyPr/>
          <a:lstStyle/>
          <a:p>
            <a:r>
              <a:rPr lang="en-US" sz="2800" dirty="0" smtClean="0">
                <a:solidFill>
                  <a:srgbClr val="2C95DD"/>
                </a:solidFill>
              </a:rPr>
              <a:t>What is a Service</a:t>
            </a:r>
            <a:endParaRPr lang="en-US" sz="2800" dirty="0">
              <a:solidFill>
                <a:srgbClr val="F27C3A"/>
              </a:solidFill>
            </a:endParaRPr>
          </a:p>
        </p:txBody>
      </p:sp>
    </p:spTree>
    <p:extLst>
      <p:ext uri="{BB962C8B-B14F-4D97-AF65-F5344CB8AC3E}">
        <p14:creationId xmlns:p14="http://schemas.microsoft.com/office/powerpoint/2010/main" val="30670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P900289335.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8559" y="1333244"/>
            <a:ext cx="4905594" cy="2757494"/>
          </a:xfrm>
          <a:prstGeom prst="rect">
            <a:avLst/>
          </a:prstGeom>
        </p:spPr>
      </p:pic>
      <p:sp>
        <p:nvSpPr>
          <p:cNvPr id="2" name="Title 1"/>
          <p:cNvSpPr>
            <a:spLocks noGrp="1"/>
          </p:cNvSpPr>
          <p:nvPr>
            <p:ph type="title"/>
          </p:nvPr>
        </p:nvSpPr>
        <p:spPr/>
        <p:txBody>
          <a:bodyPr/>
          <a:lstStyle/>
          <a:p>
            <a:r>
              <a:rPr lang="en-US" sz="2800" dirty="0">
                <a:solidFill>
                  <a:srgbClr val="2C95DD"/>
                </a:solidFill>
              </a:rPr>
              <a:t>Two</a:t>
            </a:r>
            <a:r>
              <a:rPr lang="en-US" dirty="0" smtClean="0"/>
              <a:t> </a:t>
            </a:r>
            <a:r>
              <a:rPr lang="en-US" sz="2800" dirty="0">
                <a:solidFill>
                  <a:srgbClr val="2C95DD"/>
                </a:solidFill>
              </a:rPr>
              <a:t>Types of Services</a:t>
            </a:r>
          </a:p>
        </p:txBody>
      </p:sp>
      <p:sp>
        <p:nvSpPr>
          <p:cNvPr id="6" name="Text Placeholder 2"/>
          <p:cNvSpPr txBox="1">
            <a:spLocks/>
          </p:cNvSpPr>
          <p:nvPr/>
        </p:nvSpPr>
        <p:spPr>
          <a:xfrm>
            <a:off x="5423626" y="1204625"/>
            <a:ext cx="3551658"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Clr>
                <a:schemeClr val="bg2"/>
              </a:buClr>
              <a:buSzPct val="100000"/>
              <a:buFont typeface="Arial"/>
              <a:buChar char="•"/>
            </a:pPr>
            <a:r>
              <a:rPr lang="en-US" sz="2400" b="1" dirty="0" smtClean="0">
                <a:solidFill>
                  <a:srgbClr val="FFFFFF"/>
                </a:solidFill>
              </a:rPr>
              <a:t>Managed</a:t>
            </a:r>
            <a:r>
              <a:rPr lang="en-US" sz="2400" dirty="0" smtClean="0">
                <a:solidFill>
                  <a:srgbClr val="FFFFFF"/>
                </a:solidFill>
              </a:rPr>
              <a:t> - Fully integrated, with full lifecycle management</a:t>
            </a:r>
          </a:p>
          <a:p>
            <a:pPr marL="342900" indent="-342900">
              <a:buClr>
                <a:schemeClr val="bg2"/>
              </a:buClr>
              <a:buSzPct val="100000"/>
              <a:buFont typeface="Arial"/>
              <a:buChar char="•"/>
            </a:pPr>
            <a:endParaRPr lang="en-US" sz="2400" dirty="0">
              <a:solidFill>
                <a:srgbClr val="FFFFFF"/>
              </a:solidFill>
            </a:endParaRPr>
          </a:p>
          <a:p>
            <a:pPr marL="342900" indent="-342900">
              <a:buClr>
                <a:schemeClr val="bg2"/>
              </a:buClr>
              <a:buSzPct val="100000"/>
              <a:buFont typeface="Arial"/>
              <a:buChar char="•"/>
            </a:pPr>
            <a:r>
              <a:rPr lang="en-US" sz="2400" b="1" dirty="0" smtClean="0">
                <a:solidFill>
                  <a:srgbClr val="FFFFFF"/>
                </a:solidFill>
              </a:rPr>
              <a:t>User-Provided </a:t>
            </a:r>
            <a:r>
              <a:rPr lang="en-US" sz="2400" dirty="0" smtClean="0">
                <a:solidFill>
                  <a:srgbClr val="FFFFFF"/>
                </a:solidFill>
              </a:rPr>
              <a:t>– Created and managed external to the platform</a:t>
            </a:r>
            <a:endParaRPr lang="en-US" sz="2400" dirty="0">
              <a:solidFill>
                <a:srgbClr val="FFFFFF"/>
              </a:solidFill>
            </a:endParaRPr>
          </a:p>
        </p:txBody>
      </p:sp>
    </p:spTree>
    <p:extLst>
      <p:ext uri="{BB962C8B-B14F-4D97-AF65-F5344CB8AC3E}">
        <p14:creationId xmlns:p14="http://schemas.microsoft.com/office/powerpoint/2010/main" val="32678344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5191759" y="894080"/>
            <a:ext cx="1879600" cy="1806788"/>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CI/CD</a:t>
            </a:r>
          </a:p>
          <a:p>
            <a:pPr algn="ctr"/>
            <a:endParaRPr lang="en-US" dirty="0"/>
          </a:p>
        </p:txBody>
      </p:sp>
      <p:sp>
        <p:nvSpPr>
          <p:cNvPr id="34" name="Rectangle 33"/>
          <p:cNvSpPr/>
          <p:nvPr/>
        </p:nvSpPr>
        <p:spPr>
          <a:xfrm>
            <a:off x="2052320" y="894080"/>
            <a:ext cx="3098800" cy="3657600"/>
          </a:xfrm>
          <a:prstGeom prst="rect">
            <a:avLst/>
          </a:prstGeom>
          <a:solidFill>
            <a:schemeClr val="bg1">
              <a:lumMod val="85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Data</a:t>
            </a:r>
            <a:endParaRPr lang="en-US" dirty="0" smtClean="0">
              <a:solidFill>
                <a:srgbClr val="000000"/>
              </a:solidFill>
            </a:endParaRPr>
          </a:p>
        </p:txBody>
      </p:sp>
      <p:sp>
        <p:nvSpPr>
          <p:cNvPr id="2" name="Title 1"/>
          <p:cNvSpPr>
            <a:spLocks noGrp="1"/>
          </p:cNvSpPr>
          <p:nvPr>
            <p:ph type="title"/>
          </p:nvPr>
        </p:nvSpPr>
        <p:spPr>
          <a:xfrm>
            <a:off x="142240" y="185516"/>
            <a:ext cx="8410576" cy="457201"/>
          </a:xfrm>
        </p:spPr>
        <p:txBody>
          <a:bodyPr/>
          <a:lstStyle/>
          <a:p>
            <a:r>
              <a:rPr lang="en-US" sz="2800" dirty="0">
                <a:solidFill>
                  <a:srgbClr val="2C95DD"/>
                </a:solidFill>
              </a:rPr>
              <a:t>Pivotal</a:t>
            </a:r>
            <a:r>
              <a:rPr lang="en-US" sz="2800" dirty="0" smtClean="0"/>
              <a:t> </a:t>
            </a:r>
            <a:r>
              <a:rPr lang="en-US" sz="2800" dirty="0">
                <a:solidFill>
                  <a:srgbClr val="2C95DD"/>
                </a:solidFill>
              </a:rPr>
              <a:t>Cloud Foundry Services</a:t>
            </a:r>
          </a:p>
        </p:txBody>
      </p:sp>
      <p:sp>
        <p:nvSpPr>
          <p:cNvPr id="3" name="Rectangle 2"/>
          <p:cNvSpPr/>
          <p:nvPr/>
        </p:nvSpPr>
        <p:spPr>
          <a:xfrm>
            <a:off x="142240" y="894080"/>
            <a:ext cx="1869440" cy="2191083"/>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Mobile</a:t>
            </a:r>
            <a:endParaRPr lang="en-US" dirty="0" smtClean="0">
              <a:solidFill>
                <a:schemeClr val="tx2"/>
              </a:solidFill>
            </a:endParaRPr>
          </a:p>
        </p:txBody>
      </p:sp>
      <p:sp>
        <p:nvSpPr>
          <p:cNvPr id="6" name="Rectangle 5"/>
          <p:cNvSpPr/>
          <p:nvPr/>
        </p:nvSpPr>
        <p:spPr>
          <a:xfrm>
            <a:off x="7122160" y="894080"/>
            <a:ext cx="1889760" cy="3669482"/>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Cloud Native</a:t>
            </a:r>
          </a:p>
          <a:p>
            <a:pPr algn="ctr"/>
            <a:endParaRPr lang="en-US" dirty="0"/>
          </a:p>
        </p:txBody>
      </p:sp>
      <p:pic>
        <p:nvPicPr>
          <p:cNvPr id="18" name="Picture 17" descr="icon_apigateway_cf@2x.png"/>
          <p:cNvPicPr>
            <a:picLocks noChangeAspect="1"/>
          </p:cNvPicPr>
          <p:nvPr/>
        </p:nvPicPr>
        <p:blipFill>
          <a:blip r:embed="rId3" cstate="screen">
            <a:alphaModFix/>
            <a:extLst>
              <a:ext uri="{28A0092B-C50C-407E-A947-70E740481C1C}">
                <a14:useLocalDpi xmlns:a14="http://schemas.microsoft.com/office/drawing/2010/main"/>
              </a:ext>
            </a:extLst>
          </a:blip>
          <a:stretch>
            <a:fillRect/>
          </a:stretch>
        </p:blipFill>
        <p:spPr>
          <a:xfrm>
            <a:off x="234406" y="1501513"/>
            <a:ext cx="640080" cy="640080"/>
          </a:xfrm>
          <a:prstGeom prst="rect">
            <a:avLst/>
          </a:prstGeom>
        </p:spPr>
      </p:pic>
      <p:pic>
        <p:nvPicPr>
          <p:cNvPr id="19" name="Picture 18" descr="icon_cloudbees_cf@2x.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73810" y="1935481"/>
            <a:ext cx="640080" cy="640080"/>
          </a:xfrm>
          <a:prstGeom prst="rect">
            <a:avLst/>
          </a:prstGeom>
        </p:spPr>
      </p:pic>
      <p:pic>
        <p:nvPicPr>
          <p:cNvPr id="20" name="Picture 19" descr="icon_datastaxenterprise_cf@2x.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22809" y="1295401"/>
            <a:ext cx="640080" cy="640080"/>
          </a:xfrm>
          <a:prstGeom prst="rect">
            <a:avLst/>
          </a:prstGeom>
        </p:spPr>
      </p:pic>
      <p:pic>
        <p:nvPicPr>
          <p:cNvPr id="22" name="Picture 21" descr="icon_gemfire_cf@2x.png"/>
          <p:cNvPicPr>
            <a:picLocks noChangeAspect="1"/>
          </p:cNvPicPr>
          <p:nvPr/>
        </p:nvPicPr>
        <p:blipFill>
          <a:blip r:embed="rId6" cstate="screen">
            <a:alphaModFix/>
            <a:extLst>
              <a:ext uri="{28A0092B-C50C-407E-A947-70E740481C1C}">
                <a14:useLocalDpi xmlns:a14="http://schemas.microsoft.com/office/drawing/2010/main"/>
              </a:ext>
            </a:extLst>
          </a:blip>
          <a:stretch>
            <a:fillRect/>
          </a:stretch>
        </p:blipFill>
        <p:spPr>
          <a:xfrm>
            <a:off x="3615403" y="3754844"/>
            <a:ext cx="640080" cy="640080"/>
          </a:xfrm>
          <a:prstGeom prst="rect">
            <a:avLst/>
          </a:prstGeom>
        </p:spPr>
      </p:pic>
      <p:pic>
        <p:nvPicPr>
          <p:cNvPr id="23" name="Picture 22" descr="icon_pushnotification_cf@2x.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39486" y="2357121"/>
            <a:ext cx="640079" cy="640079"/>
          </a:xfrm>
          <a:prstGeom prst="rect">
            <a:avLst/>
          </a:prstGeom>
        </p:spPr>
      </p:pic>
      <p:pic>
        <p:nvPicPr>
          <p:cNvPr id="24" name="Picture 23" descr="icon_rabbitmq_cf@2x.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630429" y="2139053"/>
            <a:ext cx="637540" cy="637540"/>
          </a:xfrm>
          <a:prstGeom prst="rect">
            <a:avLst/>
          </a:prstGeom>
        </p:spPr>
      </p:pic>
      <p:pic>
        <p:nvPicPr>
          <p:cNvPr id="25" name="Picture 24" descr="icon_redis_cf@2x.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135674" y="1308722"/>
            <a:ext cx="638006" cy="638006"/>
          </a:xfrm>
          <a:prstGeom prst="rect">
            <a:avLst/>
          </a:prstGeom>
        </p:spPr>
      </p:pic>
      <p:pic>
        <p:nvPicPr>
          <p:cNvPr id="26" name="Picture 25" descr="icon_springxd_cf@2x.png"/>
          <p:cNvPicPr>
            <a:picLocks noChangeAspect="1"/>
          </p:cNvPicPr>
          <p:nvPr/>
        </p:nvPicPr>
        <p:blipFill>
          <a:blip r:embed="rId10" cstate="screen">
            <a:alphaModFix/>
            <a:extLst>
              <a:ext uri="{28A0092B-C50C-407E-A947-70E740481C1C}">
                <a14:useLocalDpi xmlns:a14="http://schemas.microsoft.com/office/drawing/2010/main"/>
              </a:ext>
            </a:extLst>
          </a:blip>
          <a:stretch>
            <a:fillRect/>
          </a:stretch>
        </p:blipFill>
        <p:spPr>
          <a:xfrm>
            <a:off x="2135674" y="2933989"/>
            <a:ext cx="640080" cy="640080"/>
          </a:xfrm>
          <a:prstGeom prst="rect">
            <a:avLst/>
          </a:prstGeom>
        </p:spPr>
      </p:pic>
      <p:pic>
        <p:nvPicPr>
          <p:cNvPr id="28" name="Picture 27"/>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2133898" y="2141593"/>
            <a:ext cx="639782" cy="639782"/>
          </a:xfrm>
          <a:prstGeom prst="rect">
            <a:avLst/>
          </a:prstGeom>
        </p:spPr>
      </p:pic>
      <p:pic>
        <p:nvPicPr>
          <p:cNvPr id="31" name="Picture 30"/>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2128268" y="3779753"/>
            <a:ext cx="640080" cy="640080"/>
          </a:xfrm>
          <a:prstGeom prst="rect">
            <a:avLst/>
          </a:prstGeom>
        </p:spPr>
      </p:pic>
      <p:pic>
        <p:nvPicPr>
          <p:cNvPr id="35" name="pasted-image.png"/>
          <p:cNvPicPr/>
          <p:nvPr/>
        </p:nvPicPr>
        <p:blipFill>
          <a:blip r:embed="rId13" cstate="screen">
            <a:extLst>
              <a:ext uri="{28A0092B-C50C-407E-A947-70E740481C1C}">
                <a14:useLocalDpi xmlns:a14="http://schemas.microsoft.com/office/drawing/2010/main"/>
              </a:ext>
            </a:extLst>
          </a:blip>
          <a:stretch>
            <a:fillRect/>
          </a:stretch>
        </p:blipFill>
        <p:spPr>
          <a:xfrm>
            <a:off x="7327059" y="1277834"/>
            <a:ext cx="640689" cy="640690"/>
          </a:xfrm>
          <a:prstGeom prst="rect">
            <a:avLst/>
          </a:prstGeom>
          <a:ln w="12700" cap="flat">
            <a:noFill/>
            <a:miter lim="400000"/>
          </a:ln>
          <a:effectLst/>
        </p:spPr>
      </p:pic>
      <p:pic>
        <p:nvPicPr>
          <p:cNvPr id="36" name="pasted-image.png"/>
          <p:cNvPicPr/>
          <p:nvPr/>
        </p:nvPicPr>
        <p:blipFill>
          <a:blip r:embed="rId14" cstate="screen">
            <a:extLst>
              <a:ext uri="{28A0092B-C50C-407E-A947-70E740481C1C}">
                <a14:useLocalDpi xmlns:a14="http://schemas.microsoft.com/office/drawing/2010/main"/>
              </a:ext>
            </a:extLst>
          </a:blip>
          <a:stretch>
            <a:fillRect/>
          </a:stretch>
        </p:blipFill>
        <p:spPr>
          <a:xfrm>
            <a:off x="7331951" y="2006470"/>
            <a:ext cx="633413" cy="633413"/>
          </a:xfrm>
          <a:prstGeom prst="rect">
            <a:avLst/>
          </a:prstGeom>
          <a:ln w="12700" cap="flat">
            <a:noFill/>
            <a:miter lim="400000"/>
          </a:ln>
          <a:effectLst/>
        </p:spPr>
      </p:pic>
      <p:pic>
        <p:nvPicPr>
          <p:cNvPr id="37" name="pasted-image.png"/>
          <p:cNvPicPr/>
          <p:nvPr/>
        </p:nvPicPr>
        <p:blipFill>
          <a:blip r:embed="rId15" cstate="screen">
            <a:extLst>
              <a:ext uri="{28A0092B-C50C-407E-A947-70E740481C1C}">
                <a14:useLocalDpi xmlns:a14="http://schemas.microsoft.com/office/drawing/2010/main"/>
              </a:ext>
            </a:extLst>
          </a:blip>
          <a:stretch>
            <a:fillRect/>
          </a:stretch>
        </p:blipFill>
        <p:spPr>
          <a:xfrm>
            <a:off x="7334131" y="2748166"/>
            <a:ext cx="633398" cy="633397"/>
          </a:xfrm>
          <a:prstGeom prst="rect">
            <a:avLst/>
          </a:prstGeom>
          <a:ln w="12700" cap="flat">
            <a:noFill/>
            <a:miter lim="400000"/>
          </a:ln>
          <a:effectLst/>
        </p:spPr>
      </p:pic>
      <p:pic>
        <p:nvPicPr>
          <p:cNvPr id="10" name="Picture 9" descr="icon_pivotalhd_cf@2x.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630429" y="2941609"/>
            <a:ext cx="632460" cy="632460"/>
          </a:xfrm>
          <a:prstGeom prst="rect">
            <a:avLst/>
          </a:prstGeom>
        </p:spPr>
      </p:pic>
      <p:sp>
        <p:nvSpPr>
          <p:cNvPr id="11" name="TextBox 10"/>
          <p:cNvSpPr txBox="1"/>
          <p:nvPr/>
        </p:nvSpPr>
        <p:spPr>
          <a:xfrm>
            <a:off x="985519" y="1501513"/>
            <a:ext cx="1005841" cy="461665"/>
          </a:xfrm>
          <a:prstGeom prst="rect">
            <a:avLst/>
          </a:prstGeom>
          <a:noFill/>
        </p:spPr>
        <p:txBody>
          <a:bodyPr wrap="square" rtlCol="0">
            <a:spAutoFit/>
          </a:bodyPr>
          <a:lstStyle/>
          <a:p>
            <a:r>
              <a:rPr lang="en-US" sz="1200" dirty="0" smtClean="0">
                <a:solidFill>
                  <a:schemeClr val="accent1"/>
                </a:solidFill>
                <a:latin typeface="FreightSans Pro Medium"/>
                <a:cs typeface="FreightSans Pro Medium"/>
              </a:rPr>
              <a:t>API Gateway</a:t>
            </a:r>
          </a:p>
        </p:txBody>
      </p:sp>
      <p:sp>
        <p:nvSpPr>
          <p:cNvPr id="38" name="TextBox 37"/>
          <p:cNvSpPr txBox="1"/>
          <p:nvPr/>
        </p:nvSpPr>
        <p:spPr>
          <a:xfrm>
            <a:off x="975359" y="2336800"/>
            <a:ext cx="103632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Push Notifications</a:t>
            </a:r>
          </a:p>
        </p:txBody>
      </p:sp>
      <p:sp>
        <p:nvSpPr>
          <p:cNvPr id="41" name="TextBox 40"/>
          <p:cNvSpPr txBox="1"/>
          <p:nvPr/>
        </p:nvSpPr>
        <p:spPr>
          <a:xfrm>
            <a:off x="4281291" y="2280357"/>
            <a:ext cx="910469"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RabbitMQ</a:t>
            </a:r>
            <a:endParaRPr lang="en-US" sz="1200" dirty="0" smtClean="0">
              <a:solidFill>
                <a:schemeClr val="bg2"/>
              </a:solidFill>
              <a:latin typeface="FreightSans Pro Medium"/>
              <a:cs typeface="FreightSans Pro Medium"/>
            </a:endParaRPr>
          </a:p>
        </p:txBody>
      </p:sp>
      <p:sp>
        <p:nvSpPr>
          <p:cNvPr id="42" name="TextBox 41"/>
          <p:cNvSpPr txBox="1"/>
          <p:nvPr/>
        </p:nvSpPr>
        <p:spPr>
          <a:xfrm>
            <a:off x="5901405" y="1975131"/>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Jenkins Enterprise</a:t>
            </a:r>
          </a:p>
        </p:txBody>
      </p:sp>
      <p:sp>
        <p:nvSpPr>
          <p:cNvPr id="43" name="TextBox 42"/>
          <p:cNvSpPr txBox="1"/>
          <p:nvPr/>
        </p:nvSpPr>
        <p:spPr>
          <a:xfrm>
            <a:off x="2733039" y="310890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Data Flow</a:t>
            </a:r>
          </a:p>
        </p:txBody>
      </p:sp>
      <p:sp>
        <p:nvSpPr>
          <p:cNvPr id="45" name="TextBox 44"/>
          <p:cNvSpPr txBox="1"/>
          <p:nvPr/>
        </p:nvSpPr>
        <p:spPr>
          <a:xfrm>
            <a:off x="8006079" y="137523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Config</a:t>
            </a:r>
            <a:r>
              <a:rPr lang="en-US" sz="1200" dirty="0" smtClean="0">
                <a:solidFill>
                  <a:schemeClr val="bg2"/>
                </a:solidFill>
                <a:latin typeface="FreightSans Pro Medium"/>
                <a:cs typeface="FreightSans Pro Medium"/>
              </a:rPr>
              <a:t> Server</a:t>
            </a:r>
          </a:p>
        </p:txBody>
      </p:sp>
      <p:sp>
        <p:nvSpPr>
          <p:cNvPr id="46" name="TextBox 45"/>
          <p:cNvSpPr txBox="1"/>
          <p:nvPr/>
        </p:nvSpPr>
        <p:spPr>
          <a:xfrm>
            <a:off x="8009287" y="2099799"/>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Service Directory</a:t>
            </a:r>
          </a:p>
        </p:txBody>
      </p:sp>
      <p:sp>
        <p:nvSpPr>
          <p:cNvPr id="47" name="TextBox 46"/>
          <p:cNvSpPr txBox="1"/>
          <p:nvPr/>
        </p:nvSpPr>
        <p:spPr>
          <a:xfrm>
            <a:off x="8006079" y="281848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Circuit Breaker</a:t>
            </a:r>
          </a:p>
        </p:txBody>
      </p:sp>
      <p:sp>
        <p:nvSpPr>
          <p:cNvPr id="49" name="TextBox 48"/>
          <p:cNvSpPr txBox="1"/>
          <p:nvPr/>
        </p:nvSpPr>
        <p:spPr>
          <a:xfrm>
            <a:off x="4255483" y="130556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DataStax</a:t>
            </a:r>
            <a:r>
              <a:rPr lang="en-US" sz="1200" dirty="0" smtClean="0">
                <a:solidFill>
                  <a:schemeClr val="bg2"/>
                </a:solidFill>
                <a:latin typeface="FreightSans Pro Medium"/>
                <a:cs typeface="FreightSans Pro Medium"/>
              </a:rPr>
              <a:t> Cassandra</a:t>
            </a:r>
          </a:p>
        </p:txBody>
      </p:sp>
      <p:sp>
        <p:nvSpPr>
          <p:cNvPr id="50" name="TextBox 49"/>
          <p:cNvSpPr txBox="1"/>
          <p:nvPr/>
        </p:nvSpPr>
        <p:spPr>
          <a:xfrm>
            <a:off x="4261400" y="3989767"/>
            <a:ext cx="882314"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GemFire</a:t>
            </a:r>
            <a:endParaRPr lang="en-US" sz="1200" dirty="0" smtClean="0">
              <a:solidFill>
                <a:schemeClr val="bg2"/>
              </a:solidFill>
              <a:latin typeface="FreightSans Pro Medium"/>
              <a:cs typeface="FreightSans Pro Medium"/>
            </a:endParaRPr>
          </a:p>
        </p:txBody>
      </p:sp>
      <p:sp>
        <p:nvSpPr>
          <p:cNvPr id="52" name="TextBox 51"/>
          <p:cNvSpPr txBox="1"/>
          <p:nvPr/>
        </p:nvSpPr>
        <p:spPr>
          <a:xfrm>
            <a:off x="4267969" y="3108908"/>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PivotalHD</a:t>
            </a:r>
            <a:endParaRPr lang="en-US" sz="1200" dirty="0" smtClean="0">
              <a:solidFill>
                <a:schemeClr val="bg2"/>
              </a:solidFill>
              <a:latin typeface="FreightSans Pro Medium"/>
              <a:cs typeface="FreightSans Pro Medium"/>
            </a:endParaRPr>
          </a:p>
        </p:txBody>
      </p:sp>
      <p:sp>
        <p:nvSpPr>
          <p:cNvPr id="53" name="TextBox 52"/>
          <p:cNvSpPr txBox="1"/>
          <p:nvPr/>
        </p:nvSpPr>
        <p:spPr>
          <a:xfrm>
            <a:off x="2722879" y="1432833"/>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Redis</a:t>
            </a:r>
            <a:endParaRPr lang="en-US" sz="1200" dirty="0" smtClean="0">
              <a:solidFill>
                <a:schemeClr val="bg2"/>
              </a:solidFill>
              <a:latin typeface="FreightSans Pro Medium"/>
              <a:cs typeface="FreightSans Pro Medium"/>
            </a:endParaRPr>
          </a:p>
        </p:txBody>
      </p:sp>
      <p:sp>
        <p:nvSpPr>
          <p:cNvPr id="54" name="TextBox 53"/>
          <p:cNvSpPr txBox="1"/>
          <p:nvPr/>
        </p:nvSpPr>
        <p:spPr>
          <a:xfrm>
            <a:off x="2722879" y="230404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MySQL</a:t>
            </a:r>
          </a:p>
        </p:txBody>
      </p:sp>
      <p:sp>
        <p:nvSpPr>
          <p:cNvPr id="56" name="TextBox 55"/>
          <p:cNvSpPr txBox="1"/>
          <p:nvPr/>
        </p:nvSpPr>
        <p:spPr>
          <a:xfrm>
            <a:off x="2725633" y="3779753"/>
            <a:ext cx="934721" cy="646331"/>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Session state caching</a:t>
            </a:r>
            <a:endParaRPr lang="en-US" sz="1000" dirty="0" smtClean="0">
              <a:solidFill>
                <a:schemeClr val="bg2"/>
              </a:solidFill>
              <a:latin typeface="FreightSans Pro Medium"/>
              <a:cs typeface="FreightSans Pro Medium"/>
            </a:endParaRPr>
          </a:p>
        </p:txBody>
      </p:sp>
      <p:sp>
        <p:nvSpPr>
          <p:cNvPr id="48" name="Rectangle 47"/>
          <p:cNvSpPr/>
          <p:nvPr/>
        </p:nvSpPr>
        <p:spPr>
          <a:xfrm>
            <a:off x="142240" y="3129727"/>
            <a:ext cx="1869440" cy="1421954"/>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Security</a:t>
            </a:r>
            <a:endParaRPr lang="en-US" dirty="0" smtClean="0">
              <a:solidFill>
                <a:schemeClr val="tx2"/>
              </a:solidFill>
            </a:endParaRPr>
          </a:p>
        </p:txBody>
      </p:sp>
      <p:pic>
        <p:nvPicPr>
          <p:cNvPr id="57" name="Picture 56"/>
          <p:cNvPicPr>
            <a:picLocks noChangeAspect="1"/>
          </p:cNvPicPr>
          <p:nvPr/>
        </p:nvPicPr>
        <p:blipFill>
          <a:blip r:embed="rId17" cstate="screen">
            <a:alphaModFix/>
            <a:extLst>
              <a:ext uri="{28A0092B-C50C-407E-A947-70E740481C1C}">
                <a14:useLocalDpi xmlns:a14="http://schemas.microsoft.com/office/drawing/2010/main"/>
              </a:ext>
            </a:extLst>
          </a:blip>
          <a:stretch>
            <a:fillRect/>
          </a:stretch>
        </p:blipFill>
        <p:spPr>
          <a:xfrm>
            <a:off x="239486" y="3675380"/>
            <a:ext cx="635000" cy="635000"/>
          </a:xfrm>
          <a:prstGeom prst="rect">
            <a:avLst/>
          </a:prstGeom>
        </p:spPr>
      </p:pic>
      <p:sp>
        <p:nvSpPr>
          <p:cNvPr id="58" name="TextBox 57"/>
          <p:cNvSpPr txBox="1"/>
          <p:nvPr/>
        </p:nvSpPr>
        <p:spPr>
          <a:xfrm>
            <a:off x="807357" y="3799840"/>
            <a:ext cx="1173843"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Single Sign-on</a:t>
            </a:r>
          </a:p>
        </p:txBody>
      </p:sp>
      <p:sp>
        <p:nvSpPr>
          <p:cNvPr id="59" name="Rectangle 58"/>
          <p:cNvSpPr/>
          <p:nvPr/>
        </p:nvSpPr>
        <p:spPr>
          <a:xfrm>
            <a:off x="5189572" y="2739867"/>
            <a:ext cx="1879600" cy="1823695"/>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Monitoring</a:t>
            </a:r>
            <a:endParaRPr lang="en-US" sz="2000" b="1" dirty="0" smtClean="0">
              <a:solidFill>
                <a:srgbClr val="000000"/>
              </a:solidFill>
            </a:endParaRPr>
          </a:p>
          <a:p>
            <a:pPr algn="ctr"/>
            <a:endParaRPr lang="en-US" dirty="0"/>
          </a:p>
        </p:txBody>
      </p:sp>
      <p:sp>
        <p:nvSpPr>
          <p:cNvPr id="60" name="TextBox 59"/>
          <p:cNvSpPr txBox="1"/>
          <p:nvPr/>
        </p:nvSpPr>
        <p:spPr>
          <a:xfrm>
            <a:off x="5913891" y="1415780"/>
            <a:ext cx="944110"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Git</a:t>
            </a:r>
            <a:r>
              <a:rPr lang="en-US" sz="1200" dirty="0" smtClean="0">
                <a:solidFill>
                  <a:schemeClr val="bg2"/>
                </a:solidFill>
                <a:latin typeface="FreightSans Pro Medium"/>
                <a:cs typeface="FreightSans Pro Medium"/>
              </a:rPr>
              <a:t> Lab</a:t>
            </a:r>
          </a:p>
        </p:txBody>
      </p:sp>
      <p:sp>
        <p:nvSpPr>
          <p:cNvPr id="62" name="TextBox 61"/>
          <p:cNvSpPr txBox="1"/>
          <p:nvPr/>
        </p:nvSpPr>
        <p:spPr>
          <a:xfrm>
            <a:off x="5972803" y="4117925"/>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New Relic</a:t>
            </a:r>
          </a:p>
        </p:txBody>
      </p:sp>
      <p:sp>
        <p:nvSpPr>
          <p:cNvPr id="63" name="TextBox 62"/>
          <p:cNvSpPr txBox="1"/>
          <p:nvPr/>
        </p:nvSpPr>
        <p:spPr>
          <a:xfrm>
            <a:off x="5972803" y="3226168"/>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App Dynamics</a:t>
            </a:r>
          </a:p>
        </p:txBody>
      </p:sp>
      <p:pic>
        <p:nvPicPr>
          <p:cNvPr id="30" name="Picture 29" descr="gitlab.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261324" y="1215207"/>
            <a:ext cx="640081" cy="640081"/>
          </a:xfrm>
          <a:prstGeom prst="rect">
            <a:avLst/>
          </a:prstGeom>
        </p:spPr>
      </p:pic>
      <p:pic>
        <p:nvPicPr>
          <p:cNvPr id="32" name="Picture 31" descr="elk.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274646" y="3129726"/>
            <a:ext cx="639244" cy="636325"/>
          </a:xfrm>
          <a:prstGeom prst="rect">
            <a:avLst/>
          </a:prstGeom>
        </p:spPr>
      </p:pic>
      <p:pic>
        <p:nvPicPr>
          <p:cNvPr id="70" name="Picture 69" descr="newrelic.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287132" y="3858465"/>
            <a:ext cx="626759" cy="626759"/>
          </a:xfrm>
          <a:prstGeom prst="rect">
            <a:avLst/>
          </a:prstGeom>
        </p:spPr>
      </p:pic>
      <p:pic>
        <p:nvPicPr>
          <p:cNvPr id="72" name="Picture 2" descr="http://photos4.meetupstatic.com/photos/event/7/8/f/c/global_249990972.jpe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260969" y="3836140"/>
            <a:ext cx="583693" cy="583693"/>
          </a:xfrm>
          <a:prstGeom prst="roundRect">
            <a:avLst>
              <a:gd name="adj" fmla="val 22615"/>
            </a:avLst>
          </a:prstGeom>
          <a:solidFill>
            <a:srgbClr val="FFFFFF">
              <a:shade val="85000"/>
            </a:srgbClr>
          </a:solidFill>
          <a:ln>
            <a:noFill/>
          </a:ln>
          <a:effectLst/>
          <a:extLst/>
        </p:spPr>
      </p:pic>
      <p:sp>
        <p:nvSpPr>
          <p:cNvPr id="73" name="TextBox 72"/>
          <p:cNvSpPr txBox="1"/>
          <p:nvPr/>
        </p:nvSpPr>
        <p:spPr>
          <a:xfrm>
            <a:off x="7276738" y="3993535"/>
            <a:ext cx="1127883" cy="276999"/>
          </a:xfrm>
          <a:prstGeom prst="rect">
            <a:avLst/>
          </a:prstGeom>
          <a:noFill/>
        </p:spPr>
        <p:txBody>
          <a:bodyPr wrap="square" rtlCol="0">
            <a:spAutoFit/>
          </a:bodyPr>
          <a:lstStyle/>
          <a:p>
            <a:r>
              <a:rPr lang="en-US" sz="1200" dirty="0" smtClean="0">
                <a:solidFill>
                  <a:schemeClr val="tx1"/>
                </a:solidFill>
                <a:latin typeface="FreightSans Pro Medium"/>
                <a:cs typeface="FreightSans Pro Medium"/>
              </a:rPr>
              <a:t>Powered by</a:t>
            </a:r>
          </a:p>
        </p:txBody>
      </p:sp>
    </p:spTree>
    <p:extLst>
      <p:ext uri="{BB962C8B-B14F-4D97-AF65-F5344CB8AC3E}">
        <p14:creationId xmlns:p14="http://schemas.microsoft.com/office/powerpoint/2010/main" val="35096762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Service</a:t>
            </a:r>
            <a:r>
              <a:rPr lang="en-US" dirty="0" smtClean="0"/>
              <a:t> </a:t>
            </a:r>
            <a:r>
              <a:rPr lang="en-US" sz="2800" dirty="0">
                <a:solidFill>
                  <a:srgbClr val="2C95DD"/>
                </a:solidFill>
              </a:rPr>
              <a:t>Broker</a:t>
            </a:r>
          </a:p>
        </p:txBody>
      </p:sp>
      <p:sp>
        <p:nvSpPr>
          <p:cNvPr id="3" name="Text Placeholder 2"/>
          <p:cNvSpPr>
            <a:spLocks noGrp="1"/>
          </p:cNvSpPr>
          <p:nvPr>
            <p:ph sz="quarter" idx="4294967295"/>
          </p:nvPr>
        </p:nvSpPr>
        <p:spPr>
          <a:xfrm>
            <a:off x="366715" y="1074738"/>
            <a:ext cx="3849686" cy="3382962"/>
          </a:xfrm>
          <a:prstGeom prst="rect">
            <a:avLst/>
          </a:prstGeom>
        </p:spPr>
        <p:txBody>
          <a:bodyPr/>
          <a:lstStyle/>
          <a:p>
            <a:pPr marL="342900" indent="-342900">
              <a:buClr>
                <a:schemeClr val="bg2"/>
              </a:buClr>
              <a:buFont typeface="Arial"/>
              <a:buChar char="•"/>
            </a:pPr>
            <a:r>
              <a:rPr lang="en-US" sz="1800" dirty="0" smtClean="0">
                <a:solidFill>
                  <a:srgbClr val="FFFFFF"/>
                </a:solidFill>
              </a:rPr>
              <a:t>Flexible, </a:t>
            </a:r>
            <a:r>
              <a:rPr lang="en-US" sz="1800" dirty="0" err="1" smtClean="0">
                <a:solidFill>
                  <a:srgbClr val="FFFFFF"/>
                </a:solidFill>
              </a:rPr>
              <a:t>RESTful</a:t>
            </a:r>
            <a:r>
              <a:rPr lang="en-US" sz="1800" dirty="0" smtClean="0">
                <a:solidFill>
                  <a:srgbClr val="FFFFFF"/>
                </a:solidFill>
              </a:rPr>
              <a:t> API</a:t>
            </a:r>
          </a:p>
          <a:p>
            <a:pPr marL="342900" indent="-342900">
              <a:buClr>
                <a:schemeClr val="bg2"/>
              </a:buClr>
              <a:buFont typeface="Arial"/>
              <a:buChar char="•"/>
            </a:pPr>
            <a:endParaRPr lang="en-US" sz="1800" dirty="0" smtClean="0">
              <a:solidFill>
                <a:srgbClr val="FFFFFF"/>
              </a:solidFill>
            </a:endParaRPr>
          </a:p>
          <a:p>
            <a:pPr marL="342900" indent="-342900">
              <a:buClr>
                <a:schemeClr val="bg2"/>
              </a:buClr>
              <a:buFont typeface="Arial"/>
              <a:buChar char="•"/>
            </a:pPr>
            <a:r>
              <a:rPr lang="en-US" sz="1800" dirty="0" smtClean="0">
                <a:solidFill>
                  <a:srgbClr val="FFFFFF"/>
                </a:solidFill>
              </a:rPr>
              <a:t>Allows Service Authors to provide self-provisioning Services to developers</a:t>
            </a:r>
            <a:endParaRPr lang="en-US" sz="1800" dirty="0">
              <a:solidFill>
                <a:srgbClr val="FFFFFF"/>
              </a:solidFill>
            </a:endParaRPr>
          </a:p>
        </p:txBody>
      </p:sp>
      <p:cxnSp>
        <p:nvCxnSpPr>
          <p:cNvPr id="4" name="Shape 628"/>
          <p:cNvCxnSpPr/>
          <p:nvPr/>
        </p:nvCxnSpPr>
        <p:spPr>
          <a:xfrm>
            <a:off x="5314116" y="2140894"/>
            <a:ext cx="1310452" cy="1165097"/>
          </a:xfrm>
          <a:prstGeom prst="straightConnector1">
            <a:avLst/>
          </a:prstGeom>
          <a:noFill/>
          <a:ln w="12700" cap="flat" cmpd="sng">
            <a:solidFill>
              <a:schemeClr val="tx1">
                <a:lumMod val="60000"/>
                <a:lumOff val="40000"/>
              </a:schemeClr>
            </a:solidFill>
            <a:prstDash val="solid"/>
            <a:round/>
            <a:headEnd type="none" w="med" len="med"/>
            <a:tailEnd type="stealth" w="lg" len="lg"/>
          </a:ln>
        </p:spPr>
      </p:cxnSp>
      <p:grpSp>
        <p:nvGrpSpPr>
          <p:cNvPr id="5" name="Shape 612"/>
          <p:cNvGrpSpPr/>
          <p:nvPr/>
        </p:nvGrpSpPr>
        <p:grpSpPr>
          <a:xfrm>
            <a:off x="5895622" y="2893240"/>
            <a:ext cx="1600198" cy="775848"/>
            <a:chOff x="6908803" y="3335862"/>
            <a:chExt cx="1600198" cy="775848"/>
          </a:xfrm>
        </p:grpSpPr>
        <p:sp>
          <p:nvSpPr>
            <p:cNvPr id="6" name="Shape 613"/>
            <p:cNvSpPr/>
            <p:nvPr/>
          </p:nvSpPr>
          <p:spPr>
            <a:xfrm>
              <a:off x="6908803" y="3335862"/>
              <a:ext cx="1600198" cy="775848"/>
            </a:xfrm>
            <a:prstGeom prst="roundRect">
              <a:avLst>
                <a:gd name="adj" fmla="val 2039"/>
              </a:avLst>
            </a:prstGeom>
            <a:solidFill>
              <a:srgbClr val="33928A"/>
            </a:solidFill>
            <a:ln>
              <a:noFill/>
            </a:ln>
          </p:spPr>
          <p:txBody>
            <a:bodyPr lIns="91425" tIns="0" rIns="91425" bIns="0" anchor="t" anchorCtr="0">
              <a:normAutofit/>
            </a:bodyPr>
            <a:lstStyle/>
            <a:p>
              <a:pPr marL="0" marR="0" lvl="0" indent="0" algn="ctr" rtl="0">
                <a:lnSpc>
                  <a:spcPct val="100000"/>
                </a:lnSpc>
                <a:spcBef>
                  <a:spcPts val="0"/>
                </a:spcBef>
                <a:spcAft>
                  <a:spcPts val="0"/>
                </a:spcAft>
                <a:buClr>
                  <a:srgbClr val="F2F2F2"/>
                </a:buClr>
                <a:buSzPct val="25000"/>
                <a:buFont typeface="Calibri"/>
                <a:buNone/>
              </a:pPr>
              <a:r>
                <a:rPr lang="en-US" sz="1200" b="0" i="0" u="none" strike="noStrike" cap="none" baseline="0" dirty="0" smtClean="0">
                  <a:solidFill>
                    <a:srgbClr val="F2F2F2"/>
                  </a:solidFill>
                  <a:latin typeface="Calibri"/>
                  <a:ea typeface="Calibri"/>
                  <a:cs typeface="Calibri"/>
                  <a:sym typeface="Calibri"/>
                  <a:rtl val="0"/>
                </a:rPr>
                <a:t>Cell</a:t>
              </a:r>
              <a:endParaRPr lang="en-US" sz="1200" b="0" i="0" u="none" strike="noStrike" cap="none" baseline="0" dirty="0">
                <a:solidFill>
                  <a:srgbClr val="F2F2F2"/>
                </a:solidFill>
                <a:latin typeface="Calibri"/>
                <a:ea typeface="Calibri"/>
                <a:cs typeface="Calibri"/>
                <a:sym typeface="Calibri"/>
                <a:rtl val="0"/>
              </a:endParaRPr>
            </a:p>
          </p:txBody>
        </p:sp>
        <p:sp>
          <p:nvSpPr>
            <p:cNvPr id="7" name="Shape 614"/>
            <p:cNvSpPr/>
            <p:nvPr/>
          </p:nvSpPr>
          <p:spPr>
            <a:xfrm>
              <a:off x="6975421" y="3738232"/>
              <a:ext cx="1460472" cy="269210"/>
            </a:xfrm>
            <a:prstGeom prst="roundRect">
              <a:avLst>
                <a:gd name="adj" fmla="val 10428"/>
              </a:avLst>
            </a:prstGeom>
            <a:noFill/>
            <a:ln w="12700" cap="flat">
              <a:solidFill>
                <a:schemeClr val="lt1"/>
              </a:solidFill>
              <a:prstDash val="solid"/>
              <a:round/>
              <a:headEnd type="none" w="med" len="med"/>
              <a:tailEnd type="none" w="med" len="med"/>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Apps</a:t>
              </a:r>
            </a:p>
          </p:txBody>
        </p:sp>
        <p:sp>
          <p:nvSpPr>
            <p:cNvPr id="8" name="Shape 615"/>
            <p:cNvSpPr/>
            <p:nvPr/>
          </p:nvSpPr>
          <p:spPr>
            <a:xfrm>
              <a:off x="8210785" y="3767591"/>
              <a:ext cx="178679" cy="209175"/>
            </a:xfrm>
            <a:custGeom>
              <a:avLst/>
              <a:gdLst/>
              <a:ahLst/>
              <a:cxnLst/>
              <a:rect l="0" t="0" r="0" b="0"/>
              <a:pathLst>
                <a:path w="1218612" h="1374854" extrusionOk="0">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9" name="Shape 616"/>
            <p:cNvSpPr/>
            <p:nvPr/>
          </p:nvSpPr>
          <p:spPr>
            <a:xfrm>
              <a:off x="8271934" y="3366707"/>
              <a:ext cx="174528" cy="189294"/>
            </a:xfrm>
            <a:custGeom>
              <a:avLst/>
              <a:gdLst/>
              <a:ahLst/>
              <a:cxnLst/>
              <a:rect l="0" t="0" r="0" b="0"/>
              <a:pathLst>
                <a:path w="2663320" h="2626530" extrusionOk="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900" b="0" i="0" u="none" strike="noStrike" cap="none" baseline="0">
                <a:solidFill>
                  <a:schemeClr val="lt1"/>
                </a:solidFill>
                <a:latin typeface="Arial"/>
                <a:ea typeface="Arial"/>
                <a:cs typeface="Arial"/>
                <a:sym typeface="Arial"/>
                <a:rtl val="0"/>
              </a:endParaRPr>
            </a:p>
          </p:txBody>
        </p:sp>
      </p:grpSp>
      <p:grpSp>
        <p:nvGrpSpPr>
          <p:cNvPr id="10" name="Shape 617"/>
          <p:cNvGrpSpPr/>
          <p:nvPr/>
        </p:nvGrpSpPr>
        <p:grpSpPr>
          <a:xfrm>
            <a:off x="6932543" y="1575759"/>
            <a:ext cx="1613145" cy="568474"/>
            <a:chOff x="5473457" y="2094582"/>
            <a:chExt cx="1613145" cy="568474"/>
          </a:xfrm>
        </p:grpSpPr>
        <p:sp>
          <p:nvSpPr>
            <p:cNvPr id="11" name="Shape 618"/>
            <p:cNvSpPr/>
            <p:nvPr/>
          </p:nvSpPr>
          <p:spPr>
            <a:xfrm>
              <a:off x="5473457" y="2094582"/>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2" name="Shape 619"/>
            <p:cNvSpPr/>
            <p:nvPr/>
          </p:nvSpPr>
          <p:spPr>
            <a:xfrm>
              <a:off x="5473457" y="2390913"/>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Nodes</a:t>
              </a:r>
            </a:p>
          </p:txBody>
        </p:sp>
        <p:sp>
          <p:nvSpPr>
            <p:cNvPr id="13" name="Shape 620"/>
            <p:cNvSpPr/>
            <p:nvPr/>
          </p:nvSpPr>
          <p:spPr>
            <a:xfrm>
              <a:off x="6829675" y="2131116"/>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4" name="Shape 621"/>
            <p:cNvSpPr/>
            <p:nvPr/>
          </p:nvSpPr>
          <p:spPr>
            <a:xfrm>
              <a:off x="6850392" y="24381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nvGrpSpPr>
          <p:cNvPr id="15" name="Shape 622"/>
          <p:cNvGrpSpPr/>
          <p:nvPr/>
        </p:nvGrpSpPr>
        <p:grpSpPr>
          <a:xfrm>
            <a:off x="4553406" y="1584225"/>
            <a:ext cx="1613145" cy="572418"/>
            <a:chOff x="4736853" y="1654314"/>
            <a:chExt cx="1613145" cy="572418"/>
          </a:xfrm>
        </p:grpSpPr>
        <p:sp>
          <p:nvSpPr>
            <p:cNvPr id="16" name="Shape 623"/>
            <p:cNvSpPr/>
            <p:nvPr/>
          </p:nvSpPr>
          <p:spPr>
            <a:xfrm>
              <a:off x="4736853" y="1654314"/>
              <a:ext cx="1613145" cy="572418"/>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Cloud Controller</a:t>
              </a:r>
            </a:p>
          </p:txBody>
        </p:sp>
        <p:sp>
          <p:nvSpPr>
            <p:cNvPr id="17" name="Shape 624"/>
            <p:cNvSpPr/>
            <p:nvPr/>
          </p:nvSpPr>
          <p:spPr>
            <a:xfrm>
              <a:off x="6097941" y="1677121"/>
              <a:ext cx="169752" cy="226530"/>
            </a:xfrm>
            <a:custGeom>
              <a:avLst/>
              <a:gdLst/>
              <a:ahLst/>
              <a:cxnLst/>
              <a:rect l="0" t="0" r="0" b="0"/>
              <a:pathLst>
                <a:path w="661988" h="883413" extrusionOk="0">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8" name="Shape 625"/>
            <p:cNvSpPr/>
            <p:nvPr/>
          </p:nvSpPr>
          <p:spPr>
            <a:xfrm>
              <a:off x="6105326" y="19809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cxnSp>
        <p:nvCxnSpPr>
          <p:cNvPr id="19" name="Shape 626"/>
          <p:cNvCxnSpPr>
            <a:endCxn id="11" idx="1"/>
          </p:cNvCxnSpPr>
          <p:nvPr/>
        </p:nvCxnSpPr>
        <p:spPr>
          <a:xfrm rot="10800000" flipH="1">
            <a:off x="6166643" y="1711830"/>
            <a:ext cx="765900" cy="4500"/>
          </a:xfrm>
          <a:prstGeom prst="straightConnector1">
            <a:avLst/>
          </a:prstGeom>
          <a:noFill/>
          <a:ln w="12700" cap="flat" cmpd="sng">
            <a:solidFill>
              <a:srgbClr val="949494"/>
            </a:solidFill>
            <a:prstDash val="solid"/>
            <a:round/>
            <a:headEnd type="none" w="med" len="med"/>
            <a:tailEnd type="stealth" w="lg" len="lg"/>
          </a:ln>
        </p:spPr>
      </p:cxnSp>
      <p:sp>
        <p:nvSpPr>
          <p:cNvPr id="20" name="Shape 627"/>
          <p:cNvSpPr txBox="1"/>
          <p:nvPr/>
        </p:nvSpPr>
        <p:spPr>
          <a:xfrm>
            <a:off x="6242345" y="1493674"/>
            <a:ext cx="541083"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chemeClr val="tx1">
                    <a:lumMod val="60000"/>
                    <a:lumOff val="40000"/>
                  </a:schemeClr>
                </a:solidFill>
                <a:latin typeface="Arial"/>
                <a:ea typeface="Arial"/>
                <a:cs typeface="Arial"/>
                <a:sym typeface="Arial"/>
                <a:rtl val="0"/>
              </a:rPr>
              <a:t>C</a:t>
            </a:r>
            <a:r>
              <a:rPr lang="en-US" sz="1000" b="0" i="0" u="none" strike="noStrike" cap="none" baseline="0" dirty="0" smtClean="0">
                <a:solidFill>
                  <a:schemeClr val="tx1">
                    <a:lumMod val="60000"/>
                    <a:lumOff val="40000"/>
                  </a:schemeClr>
                </a:solidFill>
                <a:latin typeface="Arial"/>
                <a:ea typeface="Arial"/>
                <a:cs typeface="Arial"/>
                <a:sym typeface="Arial"/>
                <a:rtl val="0"/>
              </a:rPr>
              <a:t>reate</a:t>
            </a:r>
            <a:endParaRPr lang="en-US" sz="1000" b="0" i="0" u="none" strike="noStrike" cap="none" baseline="0" dirty="0">
              <a:solidFill>
                <a:schemeClr val="tx1">
                  <a:lumMod val="60000"/>
                  <a:lumOff val="40000"/>
                </a:schemeClr>
              </a:solidFill>
              <a:latin typeface="Arial"/>
              <a:ea typeface="Arial"/>
              <a:cs typeface="Arial"/>
              <a:sym typeface="Arial"/>
              <a:rtl val="0"/>
            </a:endParaRPr>
          </a:p>
        </p:txBody>
      </p:sp>
      <p:cxnSp>
        <p:nvCxnSpPr>
          <p:cNvPr id="21" name="Shape 631"/>
          <p:cNvCxnSpPr>
            <a:endCxn id="12" idx="2"/>
          </p:cNvCxnSpPr>
          <p:nvPr/>
        </p:nvCxnSpPr>
        <p:spPr>
          <a:xfrm flipV="1">
            <a:off x="7064115" y="2144233"/>
            <a:ext cx="675001" cy="749007"/>
          </a:xfrm>
          <a:prstGeom prst="straightConnector1">
            <a:avLst/>
          </a:prstGeom>
          <a:noFill/>
          <a:ln w="12700" cap="flat" cmpd="sng">
            <a:solidFill>
              <a:srgbClr val="949494"/>
            </a:solidFill>
            <a:prstDash val="solid"/>
            <a:round/>
            <a:headEnd type="none" w="med" len="med"/>
            <a:tailEnd type="stealth" w="lg" len="lg"/>
          </a:ln>
        </p:spPr>
      </p:cxnSp>
      <p:sp>
        <p:nvSpPr>
          <p:cNvPr id="22" name="Shape 632"/>
          <p:cNvSpPr txBox="1"/>
          <p:nvPr/>
        </p:nvSpPr>
        <p:spPr>
          <a:xfrm>
            <a:off x="6799463" y="2351050"/>
            <a:ext cx="633818"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C</a:t>
            </a:r>
            <a:r>
              <a:rPr lang="en-US" sz="1000" b="0" i="0" u="none" strike="noStrike" cap="none" baseline="0" dirty="0" smtClean="0">
                <a:solidFill>
                  <a:srgbClr val="949494"/>
                </a:solidFill>
                <a:latin typeface="Arial"/>
                <a:ea typeface="Arial"/>
                <a:cs typeface="Arial"/>
                <a:sym typeface="Arial"/>
                <a:rtl val="0"/>
              </a:rPr>
              <a:t>onnect</a:t>
            </a:r>
            <a:endParaRPr lang="en-US" sz="1000" b="0" i="0" u="none" strike="noStrike" cap="none" baseline="0" dirty="0">
              <a:solidFill>
                <a:srgbClr val="949494"/>
              </a:solidFill>
              <a:latin typeface="Arial"/>
              <a:ea typeface="Arial"/>
              <a:cs typeface="Arial"/>
              <a:sym typeface="Arial"/>
              <a:rtl val="0"/>
            </a:endParaRPr>
          </a:p>
        </p:txBody>
      </p:sp>
      <p:sp>
        <p:nvSpPr>
          <p:cNvPr id="23" name="Shape 629"/>
          <p:cNvSpPr txBox="1"/>
          <p:nvPr/>
        </p:nvSpPr>
        <p:spPr>
          <a:xfrm>
            <a:off x="5667758" y="2349434"/>
            <a:ext cx="427120" cy="2461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B</a:t>
            </a:r>
            <a:r>
              <a:rPr lang="en-US" sz="1000" b="0" i="0" u="none" strike="noStrike" cap="none" baseline="0" dirty="0" smtClean="0">
                <a:solidFill>
                  <a:srgbClr val="949494"/>
                </a:solidFill>
                <a:latin typeface="Arial"/>
                <a:ea typeface="Arial"/>
                <a:cs typeface="Arial"/>
                <a:sym typeface="Arial"/>
                <a:rtl val="0"/>
              </a:rPr>
              <a:t>ind</a:t>
            </a:r>
            <a:endParaRPr lang="en-US" sz="1000" b="0" i="0" u="none" strike="noStrike" cap="none" baseline="0" dirty="0">
              <a:solidFill>
                <a:srgbClr val="949494"/>
              </a:solidFill>
              <a:latin typeface="Arial"/>
              <a:ea typeface="Arial"/>
              <a:cs typeface="Arial"/>
              <a:sym typeface="Arial"/>
              <a:rtl val="0"/>
            </a:endParaRPr>
          </a:p>
        </p:txBody>
      </p:sp>
    </p:spTree>
    <p:extLst>
      <p:ext uri="{BB962C8B-B14F-4D97-AF65-F5344CB8AC3E}">
        <p14:creationId xmlns:p14="http://schemas.microsoft.com/office/powerpoint/2010/main" val="505158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Creating</a:t>
            </a:r>
            <a:r>
              <a:rPr lang="en-US" dirty="0"/>
              <a:t> </a:t>
            </a:r>
            <a:r>
              <a:rPr lang="en-US" sz="2800" dirty="0">
                <a:solidFill>
                  <a:srgbClr val="2C95DD"/>
                </a:solidFill>
              </a:rPr>
              <a:t>and Binding a Service</a:t>
            </a:r>
          </a:p>
        </p:txBody>
      </p:sp>
      <p:sp>
        <p:nvSpPr>
          <p:cNvPr id="4" name="Rounded Rectangle 3"/>
          <p:cNvSpPr/>
          <p:nvPr/>
        </p:nvSpPr>
        <p:spPr>
          <a:xfrm>
            <a:off x="1981201" y="1276349"/>
            <a:ext cx="3276600"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2422396" y="3823960"/>
            <a:ext cx="2720673"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Cloud Foundry</a:t>
            </a:r>
          </a:p>
          <a:p>
            <a:pPr algn="r" fontAlgn="auto">
              <a:spcBef>
                <a:spcPts val="0"/>
              </a:spcBef>
              <a:spcAft>
                <a:spcPts val="0"/>
              </a:spcAft>
            </a:pPr>
            <a:r>
              <a:rPr lang="en-US" dirty="0" smtClean="0">
                <a:solidFill>
                  <a:prstClr val="black"/>
                </a:solidFill>
                <a:latin typeface="Calibri"/>
              </a:rPr>
              <a:t>Elastic Runtime</a:t>
            </a:r>
            <a:endParaRPr lang="en-US" dirty="0">
              <a:solidFill>
                <a:prstClr val="black"/>
              </a:solidFill>
              <a:latin typeface="Calibri"/>
            </a:endParaRP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2831917" y="1437660"/>
            <a:ext cx="2273483"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114800"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42712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solidFill>
                  <a:srgbClr val="2C95DD"/>
                </a:solidFill>
              </a:rPr>
              <a:t>Pivotal</a:t>
            </a:r>
            <a:r>
              <a:rPr lang="en-US" dirty="0" smtClean="0"/>
              <a:t> </a:t>
            </a:r>
            <a:r>
              <a:rPr lang="en-US" sz="2800" dirty="0">
                <a:solidFill>
                  <a:srgbClr val="2C95DD"/>
                </a:solidFill>
              </a:rPr>
              <a:t>Cloud Foundry Services</a:t>
            </a:r>
          </a:p>
        </p:txBody>
      </p:sp>
      <p:sp>
        <p:nvSpPr>
          <p:cNvPr id="6" name="Content Placeholder 5"/>
          <p:cNvSpPr>
            <a:spLocks noGrp="1"/>
          </p:cNvSpPr>
          <p:nvPr>
            <p:ph sz="quarter" idx="4294967295"/>
          </p:nvPr>
        </p:nvSpPr>
        <p:spPr>
          <a:xfrm>
            <a:off x="3667760" y="1037696"/>
            <a:ext cx="5387277" cy="3382962"/>
          </a:xfrm>
          <a:prstGeom prst="rect">
            <a:avLst/>
          </a:prstGeom>
        </p:spPr>
        <p:txBody>
          <a:bodyPr/>
          <a:lstStyle/>
          <a:p>
            <a:pPr marL="285750" indent="-285750">
              <a:spcAft>
                <a:spcPts val="600"/>
              </a:spcAft>
              <a:buClr>
                <a:schemeClr val="bg2"/>
              </a:buClr>
              <a:buFont typeface="Arial"/>
              <a:buChar char="•"/>
            </a:pPr>
            <a:r>
              <a:rPr lang="en-US" sz="1800" dirty="0" smtClean="0">
                <a:solidFill>
                  <a:srgbClr val="FFFFFF"/>
                </a:solidFill>
              </a:rPr>
              <a:t>Operated </a:t>
            </a:r>
            <a:r>
              <a:rPr lang="en-US" sz="1800" dirty="0">
                <a:solidFill>
                  <a:srgbClr val="FFFFFF"/>
                </a:solidFill>
              </a:rPr>
              <a:t>‘as a Service</a:t>
            </a:r>
            <a:r>
              <a:rPr lang="en-US" sz="1800" dirty="0" smtClean="0">
                <a:solidFill>
                  <a:srgbClr val="FFFFFF"/>
                </a:solidFill>
              </a:rPr>
              <a:t>’</a:t>
            </a:r>
            <a:endParaRPr lang="en-US" sz="1800" dirty="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Configured </a:t>
            </a:r>
            <a:r>
              <a:rPr lang="en-US" sz="1800" dirty="0">
                <a:solidFill>
                  <a:srgbClr val="FFFFFF"/>
                </a:solidFill>
              </a:rPr>
              <a:t>and integrated </a:t>
            </a:r>
            <a:r>
              <a:rPr lang="en-US" sz="1800" dirty="0" smtClean="0">
                <a:solidFill>
                  <a:srgbClr val="FFFFFF"/>
                </a:solidFill>
              </a:rPr>
              <a:t>to enable </a:t>
            </a:r>
            <a:r>
              <a:rPr lang="en-US" sz="1800" dirty="0">
                <a:solidFill>
                  <a:srgbClr val="FFFFFF"/>
                </a:solidFill>
              </a:rPr>
              <a:t>p</a:t>
            </a:r>
            <a:r>
              <a:rPr lang="en-US" sz="1800" dirty="0" smtClean="0">
                <a:solidFill>
                  <a:srgbClr val="FFFFFF"/>
                </a:solidFill>
              </a:rPr>
              <a:t>ush </a:t>
            </a:r>
            <a:r>
              <a:rPr lang="en-US" sz="1800" dirty="0">
                <a:solidFill>
                  <a:srgbClr val="FFFFFF"/>
                </a:solidFill>
              </a:rPr>
              <a:t>button deployment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Full </a:t>
            </a:r>
            <a:r>
              <a:rPr lang="en-US" sz="1800" dirty="0">
                <a:solidFill>
                  <a:srgbClr val="FFFFFF"/>
                </a:solidFill>
              </a:rPr>
              <a:t>lifecycle management </a:t>
            </a:r>
            <a:r>
              <a:rPr lang="en-US" sz="1800" dirty="0" smtClean="0">
                <a:solidFill>
                  <a:srgbClr val="FFFFFF"/>
                </a:solidFill>
              </a:rPr>
              <a:t>- </a:t>
            </a:r>
            <a:r>
              <a:rPr lang="en-US" sz="1800" dirty="0">
                <a:solidFill>
                  <a:srgbClr val="FFFFFF"/>
                </a:solidFill>
              </a:rPr>
              <a:t>software updates and </a:t>
            </a:r>
            <a:r>
              <a:rPr lang="en-US" sz="1800" dirty="0" smtClean="0">
                <a:solidFill>
                  <a:srgbClr val="FFFFFF"/>
                </a:solidFill>
              </a:rPr>
              <a:t>patching</a:t>
            </a:r>
            <a:r>
              <a:rPr lang="en-US" sz="1800" dirty="0">
                <a:solidFill>
                  <a:srgbClr val="FFFFFF"/>
                </a:solidFill>
              </a:rPr>
              <a: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Bind </a:t>
            </a:r>
            <a:r>
              <a:rPr lang="en-US" sz="1800" dirty="0">
                <a:solidFill>
                  <a:srgbClr val="FFFFFF"/>
                </a:solidFill>
              </a:rPr>
              <a:t>to </a:t>
            </a:r>
            <a:r>
              <a:rPr lang="en-US" sz="1800" dirty="0" smtClean="0">
                <a:solidFill>
                  <a:srgbClr val="FFFFFF"/>
                </a:solidFill>
              </a:rPr>
              <a:t>apps </a:t>
            </a:r>
            <a:r>
              <a:rPr lang="en-US" sz="1800" dirty="0">
                <a:solidFill>
                  <a:srgbClr val="FFFFFF"/>
                </a:solidFill>
              </a:rPr>
              <a:t>through an easy-to-use </a:t>
            </a:r>
            <a:r>
              <a:rPr lang="en-US" sz="1800" dirty="0" smtClean="0">
                <a:solidFill>
                  <a:srgbClr val="FFFFFF"/>
                </a:solidFill>
              </a:rPr>
              <a:t>interface</a:t>
            </a:r>
          </a:p>
          <a:p>
            <a:pPr marL="285750" indent="-285750">
              <a:spcAft>
                <a:spcPts val="600"/>
              </a:spcAft>
              <a:buClr>
                <a:schemeClr val="bg2"/>
              </a:buClr>
              <a:buFont typeface="Arial"/>
              <a:buChar char="•"/>
            </a:pPr>
            <a:r>
              <a:rPr lang="en-US" sz="1800" dirty="0" smtClean="0">
                <a:solidFill>
                  <a:srgbClr val="FFFFFF"/>
                </a:solidFill>
              </a:rPr>
              <a:t>Common view into access control and audit trails across a breadth of services</a:t>
            </a:r>
            <a:endParaRPr lang="en-US" sz="1800" dirty="0">
              <a:solidFill>
                <a:srgbClr val="FFFFFF"/>
              </a:solidFill>
            </a:endParaRPr>
          </a:p>
        </p:txBody>
      </p:sp>
      <p:pic>
        <p:nvPicPr>
          <p:cNvPr id="3" name="Picture 2" descr="MP900431025.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6240" y="1219200"/>
            <a:ext cx="2984984" cy="2908300"/>
          </a:xfrm>
          <a:prstGeom prst="rect">
            <a:avLst/>
          </a:prstGeom>
        </p:spPr>
      </p:pic>
      <p:sp>
        <p:nvSpPr>
          <p:cNvPr id="5" name="TextBox 4"/>
          <p:cNvSpPr txBox="1"/>
          <p:nvPr/>
        </p:nvSpPr>
        <p:spPr>
          <a:xfrm rot="20090672">
            <a:off x="1221627" y="2574816"/>
            <a:ext cx="1033256" cy="523220"/>
          </a:xfrm>
          <a:prstGeom prst="rect">
            <a:avLst/>
          </a:prstGeom>
          <a:noFill/>
          <a:ln w="57150" cmpd="sng">
            <a:solidFill>
              <a:srgbClr val="FF0000"/>
            </a:solidFill>
          </a:ln>
        </p:spPr>
        <p:txBody>
          <a:bodyPr wrap="none" rtlCol="0">
            <a:spAutoFit/>
          </a:bodyPr>
          <a:lstStyle/>
          <a:p>
            <a:pPr algn="ctr"/>
            <a:r>
              <a:rPr lang="en-US" sz="2800" dirty="0" smtClean="0">
                <a:solidFill>
                  <a:srgbClr val="FF0000"/>
                </a:solidFill>
                <a:latin typeface="Stencil"/>
                <a:cs typeface="Stencil"/>
              </a:rPr>
              <a:t>EASY</a:t>
            </a:r>
          </a:p>
        </p:txBody>
      </p:sp>
    </p:spTree>
    <p:extLst>
      <p:ext uri="{BB962C8B-B14F-4D97-AF65-F5344CB8AC3E}">
        <p14:creationId xmlns:p14="http://schemas.microsoft.com/office/powerpoint/2010/main" val="13145022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PCF</a:t>
            </a:r>
            <a:r>
              <a:rPr lang="en-US" dirty="0" smtClean="0"/>
              <a:t> </a:t>
            </a:r>
            <a:r>
              <a:rPr lang="en-US" sz="2800" dirty="0">
                <a:solidFill>
                  <a:srgbClr val="2C95DD"/>
                </a:solidFill>
              </a:rPr>
              <a:t>Marketplace</a:t>
            </a:r>
          </a:p>
        </p:txBody>
      </p:sp>
      <p:pic>
        <p:nvPicPr>
          <p:cNvPr id="4" name="Picture 3" descr="Service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88766" y="903110"/>
            <a:ext cx="4002341" cy="3019136"/>
          </a:xfrm>
          <a:prstGeom prst="rect">
            <a:avLst/>
          </a:prstGeom>
        </p:spPr>
      </p:pic>
      <p:pic>
        <p:nvPicPr>
          <p:cNvPr id="3" name="Picture 2" descr="ServicesMarketplace.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39002" y="2116038"/>
            <a:ext cx="4029388" cy="2503045"/>
          </a:xfrm>
          <a:prstGeom prst="rect">
            <a:avLst/>
          </a:prstGeom>
        </p:spPr>
      </p:pic>
      <p:sp>
        <p:nvSpPr>
          <p:cNvPr id="6" name="Text Placeholder 2"/>
          <p:cNvSpPr txBox="1">
            <a:spLocks/>
          </p:cNvSpPr>
          <p:nvPr/>
        </p:nvSpPr>
        <p:spPr>
          <a:xfrm>
            <a:off x="194493" y="1137100"/>
            <a:ext cx="4244510"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spcAft>
                <a:spcPts val="600"/>
              </a:spcAft>
              <a:buClr>
                <a:schemeClr val="bg2"/>
              </a:buClr>
              <a:buSzPct val="100000"/>
              <a:buFont typeface="Arial"/>
              <a:buChar char="•"/>
            </a:pPr>
            <a:r>
              <a:rPr lang="en-US" sz="2400" dirty="0" smtClean="0">
                <a:solidFill>
                  <a:srgbClr val="FFFFFF"/>
                </a:solidFill>
              </a:rPr>
              <a:t>Broad Services Ecosystem</a:t>
            </a:r>
          </a:p>
          <a:p>
            <a:pPr marL="342900" indent="-342900">
              <a:spcAft>
                <a:spcPts val="600"/>
              </a:spcAft>
              <a:buClr>
                <a:schemeClr val="bg2"/>
              </a:buClr>
              <a:buSzPct val="100000"/>
              <a:buFont typeface="Arial"/>
              <a:buChar char="•"/>
            </a:pPr>
            <a:r>
              <a:rPr lang="en-US" sz="2400" dirty="0" smtClean="0">
                <a:solidFill>
                  <a:srgbClr val="FFFFFF"/>
                </a:solidFill>
              </a:rPr>
              <a:t>Easy accessibility</a:t>
            </a:r>
            <a:endParaRPr lang="en-US" sz="2400" dirty="0">
              <a:solidFill>
                <a:srgbClr val="FFFFFF"/>
              </a:solidFill>
            </a:endParaRPr>
          </a:p>
          <a:p>
            <a:pPr marL="342900" indent="-342900">
              <a:spcAft>
                <a:spcPts val="600"/>
              </a:spcAft>
              <a:buClr>
                <a:schemeClr val="bg2"/>
              </a:buClr>
              <a:buSzPct val="100000"/>
              <a:buFont typeface="Arial"/>
              <a:buChar char="•"/>
            </a:pPr>
            <a:r>
              <a:rPr lang="en-US" sz="2400" dirty="0" smtClean="0">
                <a:solidFill>
                  <a:srgbClr val="FFFFFF"/>
                </a:solidFill>
              </a:rPr>
              <a:t>Quick, self-provisioning</a:t>
            </a:r>
            <a:endParaRPr lang="en-US" sz="2400" dirty="0">
              <a:solidFill>
                <a:srgbClr val="FFFFFF"/>
              </a:solidFill>
            </a:endParaRPr>
          </a:p>
        </p:txBody>
      </p:sp>
      <p:pic>
        <p:nvPicPr>
          <p:cNvPr id="7" name="Picture 6" descr="Screen Shot 2015-08-10 at 2.37.24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7082" y="716864"/>
            <a:ext cx="2732931" cy="2069658"/>
          </a:xfrm>
          <a:prstGeom prst="rect">
            <a:avLst/>
          </a:prstGeom>
        </p:spPr>
      </p:pic>
    </p:spTree>
    <p:extLst>
      <p:ext uri="{BB962C8B-B14F-4D97-AF65-F5344CB8AC3E}">
        <p14:creationId xmlns:p14="http://schemas.microsoft.com/office/powerpoint/2010/main" val="105740266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79733</TotalTime>
  <Words>1158</Words>
  <Application>Microsoft Macintosh PowerPoint</Application>
  <PresentationFormat>On-screen Show (16:9)</PresentationFormat>
  <Paragraphs>192</Paragraphs>
  <Slides>18</Slides>
  <Notes>13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Pivotal_interim_040113_template_</vt:lpstr>
      <vt:lpstr>PowerPoint Presentation</vt:lpstr>
      <vt:lpstr>Cloud Native Application Platform - Services</vt:lpstr>
      <vt:lpstr>What is a Service</vt:lpstr>
      <vt:lpstr>Two Types of Services</vt:lpstr>
      <vt:lpstr>Pivotal Cloud Foundry Services</vt:lpstr>
      <vt:lpstr>Service Broker</vt:lpstr>
      <vt:lpstr>Creating and Binding a Service</vt:lpstr>
      <vt:lpstr>Pivotal Cloud Foundry Services</vt:lpstr>
      <vt:lpstr>PCF Marketplace</vt:lpstr>
      <vt:lpstr>BDS Vision: Make all data products cloud-ready.</vt:lpstr>
      <vt:lpstr>MySQL for Pivotal Cloud Foundry</vt:lpstr>
      <vt:lpstr>Redis for Pivotal Cloud Foundry </vt:lpstr>
      <vt:lpstr>RabbitMQ for Pivotal Cloud Foundry</vt:lpstr>
      <vt:lpstr>Session State Caching (SSC) by GemFire</vt:lpstr>
      <vt:lpstr>Diversity of clients, more load</vt:lpstr>
      <vt:lpstr>Push Notifications</vt:lpstr>
      <vt:lpstr>App Distribution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XD</dc:title>
  <cp:lastModifiedBy>Ben Bertka</cp:lastModifiedBy>
  <cp:revision>388</cp:revision>
  <dcterms:modified xsi:type="dcterms:W3CDTF">2016-02-02T21:36:15Z</dcterms:modified>
</cp:coreProperties>
</file>